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8" r:id="rId4"/>
  </p:sldMasterIdLst>
  <p:notesMasterIdLst>
    <p:notesMasterId r:id="rId47"/>
  </p:notesMasterIdLst>
  <p:handoutMasterIdLst>
    <p:handoutMasterId r:id="rId48"/>
  </p:handoutMasterIdLst>
  <p:sldIdLst>
    <p:sldId id="1476" r:id="rId5"/>
    <p:sldId id="1456" r:id="rId6"/>
    <p:sldId id="1477" r:id="rId7"/>
    <p:sldId id="1498" r:id="rId8"/>
    <p:sldId id="1499" r:id="rId9"/>
    <p:sldId id="1496" r:id="rId10"/>
    <p:sldId id="1497" r:id="rId11"/>
    <p:sldId id="1491" r:id="rId12"/>
    <p:sldId id="1478" r:id="rId13"/>
    <p:sldId id="1483" r:id="rId14"/>
    <p:sldId id="1480" r:id="rId15"/>
    <p:sldId id="1482" r:id="rId16"/>
    <p:sldId id="1489" r:id="rId17"/>
    <p:sldId id="1500" r:id="rId18"/>
    <p:sldId id="1503" r:id="rId19"/>
    <p:sldId id="1481" r:id="rId20"/>
    <p:sldId id="1502" r:id="rId21"/>
    <p:sldId id="1504" r:id="rId22"/>
    <p:sldId id="1505" r:id="rId23"/>
    <p:sldId id="1507" r:id="rId24"/>
    <p:sldId id="1486" r:id="rId25"/>
    <p:sldId id="1506" r:id="rId26"/>
    <p:sldId id="1513" r:id="rId27"/>
    <p:sldId id="1488" r:id="rId28"/>
    <p:sldId id="1509" r:id="rId29"/>
    <p:sldId id="1510" r:id="rId30"/>
    <p:sldId id="1511" r:id="rId31"/>
    <p:sldId id="1512" r:id="rId32"/>
    <p:sldId id="1516" r:id="rId33"/>
    <p:sldId id="1514" r:id="rId34"/>
    <p:sldId id="1515" r:id="rId35"/>
    <p:sldId id="1519" r:id="rId36"/>
    <p:sldId id="1518" r:id="rId37"/>
    <p:sldId id="1521" r:id="rId38"/>
    <p:sldId id="1522" r:id="rId39"/>
    <p:sldId id="1517" r:id="rId40"/>
    <p:sldId id="1520" r:id="rId41"/>
    <p:sldId id="1523" r:id="rId42"/>
    <p:sldId id="1492" r:id="rId43"/>
    <p:sldId id="1493" r:id="rId44"/>
    <p:sldId id="1524" r:id="rId45"/>
    <p:sldId id="1467"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476"/>
            <p14:sldId id="1456"/>
            <p14:sldId id="1477"/>
            <p14:sldId id="1498"/>
            <p14:sldId id="1499"/>
            <p14:sldId id="1496"/>
            <p14:sldId id="1497"/>
            <p14:sldId id="1491"/>
            <p14:sldId id="1478"/>
            <p14:sldId id="1483"/>
            <p14:sldId id="1480"/>
            <p14:sldId id="1482"/>
            <p14:sldId id="1489"/>
            <p14:sldId id="1500"/>
            <p14:sldId id="1503"/>
            <p14:sldId id="1481"/>
            <p14:sldId id="1502"/>
            <p14:sldId id="1504"/>
            <p14:sldId id="1505"/>
            <p14:sldId id="1507"/>
            <p14:sldId id="1486"/>
            <p14:sldId id="1506"/>
            <p14:sldId id="1513"/>
            <p14:sldId id="1488"/>
            <p14:sldId id="1509"/>
            <p14:sldId id="1510"/>
            <p14:sldId id="1511"/>
            <p14:sldId id="1512"/>
            <p14:sldId id="1516"/>
            <p14:sldId id="1514"/>
            <p14:sldId id="1515"/>
            <p14:sldId id="1519"/>
            <p14:sldId id="1518"/>
            <p14:sldId id="1521"/>
            <p14:sldId id="1522"/>
            <p14:sldId id="1517"/>
            <p14:sldId id="1520"/>
            <p14:sldId id="1523"/>
            <p14:sldId id="1492"/>
            <p14:sldId id="1493"/>
            <p14:sldId id="1524"/>
            <p14:sldId id="14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00B050"/>
    <a:srgbClr val="BDBEC0"/>
    <a:srgbClr val="25AAE1"/>
    <a:srgbClr val="0070C0"/>
    <a:srgbClr val="92D050"/>
    <a:srgbClr val="000000"/>
    <a:srgbClr val="69BE55"/>
    <a:srgbClr val="FDB81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4187" autoAdjust="0"/>
  </p:normalViewPr>
  <p:slideViewPr>
    <p:cSldViewPr>
      <p:cViewPr varScale="1">
        <p:scale>
          <a:sx n="77" d="100"/>
          <a:sy n="77" d="100"/>
        </p:scale>
        <p:origin x="1182" y="96"/>
      </p:cViewPr>
      <p:guideLst/>
    </p:cSldViewPr>
  </p:slideViewPr>
  <p:outlineViewPr>
    <p:cViewPr>
      <p:scale>
        <a:sx n="33" d="100"/>
        <a:sy n="33" d="100"/>
      </p:scale>
      <p:origin x="0" y="-342"/>
    </p:cViewPr>
  </p:outlineViewPr>
  <p:notesTextViewPr>
    <p:cViewPr>
      <p:scale>
        <a:sx n="3" d="2"/>
        <a:sy n="3" d="2"/>
      </p:scale>
      <p:origin x="0" y="0"/>
    </p:cViewPr>
  </p:notesTextViewPr>
  <p:sorterViewPr>
    <p:cViewPr>
      <p:scale>
        <a:sx n="75" d="100"/>
        <a:sy n="75" d="100"/>
      </p:scale>
      <p:origin x="0" y="-6564"/>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8/17/2015 2:13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8/17/2015 2:13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solidFill>
                  <a:prstClr val="black"/>
                </a:solidFill>
                <a:ea typeface="ＭＳ Ｐゴシック" pitchFamily="-72" charset="-128"/>
                <a:cs typeface="ＭＳ Ｐゴシック" pitchFamily="-72" charset="-128"/>
              </a:rPr>
              <a:pPr fontAlgn="base">
                <a:spcBef>
                  <a:spcPct val="0"/>
                </a:spcBef>
                <a:spcAft>
                  <a:spcPct val="0"/>
                </a:spcAft>
              </a:pPr>
              <a:t>1</a:t>
            </a:fld>
            <a:endParaRPr lang="en-US">
              <a:solidFill>
                <a:prstClr val="black"/>
              </a:solidFill>
              <a:ea typeface="ＭＳ Ｐゴシック" pitchFamily="-72" charset="-128"/>
              <a:cs typeface="ＭＳ Ｐゴシック" pitchFamily="-72" charset="-128"/>
            </a:endParaRPr>
          </a:p>
        </p:txBody>
      </p:sp>
    </p:spTree>
    <p:extLst>
      <p:ext uri="{BB962C8B-B14F-4D97-AF65-F5344CB8AC3E}">
        <p14:creationId xmlns:p14="http://schemas.microsoft.com/office/powerpoint/2010/main" val="3372657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https://en.wikipedia.org/wiki/Reefer_ship</a:t>
            </a:r>
          </a:p>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8/17/2015 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6698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http://www.slideshare.net/fullscreen/Docker/dockercon-15-keynote-day-2/4</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98158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don’t just take our</a:t>
            </a:r>
            <a:r>
              <a:rPr lang="en-US" baseline="0" dirty="0" smtClean="0"/>
              <a:t> word for it.  This is a resulting chart from a regular survey done by ETR, an independent research firm.  In roughly the 10 year history that they have been doing this, they have never seen the kind of adoption jump like they have for </a:t>
            </a:r>
            <a:r>
              <a:rPr lang="en-US" baseline="0" dirty="0" err="1" smtClean="0"/>
              <a:t>Docker</a:t>
            </a:r>
            <a:r>
              <a:rPr lang="en-US" baseline="0" dirty="0" smtClean="0"/>
              <a:t>.  This is also based on responses from over 3,000 CIO’s from some of the largest and well known names in industry.  Most </a:t>
            </a:r>
            <a:r>
              <a:rPr lang="en-US" baseline="0" dirty="0" err="1" smtClean="0"/>
              <a:t>noteably</a:t>
            </a:r>
            <a:r>
              <a:rPr lang="en-US" baseline="0" dirty="0" smtClean="0"/>
              <a:t> that the adoption intent went from nothing to over 40% literally overnight.  </a:t>
            </a:r>
            <a:endParaRPr lang="en-US" dirty="0"/>
          </a:p>
        </p:txBody>
      </p:sp>
      <p:sp>
        <p:nvSpPr>
          <p:cNvPr id="4" name="Slide Number Placeholder 3"/>
          <p:cNvSpPr>
            <a:spLocks noGrp="1"/>
          </p:cNvSpPr>
          <p:nvPr>
            <p:ph type="sldNum" sz="quarter" idx="10"/>
          </p:nvPr>
        </p:nvSpPr>
        <p:spPr/>
        <p:txBody>
          <a:bodyPr/>
          <a:lstStyle/>
          <a:p>
            <a:fld id="{E3CEA69F-DF04-4A61-8B5A-65818C67B300}" type="slidenum">
              <a:rPr lang="en-US" smtClean="0"/>
              <a:t>19</a:t>
            </a:fld>
            <a:endParaRPr lang="en-US"/>
          </a:p>
        </p:txBody>
      </p:sp>
    </p:spTree>
    <p:extLst>
      <p:ext uri="{BB962C8B-B14F-4D97-AF65-F5344CB8AC3E}">
        <p14:creationId xmlns:p14="http://schemas.microsoft.com/office/powerpoint/2010/main" val="69341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607974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8/17/2015 2:13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665065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5">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40"/>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solidFill>
                  <a:srgbClr val="000000">
                    <a:tint val="75000"/>
                  </a:srgbClr>
                </a:solidFill>
              </a:rPr>
              <a:pPr>
                <a:defRPr/>
              </a:pPr>
              <a:t>8/17/2015</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3100395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solidFill>
                  <a:srgbClr val="000000">
                    <a:tint val="75000"/>
                  </a:srgbClr>
                </a:solidFill>
              </a:rPr>
              <a:pPr>
                <a:defRPr/>
              </a:pPr>
              <a:t>8/17/2015</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115606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10485"/>
            <a:ext cx="2798207" cy="44752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1824" y="210485"/>
            <a:ext cx="8187346" cy="4475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solidFill>
                  <a:srgbClr val="000000">
                    <a:tint val="75000"/>
                  </a:srgbClr>
                </a:solidFill>
              </a:rPr>
              <a:pPr>
                <a:defRPr/>
              </a:pPr>
              <a:t>8/17/2015</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894019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0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7"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593060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7" indent="0">
              <a:buNone/>
              <a:defRPr/>
            </a:lvl3pPr>
            <a:lvl4pPr marL="457133" indent="0">
              <a:buNone/>
              <a:defRPr/>
            </a:lvl4pPr>
            <a:lvl5pPr marL="6857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222908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67" indent="0">
              <a:buNone/>
              <a:defRPr/>
            </a:lvl3pPr>
            <a:lvl4pPr marL="457133" indent="0">
              <a:buNone/>
              <a:defRPr/>
            </a:lvl4pPr>
            <a:lvl5pPr marL="6857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9527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5"/>
          <p:cNvSpPr>
            <a:spLocks noGrp="1"/>
          </p:cNvSpPr>
          <p:nvPr>
            <p:ph type="sldNum" sz="quarter" idx="4"/>
          </p:nvPr>
        </p:nvSpPr>
        <p:spPr>
          <a:xfrm>
            <a:off x="330343" y="6485614"/>
            <a:ext cx="2901844" cy="373041"/>
          </a:xfrm>
          <a:prstGeom prst="rect">
            <a:avLst/>
          </a:prstGeom>
        </p:spPr>
        <p:txBody>
          <a:bodyPr anchor="ctr"/>
          <a:lstStyle>
            <a:lvl1pPr>
              <a:defRPr sz="1224">
                <a:solidFill>
                  <a:schemeClr val="bg2">
                    <a:lumMod val="50000"/>
                  </a:schemeClr>
                </a:solidFill>
                <a:latin typeface="Arial" panose="020B0604020202020204" pitchFamily="34" charset="0"/>
                <a:cs typeface="Arial" panose="020B0604020202020204" pitchFamily="34" charset="0"/>
              </a:defRPr>
            </a:lvl1pPr>
          </a:lstStyle>
          <a:p>
            <a:fld id="{D1EE7E6D-9797-4469-BFDF-091AD21B4874}" type="slidenum">
              <a:rPr lang="en-US" smtClean="0">
                <a:solidFill>
                  <a:srgbClr val="F2F2F2">
                    <a:lumMod val="50000"/>
                  </a:srgbClr>
                </a:solidFill>
              </a:rPr>
              <a:pPr/>
              <a:t>‹#›</a:t>
            </a:fld>
            <a:endParaRPr lang="en-US">
              <a:solidFill>
                <a:srgbClr val="F2F2F2">
                  <a:lumMod val="50000"/>
                </a:srgbClr>
              </a:solidFill>
            </a:endParaRPr>
          </a:p>
        </p:txBody>
      </p:sp>
    </p:spTree>
    <p:extLst>
      <p:ext uri="{BB962C8B-B14F-4D97-AF65-F5344CB8AC3E}">
        <p14:creationId xmlns:p14="http://schemas.microsoft.com/office/powerpoint/2010/main" val="341174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6712682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solidFill>
                  <a:srgbClr val="000000">
                    <a:tint val="75000"/>
                  </a:srgbClr>
                </a:solidFill>
              </a:rPr>
              <a:pPr>
                <a:defRPr/>
              </a:pPr>
              <a:t>8/17/2015</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1031188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1"/>
            <a:ext cx="10571004" cy="1389190"/>
          </a:xfrm>
        </p:spPr>
        <p:txBody>
          <a:bodyPr anchor="t"/>
          <a:lstStyle>
            <a:lvl1pPr algn="l">
              <a:defRPr sz="5440" b="1" cap="all"/>
            </a:lvl1pPr>
          </a:lstStyle>
          <a:p>
            <a:r>
              <a:rPr lang="en-US" smtClean="0"/>
              <a:t>Click to edit Master title style</a:t>
            </a:r>
            <a:endParaRPr lang="en-US"/>
          </a:p>
        </p:txBody>
      </p:sp>
      <p:sp>
        <p:nvSpPr>
          <p:cNvPr id="3" name="Text Placeholder 2"/>
          <p:cNvSpPr>
            <a:spLocks noGrp="1"/>
          </p:cNvSpPr>
          <p:nvPr>
            <p:ph type="body" idx="1"/>
          </p:nvPr>
        </p:nvSpPr>
        <p:spPr>
          <a:xfrm>
            <a:off x="982396" y="2964581"/>
            <a:ext cx="10571004" cy="1530051"/>
          </a:xfrm>
        </p:spPr>
        <p:txBody>
          <a:bodyPr anchor="b"/>
          <a:lstStyle>
            <a:lvl1pPr marL="0" indent="0">
              <a:buNone/>
              <a:defRPr sz="2720">
                <a:solidFill>
                  <a:schemeClr val="tx1">
                    <a:tint val="75000"/>
                  </a:schemeClr>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solidFill>
                  <a:srgbClr val="000000">
                    <a:tint val="75000"/>
                  </a:srgbClr>
                </a:solidFill>
              </a:rPr>
              <a:pPr>
                <a:defRPr/>
              </a:pPr>
              <a:t>8/17/2015</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639165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1824" y="1224044"/>
            <a:ext cx="5492776" cy="3461642"/>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21875" y="1224044"/>
            <a:ext cx="5492776" cy="3461642"/>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solidFill>
                  <a:srgbClr val="000000">
                    <a:tint val="75000"/>
                  </a:srgbClr>
                </a:solidFill>
              </a:rPr>
              <a:pPr>
                <a:defRPr/>
              </a:pPr>
              <a:t>8/17/2015</a:t>
            </a:fld>
            <a:endParaRPr lang="en-US">
              <a:solidFill>
                <a:srgbClr val="000000">
                  <a:tint val="75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1709840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280107"/>
            <a:ext cx="11192828" cy="116575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21824" y="1565673"/>
            <a:ext cx="5494936" cy="652499"/>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smtClean="0"/>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17564" y="1565673"/>
            <a:ext cx="5497095" cy="652499"/>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smtClean="0"/>
              <a:t>Click to edit Master text styles</a:t>
            </a:r>
          </a:p>
        </p:txBody>
      </p:sp>
      <p:sp>
        <p:nvSpPr>
          <p:cNvPr id="6" name="Content Placeholder 5"/>
          <p:cNvSpPr>
            <a:spLocks noGrp="1"/>
          </p:cNvSpPr>
          <p:nvPr>
            <p:ph sz="quarter" idx="4"/>
          </p:nvPr>
        </p:nvSpPr>
        <p:spPr>
          <a:xfrm>
            <a:off x="6317564" y="2218171"/>
            <a:ext cx="5497095" cy="402994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solidFill>
                  <a:srgbClr val="000000">
                    <a:tint val="75000"/>
                  </a:srgbClr>
                </a:solidFill>
              </a:rPr>
              <a:pPr>
                <a:defRPr/>
              </a:pPr>
              <a:t>8/17/2015</a:t>
            </a:fld>
            <a:endParaRPr lang="en-US">
              <a:solidFill>
                <a:srgbClr val="000000">
                  <a:tint val="75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755430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solidFill>
                  <a:srgbClr val="000000">
                    <a:tint val="75000"/>
                  </a:srgbClr>
                </a:solidFill>
              </a:rPr>
              <a:pPr>
                <a:defRPr/>
              </a:pPr>
              <a:t>8/17/2015</a:t>
            </a:fld>
            <a:endParaRPr lang="en-US">
              <a:solidFill>
                <a:srgbClr val="000000">
                  <a:tint val="75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3057141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solidFill>
                  <a:srgbClr val="000000">
                    <a:tint val="75000"/>
                  </a:srgbClr>
                </a:solidFill>
              </a:rPr>
              <a:pPr>
                <a:defRPr/>
              </a:pPr>
              <a:t>8/17/2015</a:t>
            </a:fld>
            <a:endParaRPr lang="en-US">
              <a:solidFill>
                <a:srgbClr val="000000">
                  <a:tint val="75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3215377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31" y="278488"/>
            <a:ext cx="4091515" cy="1185184"/>
          </a:xfrm>
        </p:spPr>
        <p:txBody>
          <a:bodyPr anchor="b"/>
          <a:lstStyle>
            <a:lvl1pPr algn="l">
              <a:defRPr sz="2720" b="1"/>
            </a:lvl1pPr>
          </a:lstStyle>
          <a:p>
            <a:r>
              <a:rPr lang="en-US" smtClean="0"/>
              <a:t>Click to edit Master title style</a:t>
            </a:r>
            <a:endParaRPr lang="en-US"/>
          </a:p>
        </p:txBody>
      </p:sp>
      <p:sp>
        <p:nvSpPr>
          <p:cNvPr id="3" name="Content Placeholder 2"/>
          <p:cNvSpPr>
            <a:spLocks noGrp="1"/>
          </p:cNvSpPr>
          <p:nvPr>
            <p:ph idx="1"/>
          </p:nvPr>
        </p:nvSpPr>
        <p:spPr>
          <a:xfrm>
            <a:off x="4862316" y="278488"/>
            <a:ext cx="6952335" cy="5969634"/>
          </a:xfrm>
        </p:spPr>
        <p:txBody>
          <a:bodyPr/>
          <a:lstStyle>
            <a:lvl1pPr>
              <a:defRPr sz="4352"/>
            </a:lvl1pPr>
            <a:lvl2pPr>
              <a:defRPr sz="3808"/>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1831" y="1463674"/>
            <a:ext cx="4091515" cy="4784450"/>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solidFill>
                  <a:srgbClr val="000000">
                    <a:tint val="75000"/>
                  </a:srgbClr>
                </a:solidFill>
              </a:rPr>
              <a:pPr>
                <a:defRPr/>
              </a:pPr>
              <a:t>8/17/2015</a:t>
            </a:fld>
            <a:endParaRPr lang="en-US">
              <a:solidFill>
                <a:srgbClr val="000000">
                  <a:tint val="75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95476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9"/>
            <a:ext cx="7461885" cy="578021"/>
          </a:xfrm>
        </p:spPr>
        <p:txBody>
          <a:bodyPr anchor="b"/>
          <a:lstStyle>
            <a:lvl1pPr algn="l">
              <a:defRPr sz="2720" b="1"/>
            </a:lvl1pPr>
          </a:lstStyle>
          <a:p>
            <a:r>
              <a:rPr lang="en-US" smtClean="0"/>
              <a:t>Click to edit Master title style</a:t>
            </a:r>
            <a:endParaRPr lang="en-US"/>
          </a:p>
        </p:txBody>
      </p:sp>
      <p:sp>
        <p:nvSpPr>
          <p:cNvPr id="3" name="Picture Placeholder 2"/>
          <p:cNvSpPr>
            <a:spLocks noGrp="1"/>
          </p:cNvSpPr>
          <p:nvPr>
            <p:ph type="pic" idx="1"/>
          </p:nvPr>
        </p:nvSpPr>
        <p:spPr>
          <a:xfrm>
            <a:off x="2437636" y="624973"/>
            <a:ext cx="7461885" cy="4196715"/>
          </a:xfrm>
        </p:spPr>
        <p:txBody>
          <a:bodyPr rtlCol="0">
            <a:normAutofit/>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pPr lvl="0"/>
            <a:endParaRPr lang="en-US" noProof="0"/>
          </a:p>
        </p:txBody>
      </p:sp>
      <p:sp>
        <p:nvSpPr>
          <p:cNvPr id="4" name="Text Placeholder 3"/>
          <p:cNvSpPr>
            <a:spLocks noGrp="1"/>
          </p:cNvSpPr>
          <p:nvPr>
            <p:ph type="body" sz="half" idx="2"/>
          </p:nvPr>
        </p:nvSpPr>
        <p:spPr>
          <a:xfrm>
            <a:off x="2437636" y="5474191"/>
            <a:ext cx="7461885" cy="820885"/>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solidFill>
                  <a:srgbClr val="000000">
                    <a:tint val="75000"/>
                  </a:srgbClr>
                </a:solidFill>
              </a:rPr>
              <a:pPr>
                <a:defRPr/>
              </a:pPr>
              <a:t>8/17/2015</a:t>
            </a:fld>
            <a:endParaRPr lang="en-US">
              <a:solidFill>
                <a:srgbClr val="000000">
                  <a:tint val="75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121541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824" y="280106"/>
            <a:ext cx="11192828" cy="11657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21824" y="1632057"/>
            <a:ext cx="11192828" cy="4616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89"/>
            <a:ext cx="2901844" cy="372394"/>
          </a:xfrm>
          <a:prstGeom prst="rect">
            <a:avLst/>
          </a:prstGeom>
        </p:spPr>
        <p:txBody>
          <a:bodyPr vert="horz" lIns="91440" tIns="45720" rIns="91440" bIns="45720" rtlCol="0" anchor="ctr"/>
          <a:lstStyle>
            <a:lvl1pPr algn="l" fontAlgn="auto">
              <a:spcBef>
                <a:spcPts val="0"/>
              </a:spcBef>
              <a:spcAft>
                <a:spcPts val="0"/>
              </a:spcAft>
              <a:defRPr sz="1632" smtClean="0">
                <a:solidFill>
                  <a:schemeClr val="tx1">
                    <a:tint val="75000"/>
                  </a:schemeClr>
                </a:solidFill>
                <a:latin typeface="+mn-lt"/>
                <a:ea typeface="+mn-ea"/>
                <a:cs typeface="+mn-cs"/>
              </a:defRPr>
            </a:lvl1pPr>
          </a:lstStyle>
          <a:p>
            <a:pPr defTabSz="1243493">
              <a:defRPr/>
            </a:pPr>
            <a:fld id="{AADEF755-0B60-4A3E-9C6A-4CADF1C89A5E}" type="datetimeFigureOut">
              <a:rPr lang="en-US" smtClean="0">
                <a:solidFill>
                  <a:srgbClr val="000000">
                    <a:tint val="75000"/>
                  </a:srgbClr>
                </a:solidFill>
              </a:rPr>
              <a:pPr defTabSz="1243493">
                <a:defRPr/>
              </a:pPr>
              <a:t>8/17/2015</a:t>
            </a:fld>
            <a:endParaRPr lang="en-US">
              <a:solidFill>
                <a:srgbClr val="000000">
                  <a:tint val="75000"/>
                </a:srgbClr>
              </a:solidFill>
            </a:endParaRPr>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91440" tIns="45720" rIns="91440" bIns="45720" rtlCol="0" anchor="ctr"/>
          <a:lstStyle>
            <a:lvl1pPr algn="ctr" fontAlgn="auto">
              <a:spcBef>
                <a:spcPts val="0"/>
              </a:spcBef>
              <a:spcAft>
                <a:spcPts val="0"/>
              </a:spcAft>
              <a:defRPr sz="1632">
                <a:solidFill>
                  <a:schemeClr val="tx1">
                    <a:tint val="75000"/>
                  </a:schemeClr>
                </a:solidFill>
                <a:latin typeface="+mn-lt"/>
                <a:ea typeface="+mn-ea"/>
                <a:cs typeface="+mn-cs"/>
              </a:defRPr>
            </a:lvl1pPr>
          </a:lstStyle>
          <a:p>
            <a:pPr defTabSz="1243493">
              <a:defRPr/>
            </a:pPr>
            <a:endParaRPr lang="en-US">
              <a:solidFill>
                <a:srgbClr val="000000">
                  <a:tint val="75000"/>
                </a:srgbClr>
              </a:solidFill>
            </a:endParaRPr>
          </a:p>
        </p:txBody>
      </p:sp>
    </p:spTree>
    <p:extLst>
      <p:ext uri="{BB962C8B-B14F-4D97-AF65-F5344CB8AC3E}">
        <p14:creationId xmlns:p14="http://schemas.microsoft.com/office/powerpoint/2010/main" val="1939442488"/>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5" r:id="rId14"/>
    <p:sldLayoutId id="2147484316" r:id="rId15"/>
    <p:sldLayoutId id="2147484317" r:id="rId16"/>
  </p:sldLayoutIdLst>
  <p:timing>
    <p:tnLst>
      <p:par>
        <p:cTn id="1" dur="indefinite" restart="never" nodeType="tmRoot"/>
      </p:par>
    </p:tnLst>
  </p:timing>
  <p:txStyles>
    <p:titleStyle>
      <a:lvl1pPr algn="l" rtl="0" fontAlgn="base">
        <a:spcBef>
          <a:spcPct val="0"/>
        </a:spcBef>
        <a:spcAft>
          <a:spcPct val="0"/>
        </a:spcAft>
        <a:defRPr sz="5984" kern="1200">
          <a:solidFill>
            <a:schemeClr val="tx2"/>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5pPr>
      <a:lvl6pPr marL="621746" algn="l" rtl="0" fontAlgn="base">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6pPr>
      <a:lvl7pPr marL="1243493" algn="l" rtl="0" fontAlgn="base">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7pPr>
      <a:lvl8pPr marL="1865239" algn="l" rtl="0" fontAlgn="base">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8pPr>
      <a:lvl9pPr marL="2486985" algn="l" rtl="0" fontAlgn="base">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9pPr>
    </p:titleStyle>
    <p:bodyStyle>
      <a:lvl1pPr marL="466310" indent="-466310" algn="l" rtl="0" fontAlgn="base">
        <a:spcBef>
          <a:spcPct val="20000"/>
        </a:spcBef>
        <a:spcAft>
          <a:spcPct val="0"/>
        </a:spcAft>
        <a:buClr>
          <a:schemeClr val="accent1"/>
        </a:buClr>
        <a:buFont typeface="Arial" pitchFamily="-72" charset="0"/>
        <a:buChar char="•"/>
        <a:defRPr sz="4352" kern="1200">
          <a:solidFill>
            <a:schemeClr val="tx1"/>
          </a:solidFill>
          <a:latin typeface="Arial" pitchFamily="-72" charset="0"/>
          <a:ea typeface="ＭＳ Ｐゴシック" pitchFamily="-72" charset="-128"/>
          <a:cs typeface="ＭＳ Ｐゴシック" pitchFamily="-72" charset="-128"/>
        </a:defRPr>
      </a:lvl1pPr>
      <a:lvl2pPr marL="1010338" indent="-388591" algn="l" rtl="0" fontAlgn="base">
        <a:spcBef>
          <a:spcPct val="20000"/>
        </a:spcBef>
        <a:spcAft>
          <a:spcPct val="0"/>
        </a:spcAft>
        <a:buClr>
          <a:schemeClr val="tx2"/>
        </a:buClr>
        <a:buFont typeface="Arial" pitchFamily="-72" charset="0"/>
        <a:buChar char="–"/>
        <a:defRPr sz="3808" kern="1200">
          <a:solidFill>
            <a:schemeClr val="tx1"/>
          </a:solidFill>
          <a:latin typeface="Arial" pitchFamily="-72" charset="0"/>
          <a:ea typeface="ＭＳ Ｐゴシック" pitchFamily="-72" charset="-128"/>
          <a:cs typeface="+mn-cs"/>
        </a:defRPr>
      </a:lvl2pPr>
      <a:lvl3pPr marL="1554366" indent="-310873" algn="l" rtl="0" fontAlgn="base">
        <a:spcBef>
          <a:spcPct val="20000"/>
        </a:spcBef>
        <a:spcAft>
          <a:spcPct val="0"/>
        </a:spcAft>
        <a:buClr>
          <a:schemeClr val="bg2"/>
        </a:buClr>
        <a:buFont typeface="Arial" pitchFamily="-72" charset="0"/>
        <a:buChar char="•"/>
        <a:defRPr sz="3264" kern="1200">
          <a:solidFill>
            <a:schemeClr val="tx1"/>
          </a:solidFill>
          <a:latin typeface="Arial" pitchFamily="-72" charset="0"/>
          <a:ea typeface="ＭＳ Ｐゴシック" pitchFamily="-72" charset="-128"/>
          <a:cs typeface="+mn-cs"/>
        </a:defRPr>
      </a:lvl3pPr>
      <a:lvl4pPr marL="2176112" indent="-310873" algn="l" rtl="0" fontAlgn="base">
        <a:spcBef>
          <a:spcPct val="20000"/>
        </a:spcBef>
        <a:spcAft>
          <a:spcPct val="0"/>
        </a:spcAft>
        <a:buClr>
          <a:schemeClr val="accent1"/>
        </a:buClr>
        <a:buFont typeface="Arial" pitchFamily="-72" charset="0"/>
        <a:buChar char="–"/>
        <a:defRPr sz="2720" kern="1200">
          <a:solidFill>
            <a:schemeClr val="tx1"/>
          </a:solidFill>
          <a:latin typeface="Arial" pitchFamily="-72" charset="0"/>
          <a:ea typeface="ＭＳ Ｐゴシック" pitchFamily="-72" charset="-128"/>
          <a:cs typeface="+mn-cs"/>
        </a:defRPr>
      </a:lvl4pPr>
      <a:lvl5pPr marL="2797858" indent="-310873" algn="l" rtl="0" fontAlgn="base">
        <a:spcBef>
          <a:spcPct val="20000"/>
        </a:spcBef>
        <a:spcAft>
          <a:spcPct val="0"/>
        </a:spcAft>
        <a:buClr>
          <a:schemeClr val="tx2"/>
        </a:buClr>
        <a:buFont typeface="Arial" pitchFamily="-72" charset="0"/>
        <a:buChar char="»"/>
        <a:defRPr sz="2720" kern="1200">
          <a:solidFill>
            <a:schemeClr val="tx1"/>
          </a:solidFill>
          <a:latin typeface="Arial" pitchFamily="-72" charset="0"/>
          <a:ea typeface="ＭＳ Ｐゴシック" pitchFamily="-72" charset="-128"/>
          <a:cs typeface="+mn-cs"/>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3.png"/><Relationship Id="rId7" Type="http://schemas.openxmlformats.org/officeDocument/2006/relationships/image" Target="../media/image5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aka.ms/ConnectedServicesSDK" TargetMode="External"/><Relationship Id="rId7" Type="http://schemas.openxmlformats.org/officeDocument/2006/relationships/image" Target="../media/image74.jpeg"/><Relationship Id="rId2" Type="http://schemas.openxmlformats.org/officeDocument/2006/relationships/hyperlink" Target="http://docs.docker.com/Windows/Started" TargetMode="External"/><Relationship Id="rId1" Type="http://schemas.openxmlformats.org/officeDocument/2006/relationships/slideLayout" Target="../slideLayouts/slideLayout2.xml"/><Relationship Id="rId6" Type="http://schemas.openxmlformats.org/officeDocument/2006/relationships/hyperlink" Target="mailto:Steve.Lasker@Microsoft.com" TargetMode="External"/><Relationship Id="rId5" Type="http://schemas.openxmlformats.org/officeDocument/2006/relationships/hyperlink" Target="http://blogs.msdn.com/SteveLasker" TargetMode="External"/><Relationship Id="rId4" Type="http://schemas.openxmlformats.org/officeDocument/2006/relationships/hyperlink" Target="http://aka.ms/dockerfordotne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244353" y="1314981"/>
            <a:ext cx="9945611" cy="1398905"/>
          </a:xfrm>
          <a:prstGeom prst="rect">
            <a:avLst/>
          </a:prstGeom>
          <a:noFill/>
          <a:ln>
            <a:noFill/>
          </a:ln>
          <a:effectLst/>
          <a:extLst/>
        </p:spPr>
        <p:txBody>
          <a:bodyPr lIns="122904" tIns="60444" rIns="122904" bIns="60444" anchor="b">
            <a:prstTxWarp prst="textNoShape">
              <a:avLst/>
            </a:prstTxWarp>
          </a:bodyPr>
          <a:lstStyle/>
          <a:p>
            <a:pPr algn="ctr" defTabSz="1219746" eaLnBrk="0" fontAlgn="base" hangingPunct="0">
              <a:spcBef>
                <a:spcPct val="0"/>
              </a:spcBef>
              <a:spcAft>
                <a:spcPct val="0"/>
              </a:spcAft>
            </a:pPr>
            <a:r>
              <a:rPr lang="en-US" sz="3264" b="1" dirty="0">
                <a:solidFill>
                  <a:srgbClr val="7030A0"/>
                </a:solidFill>
                <a:latin typeface="Arial Bold" pitchFamily="-72" charset="0"/>
                <a:ea typeface="ＭＳ Ｐゴシック" pitchFamily="-72" charset="-128"/>
              </a:rPr>
              <a:t>TH19 Docker for .NET Developers </a:t>
            </a:r>
            <a:endParaRPr lang="en-US" sz="3264" b="1" dirty="0" smtClean="0">
              <a:solidFill>
                <a:srgbClr val="7030A0"/>
              </a:solidFill>
              <a:latin typeface="Arial Bold" pitchFamily="-72" charset="0"/>
              <a:ea typeface="ＭＳ Ｐゴシック" pitchFamily="-72" charset="-128"/>
            </a:endParaRPr>
          </a:p>
          <a:p>
            <a:pPr algn="ctr" defTabSz="1219746" eaLnBrk="0" fontAlgn="base" hangingPunct="0">
              <a:spcBef>
                <a:spcPct val="0"/>
              </a:spcBef>
              <a:spcAft>
                <a:spcPct val="0"/>
              </a:spcAft>
            </a:pPr>
            <a:r>
              <a:rPr lang="en-US" sz="3264" b="1" dirty="0" smtClean="0">
                <a:solidFill>
                  <a:srgbClr val="7030A0"/>
                </a:solidFill>
                <a:latin typeface="Arial Bold" pitchFamily="-72" charset="0"/>
                <a:ea typeface="ＭＳ Ｐゴシック" pitchFamily="-72" charset="-128"/>
              </a:rPr>
              <a:t>What </a:t>
            </a:r>
            <a:r>
              <a:rPr lang="en-US" sz="3264" b="1" dirty="0">
                <a:solidFill>
                  <a:srgbClr val="7030A0"/>
                </a:solidFill>
                <a:latin typeface="Arial Bold" pitchFamily="-72" charset="0"/>
                <a:ea typeface="ＭＳ Ｐゴシック" pitchFamily="-72" charset="-128"/>
              </a:rPr>
              <a:t>You Need to Know</a:t>
            </a:r>
          </a:p>
        </p:txBody>
      </p:sp>
      <p:sp>
        <p:nvSpPr>
          <p:cNvPr id="6" name="Rectangle 5"/>
          <p:cNvSpPr>
            <a:spLocks noChangeArrowheads="1"/>
          </p:cNvSpPr>
          <p:nvPr/>
        </p:nvSpPr>
        <p:spPr bwMode="auto">
          <a:xfrm>
            <a:off x="5486403" y="3066581"/>
            <a:ext cx="5422916" cy="1363284"/>
          </a:xfrm>
          <a:prstGeom prst="rect">
            <a:avLst/>
          </a:prstGeom>
          <a:noFill/>
          <a:ln>
            <a:noFill/>
          </a:ln>
          <a:effectLst/>
          <a:extLst/>
        </p:spPr>
        <p:txBody>
          <a:bodyPr lIns="116845" tIns="58423" rIns="116845" bIns="58423">
            <a:prstTxWarp prst="textNoShape">
              <a:avLst/>
            </a:prstTxWarp>
          </a:bodyPr>
          <a:lstStyle/>
          <a:p>
            <a:pPr algn="r" defTabSz="1243493" fontAlgn="base">
              <a:spcBef>
                <a:spcPct val="0"/>
              </a:spcBef>
              <a:spcAft>
                <a:spcPct val="0"/>
              </a:spcAft>
            </a:pPr>
            <a:r>
              <a:rPr lang="en-US" sz="3808" b="1" dirty="0">
                <a:solidFill>
                  <a:srgbClr val="7030A0"/>
                </a:solidFill>
                <a:latin typeface="Arial" pitchFamily="-72" charset="0"/>
                <a:ea typeface="ＭＳ Ｐゴシック" pitchFamily="-72" charset="-128"/>
              </a:rPr>
              <a:t>Steve Lasker</a:t>
            </a:r>
          </a:p>
          <a:p>
            <a:pPr algn="r" defTabSz="1243493" fontAlgn="base">
              <a:spcBef>
                <a:spcPct val="0"/>
              </a:spcBef>
              <a:spcAft>
                <a:spcPct val="0"/>
              </a:spcAft>
            </a:pPr>
            <a:r>
              <a:rPr lang="en-US" sz="3264" b="1" dirty="0">
                <a:solidFill>
                  <a:srgbClr val="64BB15"/>
                </a:solidFill>
                <a:latin typeface="Arial" pitchFamily="-72" charset="0"/>
                <a:ea typeface="ＭＳ Ｐゴシック" pitchFamily="-72" charset="-128"/>
              </a:rPr>
              <a:t>Program Manager </a:t>
            </a:r>
          </a:p>
          <a:p>
            <a:pPr algn="r" defTabSz="1243493" fontAlgn="base">
              <a:spcBef>
                <a:spcPct val="0"/>
              </a:spcBef>
              <a:spcAft>
                <a:spcPct val="0"/>
              </a:spcAft>
            </a:pPr>
            <a:r>
              <a:rPr lang="en-US" sz="3264" b="1" dirty="0">
                <a:solidFill>
                  <a:srgbClr val="64BB15"/>
                </a:solidFill>
                <a:latin typeface="Arial" pitchFamily="-72" charset="0"/>
                <a:ea typeface="ＭＳ Ｐゴシック" pitchFamily="-72" charset="-128"/>
              </a:rPr>
              <a:t>Microsoft </a:t>
            </a:r>
          </a:p>
          <a:p>
            <a:pPr defTabSz="1243493" fontAlgn="base">
              <a:spcBef>
                <a:spcPct val="0"/>
              </a:spcBef>
              <a:spcAft>
                <a:spcPct val="0"/>
              </a:spcAft>
            </a:pPr>
            <a:endParaRPr lang="en-US" sz="2448" b="1" dirty="0">
              <a:solidFill>
                <a:srgbClr val="FFCC00"/>
              </a:solidFill>
              <a:latin typeface="Arial" pitchFamily="-72" charset="0"/>
              <a:ea typeface="ＭＳ Ｐゴシック" pitchFamily="-72" charset="-128"/>
            </a:endParaRPr>
          </a:p>
          <a:p>
            <a:pPr defTabSz="1243493" fontAlgn="base">
              <a:spcBef>
                <a:spcPct val="0"/>
              </a:spcBef>
              <a:spcAft>
                <a:spcPct val="0"/>
              </a:spcAft>
            </a:pPr>
            <a:endParaRPr lang="en-US" sz="1904" dirty="0">
              <a:solidFill>
                <a:srgbClr val="000000"/>
              </a:solidFill>
              <a:latin typeface="Times New Roman" pitchFamily="-72" charset="0"/>
              <a:ea typeface="ＭＳ Ｐゴシック" pitchFamily="-72" charset="-128"/>
            </a:endParaRPr>
          </a:p>
        </p:txBody>
      </p:sp>
      <p:sp>
        <p:nvSpPr>
          <p:cNvPr id="15364" name="Text Box 7"/>
          <p:cNvSpPr txBox="1">
            <a:spLocks noChangeArrowheads="1"/>
          </p:cNvSpPr>
          <p:nvPr/>
        </p:nvSpPr>
        <p:spPr bwMode="auto">
          <a:xfrm>
            <a:off x="1164479" y="5673337"/>
            <a:ext cx="3188553" cy="845744"/>
          </a:xfrm>
          <a:prstGeom prst="rect">
            <a:avLst/>
          </a:prstGeom>
          <a:noFill/>
          <a:ln w="9525">
            <a:noFill/>
            <a:miter lim="800000"/>
            <a:headEnd/>
            <a:tailEnd/>
          </a:ln>
        </p:spPr>
        <p:txBody>
          <a:bodyPr>
            <a:prstTxWarp prst="textNoShape">
              <a:avLst/>
            </a:prstTxWarp>
            <a:spAutoFit/>
          </a:bodyPr>
          <a:lstStyle/>
          <a:p>
            <a:pPr algn="r" defTabSz="1243493" fontAlgn="base">
              <a:spcBef>
                <a:spcPct val="0"/>
              </a:spcBef>
              <a:spcAft>
                <a:spcPct val="0"/>
              </a:spcAft>
            </a:pPr>
            <a:r>
              <a:rPr lang="en-US" sz="2720">
                <a:solidFill>
                  <a:srgbClr val="FFFFFE"/>
                </a:solidFill>
                <a:latin typeface="Arial" pitchFamily="-72" charset="0"/>
                <a:ea typeface="Arial" pitchFamily="-72" charset="0"/>
                <a:cs typeface="Arial" pitchFamily="-72" charset="0"/>
              </a:rPr>
              <a:t>Level: Intermediate</a:t>
            </a:r>
          </a:p>
          <a:p>
            <a:pPr algn="r" defTabSz="1243493" fontAlgn="base">
              <a:spcBef>
                <a:spcPct val="0"/>
              </a:spcBef>
              <a:spcAft>
                <a:spcPct val="0"/>
              </a:spcAft>
            </a:pPr>
            <a:endParaRPr lang="en-US" sz="2176" b="1">
              <a:solidFill>
                <a:srgbClr val="000000"/>
              </a:solidFill>
              <a:latin typeface="Arial" pitchFamily="-72" charset="0"/>
              <a:ea typeface="Arial" pitchFamily="-72" charset="0"/>
              <a:cs typeface="Arial" pitchFamily="-72" charset="0"/>
            </a:endParaRPr>
          </a:p>
        </p:txBody>
      </p:sp>
    </p:spTree>
    <p:extLst>
      <p:ext uri="{BB962C8B-B14F-4D97-AF65-F5344CB8AC3E}">
        <p14:creationId xmlns:p14="http://schemas.microsoft.com/office/powerpoint/2010/main" val="2540128615"/>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upload.wikimedia.org/wikipedia/commons/thumb/9/9d/Container_Stacking.jpg/1920px-Container_Stacking.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313237" y="1820862"/>
            <a:ext cx="6629439" cy="46012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Shipping Containers Invented</a:t>
            </a:r>
            <a:endParaRPr lang="en-US" dirty="0"/>
          </a:p>
        </p:txBody>
      </p:sp>
      <p:sp>
        <p:nvSpPr>
          <p:cNvPr id="3" name="Content Placeholder 2"/>
          <p:cNvSpPr>
            <a:spLocks noGrp="1"/>
          </p:cNvSpPr>
          <p:nvPr>
            <p:ph idx="1"/>
          </p:nvPr>
        </p:nvSpPr>
        <p:spPr/>
        <p:txBody>
          <a:bodyPr/>
          <a:lstStyle/>
          <a:p>
            <a:r>
              <a:rPr lang="en-US" dirty="0" smtClean="0"/>
              <a:t>When? </a:t>
            </a:r>
            <a:endParaRPr lang="en-US" dirty="0"/>
          </a:p>
        </p:txBody>
      </p:sp>
      <p:sp>
        <p:nvSpPr>
          <p:cNvPr id="4" name="Rectangle 3"/>
          <p:cNvSpPr/>
          <p:nvPr/>
        </p:nvSpPr>
        <p:spPr>
          <a:xfrm>
            <a:off x="6904037" y="6706341"/>
            <a:ext cx="3148106" cy="276999"/>
          </a:xfrm>
          <a:prstGeom prst="rect">
            <a:avLst/>
          </a:prstGeom>
        </p:spPr>
        <p:txBody>
          <a:bodyPr wrap="none">
            <a:spAutoFit/>
          </a:bodyPr>
          <a:lstStyle/>
          <a:p>
            <a:r>
              <a:rPr lang="en-US" sz="1200" dirty="0"/>
              <a:t>https://en.wikipedia.org/wiki/Malcom_McLean</a:t>
            </a:r>
          </a:p>
        </p:txBody>
      </p:sp>
      <p:sp>
        <p:nvSpPr>
          <p:cNvPr id="9" name="Rectangle 8"/>
          <p:cNvSpPr/>
          <p:nvPr/>
        </p:nvSpPr>
        <p:spPr>
          <a:xfrm rot="21372412">
            <a:off x="225464" y="1499271"/>
            <a:ext cx="4923406" cy="4985980"/>
          </a:xfrm>
          <a:prstGeom prst="rect">
            <a:avLst/>
          </a:prstGeom>
          <a:solidFill>
            <a:schemeClr val="bg1"/>
          </a:solid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txBody>
          <a:bodyPr wrap="square" lIns="365760" tIns="182880" rIns="365760" bIns="365760">
            <a:spAutoFit/>
          </a:bodyPr>
          <a:lstStyle/>
          <a:p>
            <a:r>
              <a:rPr lang="en-US" dirty="0">
                <a:solidFill>
                  <a:srgbClr val="252525"/>
                </a:solidFill>
                <a:latin typeface="Arial" panose="020B0604020202020204" pitchFamily="34" charset="0"/>
              </a:rPr>
              <a:t>In 1956, most cargo was loaded and unloaded by </a:t>
            </a:r>
            <a:r>
              <a:rPr lang="en-US" dirty="0" smtClean="0">
                <a:solidFill>
                  <a:srgbClr val="252525"/>
                </a:solidFill>
                <a:latin typeface="Arial" panose="020B0604020202020204" pitchFamily="34" charset="0"/>
              </a:rPr>
              <a:t>hand. </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Hand-loading a ship cost </a:t>
            </a:r>
            <a:r>
              <a:rPr lang="en-US" u="sng"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$5.86 </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a ton</a:t>
            </a:r>
            <a:r>
              <a:rPr lang="en-US" dirty="0" smtClean="0">
                <a:solidFill>
                  <a:srgbClr val="252525"/>
                </a:solidFill>
                <a:latin typeface="Arial" panose="020B0604020202020204" pitchFamily="34" charset="0"/>
              </a:rPr>
              <a:t>. </a:t>
            </a:r>
          </a:p>
          <a:p>
            <a:endParaRPr lang="en-US" dirty="0">
              <a:solidFill>
                <a:srgbClr val="252525"/>
              </a:solidFill>
              <a:latin typeface="Arial" panose="020B0604020202020204" pitchFamily="34" charset="0"/>
            </a:endParaRPr>
          </a:p>
          <a:p>
            <a:r>
              <a:rPr lang="en-US" b="1" dirty="0">
                <a:solidFill>
                  <a:srgbClr val="252525"/>
                </a:solidFill>
                <a:latin typeface="Arial" panose="020B0604020202020204" pitchFamily="34" charset="0"/>
              </a:rPr>
              <a:t>Malcom McLean</a:t>
            </a:r>
            <a:r>
              <a:rPr lang="en-US" dirty="0">
                <a:solidFill>
                  <a:srgbClr val="252525"/>
                </a:solidFill>
                <a:latin typeface="Arial" panose="020B0604020202020204" pitchFamily="34" charset="0"/>
              </a:rPr>
              <a:t> born in 1913 developed the modern </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intermodal shipping container</a:t>
            </a:r>
            <a:r>
              <a:rPr lang="en-US" dirty="0">
                <a:solidFill>
                  <a:srgbClr val="252525"/>
                </a:solidFill>
                <a:latin typeface="Arial" panose="020B0604020202020204" pitchFamily="34" charset="0"/>
              </a:rPr>
              <a:t>, which </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revolutionized transport and international trade</a:t>
            </a:r>
            <a:r>
              <a:rPr lang="en-US" dirty="0">
                <a:solidFill>
                  <a:srgbClr val="252525"/>
                </a:solidFill>
                <a:latin typeface="Arial" panose="020B0604020202020204" pitchFamily="34" charset="0"/>
              </a:rPr>
              <a:t>. </a:t>
            </a:r>
          </a:p>
          <a:p>
            <a:r>
              <a:rPr lang="en-US" dirty="0">
                <a:solidFill>
                  <a:srgbClr val="252525"/>
                </a:solidFill>
                <a:latin typeface="Arial" panose="020B0604020202020204" pitchFamily="34" charset="0"/>
              </a:rPr>
              <a:t>McLean knew "</a:t>
            </a:r>
            <a:r>
              <a:rPr lang="en-US" u="sng" dirty="0">
                <a:solidFill>
                  <a:srgbClr val="252525"/>
                </a:solidFill>
                <a:latin typeface="Arial" panose="020B0604020202020204" pitchFamily="34" charset="0"/>
              </a:rPr>
              <a:t>A ship earns money only when she's at sea</a:t>
            </a:r>
            <a:r>
              <a:rPr lang="en-US" dirty="0">
                <a:solidFill>
                  <a:srgbClr val="252525"/>
                </a:solidFill>
                <a:latin typeface="Arial" panose="020B0604020202020204" pitchFamily="34" charset="0"/>
              </a:rPr>
              <a:t>," and based his business on that efficiency.</a:t>
            </a:r>
            <a:endParaRPr lang="en-US" dirty="0"/>
          </a:p>
          <a:p>
            <a:endParaRPr lang="en-US" dirty="0" smtClean="0">
              <a:solidFill>
                <a:srgbClr val="252525"/>
              </a:solidFill>
              <a:latin typeface="Arial" panose="020B0604020202020204" pitchFamily="34" charset="0"/>
            </a:endParaRPr>
          </a:p>
          <a:p>
            <a:r>
              <a:rPr lang="en-US" dirty="0" smtClean="0">
                <a:solidFill>
                  <a:srgbClr val="252525"/>
                </a:solidFill>
                <a:latin typeface="Arial" panose="020B0604020202020204" pitchFamily="34" charset="0"/>
              </a:rPr>
              <a:t>Using </a:t>
            </a:r>
            <a:r>
              <a:rPr lang="en-US" dirty="0">
                <a:solidFill>
                  <a:srgbClr val="252525"/>
                </a:solidFill>
                <a:latin typeface="Arial" panose="020B0604020202020204" pitchFamily="34" charset="0"/>
              </a:rPr>
              <a:t>containers, it cost only </a:t>
            </a:r>
            <a:r>
              <a:rPr lang="en-US" u="sng"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rPr>
              <a:t>16 </a:t>
            </a:r>
            <a:r>
              <a:rPr lang="en-US" u="sng"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cents </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a </a:t>
            </a:r>
            <a:r>
              <a:rPr lang="en-US"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rPr>
              <a:t>ton</a:t>
            </a:r>
            <a:r>
              <a:rPr lang="en-US" dirty="0" smtClean="0">
                <a:solidFill>
                  <a:srgbClr val="252525"/>
                </a:solidFill>
                <a:latin typeface="Arial" panose="020B0604020202020204" pitchFamily="34" charset="0"/>
              </a:rPr>
              <a:t>, a 39-fold savings. Containerization </a:t>
            </a:r>
            <a:r>
              <a:rPr lang="en-US" dirty="0">
                <a:solidFill>
                  <a:srgbClr val="252525"/>
                </a:solidFill>
                <a:latin typeface="Arial" panose="020B0604020202020204" pitchFamily="34" charset="0"/>
              </a:rPr>
              <a:t>also greatly reduced the time to </a:t>
            </a:r>
            <a:r>
              <a:rPr lang="en-US" dirty="0" smtClean="0">
                <a:solidFill>
                  <a:srgbClr val="252525"/>
                </a:solidFill>
                <a:latin typeface="Arial" panose="020B0604020202020204" pitchFamily="34" charset="0"/>
              </a:rPr>
              <a:t>load </a:t>
            </a:r>
            <a:r>
              <a:rPr lang="en-US" dirty="0">
                <a:solidFill>
                  <a:srgbClr val="252525"/>
                </a:solidFill>
                <a:latin typeface="Arial" panose="020B0604020202020204" pitchFamily="34" charset="0"/>
              </a:rPr>
              <a:t>and unload </a:t>
            </a:r>
            <a:r>
              <a:rPr lang="en-US" dirty="0" smtClean="0">
                <a:solidFill>
                  <a:srgbClr val="252525"/>
                </a:solidFill>
                <a:latin typeface="Arial" panose="020B0604020202020204" pitchFamily="34" charset="0"/>
              </a:rPr>
              <a:t>ships, </a:t>
            </a:r>
            <a:r>
              <a:rPr lang="en-US"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rPr>
              <a:t>improving reliability.</a:t>
            </a:r>
            <a:r>
              <a:rPr lang="en-US" dirty="0" smtClean="0">
                <a:solidFill>
                  <a:srgbClr val="252525"/>
                </a:solidFill>
                <a:latin typeface="Arial" panose="020B0604020202020204" pitchFamily="34" charset="0"/>
              </a:rPr>
              <a:t> </a:t>
            </a:r>
            <a:endParaRPr lang="en-US" dirty="0"/>
          </a:p>
        </p:txBody>
      </p:sp>
      <p:pic>
        <p:nvPicPr>
          <p:cNvPr id="7174" name="Picture 6"/>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2695237" y="2201078"/>
            <a:ext cx="6459478" cy="395478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7170" name="Picture 2" descr="Malcolm McLean at railing, Port Newark, 1957 (7312751706).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59669">
            <a:off x="9233968" y="1393106"/>
            <a:ext cx="2259070" cy="225469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0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900"/>
                                        <p:tgtEl>
                                          <p:spTgt spid="9"/>
                                        </p:tgtEl>
                                      </p:cBhvr>
                                    </p:animEffect>
                                  </p:childTnLst>
                                </p:cTn>
                              </p:par>
                              <p:par>
                                <p:cTn id="8" presetID="9" presetClass="entr" presetSubtype="0" fill="hold" nodeType="withEffect">
                                  <p:stCondLst>
                                    <p:cond delay="600"/>
                                  </p:stCondLst>
                                  <p:childTnLst>
                                    <p:set>
                                      <p:cBhvr>
                                        <p:cTn id="9" dur="1" fill="hold">
                                          <p:stCondLst>
                                            <p:cond delay="0"/>
                                          </p:stCondLst>
                                        </p:cTn>
                                        <p:tgtEl>
                                          <p:spTgt spid="7170"/>
                                        </p:tgtEl>
                                        <p:attrNameLst>
                                          <p:attrName>style.visibility</p:attrName>
                                        </p:attrNameLst>
                                      </p:cBhvr>
                                      <p:to>
                                        <p:strVal val="visible"/>
                                      </p:to>
                                    </p:set>
                                    <p:animEffect transition="in" filter="dissolve">
                                      <p:cBhvr>
                                        <p:cTn id="10" dur="1400"/>
                                        <p:tgtEl>
                                          <p:spTgt spid="7170"/>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2500"/>
                            </p:stCondLst>
                            <p:childTnLst>
                              <p:par>
                                <p:cTn id="16" presetID="42" presetClass="path" presetSubtype="0" accel="50000" decel="50000" fill="hold" nodeType="afterEffect">
                                  <p:stCondLst>
                                    <p:cond delay="1100"/>
                                  </p:stCondLst>
                                  <p:childTnLst>
                                    <p:animMotion origin="layout" path="M -4.21751E-6 2.77349E-6 L -0.59663 0.02247 " pathEditMode="relative" rAng="0" ptsTypes="AA">
                                      <p:cBhvr>
                                        <p:cTn id="17" dur="2100" fill="hold"/>
                                        <p:tgtEl>
                                          <p:spTgt spid="7174"/>
                                        </p:tgtEl>
                                        <p:attrNameLst>
                                          <p:attrName>ppt_x</p:attrName>
                                          <p:attrName>ppt_y</p:attrName>
                                        </p:attrNameLst>
                                      </p:cBhvr>
                                      <p:rCtr x="-29832"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mytenspeeds.com/My_TenSpeeds_1/Bicycles_Table/B4H/B4H-Pictures/Shipping_Container_1/Shipping_Con_1_Collage_1.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44899" y="82054"/>
            <a:ext cx="4079082" cy="30722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4" descr="http://multiboxx.com/blog/wp-content/uploads/2015/04/risoc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494" y="0"/>
            <a:ext cx="3238500" cy="22193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http://www.sox-will.com/loading_container.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2401" y="4487862"/>
            <a:ext cx="3048000" cy="228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www.bros-tokyo.com/images/container-loading-at-port.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291637" y="2745177"/>
            <a:ext cx="3114675" cy="23360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4" name="Picture 8" descr="http://www.container-loading.com/container-loading-content/container-loading-calculator-easy-car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74692" y="82054"/>
            <a:ext cx="4882828" cy="2500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8" name="Picture 12" descr="http://www.harshitahk.com/upload/pic/l2.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79387" y="2287586"/>
            <a:ext cx="2876550" cy="2162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10" name="Picture 14" descr="http://www.newtrading.co.jp/loading/photo/container1.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75032" y="3474427"/>
            <a:ext cx="3601243" cy="2700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12" name="Picture 16" descr="http://4.bp.blogspot.com/-33uJhrApKq8/T9AQX96G0gI/AAAAAAAAAI8/TYtG7_a78uE/s1600/BOAT+LOADING+IN+40+HC+OCEAN+CONTAINER+(23.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rot="5400000">
            <a:off x="227012" y="839787"/>
            <a:ext cx="4648200" cy="3486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6" name="Picture 10" descr="https://www.transporteca.com/images/explain/LCL.jp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019509" y="3909998"/>
            <a:ext cx="3276600" cy="2667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25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8"/>
                                        </p:tgtEl>
                                        <p:attrNameLst>
                                          <p:attrName>style.visibility</p:attrName>
                                        </p:attrNameLst>
                                      </p:cBhvr>
                                      <p:to>
                                        <p:strVal val="visible"/>
                                      </p:to>
                                    </p:set>
                                    <p:animEffect transition="in" filter="fade">
                                      <p:cBhvr>
                                        <p:cTn id="12" dur="750"/>
                                        <p:tgtEl>
                                          <p:spTgt spid="4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6"/>
                                        </p:tgtEl>
                                        <p:attrNameLst>
                                          <p:attrName>style.visibility</p:attrName>
                                        </p:attrNameLst>
                                      </p:cBhvr>
                                      <p:to>
                                        <p:strVal val="visible"/>
                                      </p:to>
                                    </p:set>
                                    <p:animEffect transition="in" filter="fade">
                                      <p:cBhvr>
                                        <p:cTn id="17" dur="750"/>
                                        <p:tgtEl>
                                          <p:spTgt spid="4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750"/>
                                        <p:tgtEl>
                                          <p:spTgt spid="4098"/>
                                        </p:tgtEl>
                                      </p:cBhvr>
                                    </p:animEffect>
                                  </p:childTnLst>
                                </p:cTn>
                              </p:par>
                              <p:par>
                                <p:cTn id="23" presetID="10" presetClass="entr" presetSubtype="0" fill="hold" nodeType="withEffect">
                                  <p:stCondLst>
                                    <p:cond delay="600"/>
                                  </p:stCondLst>
                                  <p:childTnLst>
                                    <p:set>
                                      <p:cBhvr>
                                        <p:cTn id="24" dur="1" fill="hold">
                                          <p:stCondLst>
                                            <p:cond delay="0"/>
                                          </p:stCondLst>
                                        </p:cTn>
                                        <p:tgtEl>
                                          <p:spTgt spid="4110"/>
                                        </p:tgtEl>
                                        <p:attrNameLst>
                                          <p:attrName>style.visibility</p:attrName>
                                        </p:attrNameLst>
                                      </p:cBhvr>
                                      <p:to>
                                        <p:strVal val="visible"/>
                                      </p:to>
                                    </p:set>
                                    <p:animEffect transition="in" filter="fade">
                                      <p:cBhvr>
                                        <p:cTn id="25" dur="750"/>
                                        <p:tgtEl>
                                          <p:spTgt spid="4110"/>
                                        </p:tgtEl>
                                      </p:cBhvr>
                                    </p:animEffect>
                                  </p:childTnLst>
                                </p:cTn>
                              </p:par>
                              <p:par>
                                <p:cTn id="26" presetID="10" presetClass="entr" presetSubtype="0" fill="hold" nodeType="withEffect">
                                  <p:stCondLst>
                                    <p:cond delay="2000"/>
                                  </p:stCondLst>
                                  <p:childTnLst>
                                    <p:set>
                                      <p:cBhvr>
                                        <p:cTn id="27" dur="1" fill="hold">
                                          <p:stCondLst>
                                            <p:cond delay="0"/>
                                          </p:stCondLst>
                                        </p:cTn>
                                        <p:tgtEl>
                                          <p:spTgt spid="4100"/>
                                        </p:tgtEl>
                                        <p:attrNameLst>
                                          <p:attrName>style.visibility</p:attrName>
                                        </p:attrNameLst>
                                      </p:cBhvr>
                                      <p:to>
                                        <p:strVal val="visible"/>
                                      </p:to>
                                    </p:set>
                                    <p:animEffect transition="in" filter="fade">
                                      <p:cBhvr>
                                        <p:cTn id="28" dur="750"/>
                                        <p:tgtEl>
                                          <p:spTgt spid="4100"/>
                                        </p:tgtEl>
                                      </p:cBhvr>
                                    </p:animEffect>
                                  </p:childTnLst>
                                </p:cTn>
                              </p:par>
                              <p:par>
                                <p:cTn id="29" presetID="10" presetClass="entr" presetSubtype="0" fill="hold" nodeType="withEffect">
                                  <p:stCondLst>
                                    <p:cond delay="1600"/>
                                  </p:stCondLst>
                                  <p:childTnLst>
                                    <p:set>
                                      <p:cBhvr>
                                        <p:cTn id="30" dur="1" fill="hold">
                                          <p:stCondLst>
                                            <p:cond delay="0"/>
                                          </p:stCondLst>
                                        </p:cTn>
                                        <p:tgtEl>
                                          <p:spTgt spid="4102"/>
                                        </p:tgtEl>
                                        <p:attrNameLst>
                                          <p:attrName>style.visibility</p:attrName>
                                        </p:attrNameLst>
                                      </p:cBhvr>
                                      <p:to>
                                        <p:strVal val="visible"/>
                                      </p:to>
                                    </p:set>
                                    <p:animEffect transition="in" filter="fade">
                                      <p:cBhvr>
                                        <p:cTn id="31" dur="750"/>
                                        <p:tgtEl>
                                          <p:spTgt spid="4102"/>
                                        </p:tgtEl>
                                      </p:cBhvr>
                                    </p:animEffect>
                                  </p:childTnLst>
                                </p:cTn>
                              </p:par>
                              <p:par>
                                <p:cTn id="32" presetID="10" presetClass="entr" presetSubtype="0" fill="hold" nodeType="withEffect">
                                  <p:stCondLst>
                                    <p:cond delay="2800"/>
                                  </p:stCondLst>
                                  <p:childTnLst>
                                    <p:set>
                                      <p:cBhvr>
                                        <p:cTn id="33" dur="1" fill="hold">
                                          <p:stCondLst>
                                            <p:cond delay="0"/>
                                          </p:stCondLst>
                                        </p:cTn>
                                        <p:tgtEl>
                                          <p:spTgt spid="4104"/>
                                        </p:tgtEl>
                                        <p:attrNameLst>
                                          <p:attrName>style.visibility</p:attrName>
                                        </p:attrNameLst>
                                      </p:cBhvr>
                                      <p:to>
                                        <p:strVal val="visible"/>
                                      </p:to>
                                    </p:set>
                                    <p:animEffect transition="in" filter="fade">
                                      <p:cBhvr>
                                        <p:cTn id="34" dur="750"/>
                                        <p:tgtEl>
                                          <p:spTgt spid="4104"/>
                                        </p:tgtEl>
                                      </p:cBhvr>
                                    </p:animEffect>
                                  </p:childTnLst>
                                </p:cTn>
                              </p:par>
                            </p:childTnLst>
                          </p:cTn>
                        </p:par>
                        <p:par>
                          <p:cTn id="35" fill="hold">
                            <p:stCondLst>
                              <p:cond delay="3550"/>
                            </p:stCondLst>
                            <p:childTnLst>
                              <p:par>
                                <p:cTn id="36" presetID="10" presetClass="entr" presetSubtype="0" fill="hold" nodeType="afterEffect">
                                  <p:stCondLst>
                                    <p:cond delay="0"/>
                                  </p:stCondLst>
                                  <p:childTnLst>
                                    <p:set>
                                      <p:cBhvr>
                                        <p:cTn id="37" dur="1" fill="hold">
                                          <p:stCondLst>
                                            <p:cond delay="0"/>
                                          </p:stCondLst>
                                        </p:cTn>
                                        <p:tgtEl>
                                          <p:spTgt spid="4112"/>
                                        </p:tgtEl>
                                        <p:attrNameLst>
                                          <p:attrName>style.visibility</p:attrName>
                                        </p:attrNameLst>
                                      </p:cBhvr>
                                      <p:to>
                                        <p:strVal val="visible"/>
                                      </p:to>
                                    </p:set>
                                    <p:animEffect transition="in" filter="fade">
                                      <p:cBhvr>
                                        <p:cTn id="38" dur="500"/>
                                        <p:tgtEl>
                                          <p:spTgt spid="4112"/>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mph" presetSubtype="0" accel="40000" decel="40000" fill="hold" nodeType="clickEffect">
                                  <p:stCondLst>
                                    <p:cond delay="0"/>
                                  </p:stCondLst>
                                  <p:childTnLst>
                                    <p:animRot by="-5400000">
                                      <p:cBhvr>
                                        <p:cTn id="42" dur="2000" fill="hold"/>
                                        <p:tgtEl>
                                          <p:spTgt spid="4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descr="http://www.swinglift.co.nz/images/7.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8294" y="2795963"/>
            <a:ext cx="3343275" cy="19161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http://cdn.ebaumsworld.com/mediaFiles/picture/2117880/8402523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65638" y="1244095"/>
            <a:ext cx="3505200" cy="2628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http://www.roadfood.com/insider/photos/910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97875" y="1099337"/>
            <a:ext cx="4038600" cy="27036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6" descr="https://upload.wikimedia.org/wikipedia/commons/3/36/A_U.S._Army_CH-47_Chinook_helicopter_carries_a_sling-loaded_shipping_container_during_retrograde_operations_and_base_closures_in_the_Wardak_province_of_Afghanistan_131026-A-SM524-737.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58670" y="4836983"/>
            <a:ext cx="2927629" cy="19517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6" name="Picture 12" descr="http://www.clker.com/cliparts/0/9/0/b/1318840378952167243container-md.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9333" y="1099337"/>
            <a:ext cx="28575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www.largestships.com/wp-content/uploads/2013/12/biggest-container-ship-evolution-1.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922837" y="3942987"/>
            <a:ext cx="7386636" cy="22985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Hosting Containers</a:t>
            </a:r>
          </a:p>
        </p:txBody>
      </p:sp>
    </p:spTree>
    <p:extLst>
      <p:ext uri="{BB962C8B-B14F-4D97-AF65-F5344CB8AC3E}">
        <p14:creationId xmlns:p14="http://schemas.microsoft.com/office/powerpoint/2010/main" val="224582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4"/>
                                        </p:tgtEl>
                                        <p:attrNameLst>
                                          <p:attrName>style.visibility</p:attrName>
                                        </p:attrNameLst>
                                      </p:cBhvr>
                                      <p:to>
                                        <p:strVal val="visible"/>
                                      </p:to>
                                    </p:set>
                                    <p:animEffect transition="in" filter="fade">
                                      <p:cBhvr>
                                        <p:cTn id="7" dur="500"/>
                                        <p:tgtEl>
                                          <p:spTgt spid="6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52"/>
                                        </p:tgtEl>
                                        <p:attrNameLst>
                                          <p:attrName>style.visibility</p:attrName>
                                        </p:attrNameLst>
                                      </p:cBhvr>
                                      <p:to>
                                        <p:strVal val="visible"/>
                                      </p:to>
                                    </p:set>
                                    <p:animEffect transition="in" filter="fade">
                                      <p:cBhvr>
                                        <p:cTn id="12" dur="500"/>
                                        <p:tgtEl>
                                          <p:spTgt spid="61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8"/>
                                        </p:tgtEl>
                                        <p:attrNameLst>
                                          <p:attrName>style.visibility</p:attrName>
                                        </p:attrNameLst>
                                      </p:cBhvr>
                                      <p:to>
                                        <p:strVal val="visible"/>
                                      </p:to>
                                    </p:set>
                                    <p:animEffect transition="in" filter="fade">
                                      <p:cBhvr>
                                        <p:cTn id="22" dur="500"/>
                                        <p:tgtEl>
                                          <p:spTgt spid="61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animEffect transition="in" filter="fade">
                                      <p:cBhvr>
                                        <p:cTn id="2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a:spLocks noGrp="1"/>
          </p:cNvSpPr>
          <p:nvPr>
            <p:ph type="title"/>
          </p:nvPr>
        </p:nvSpPr>
        <p:spPr/>
        <p:txBody>
          <a:bodyPr/>
          <a:lstStyle/>
          <a:p>
            <a:r>
              <a:rPr lang="en-US" dirty="0" smtClean="0"/>
              <a:t>Hosting Containers</a:t>
            </a:r>
            <a:endParaRPr lang="en-US" dirty="0"/>
          </a:p>
        </p:txBody>
      </p:sp>
      <p:grpSp>
        <p:nvGrpSpPr>
          <p:cNvPr id="66" name="Group 65"/>
          <p:cNvGrpSpPr/>
          <p:nvPr/>
        </p:nvGrpSpPr>
        <p:grpSpPr>
          <a:xfrm>
            <a:off x="427037" y="3323556"/>
            <a:ext cx="2590800" cy="1569857"/>
            <a:chOff x="884237" y="4298535"/>
            <a:chExt cx="2590800" cy="1569857"/>
          </a:xfrm>
        </p:grpSpPr>
        <p:grpSp>
          <p:nvGrpSpPr>
            <p:cNvPr id="36" name="Group 35"/>
            <p:cNvGrpSpPr/>
            <p:nvPr/>
          </p:nvGrpSpPr>
          <p:grpSpPr>
            <a:xfrm>
              <a:off x="1442309" y="4298535"/>
              <a:ext cx="1053437" cy="590508"/>
              <a:chOff x="1393628" y="3849732"/>
              <a:chExt cx="1053437" cy="590508"/>
            </a:xfrm>
          </p:grpSpPr>
          <p:pic>
            <p:nvPicPr>
              <p:cNvPr id="31" name="Picture 3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93628" y="3849732"/>
                <a:ext cx="1053437" cy="590508"/>
              </a:xfrm>
              <a:prstGeom prst="rect">
                <a:avLst/>
              </a:prstGeom>
            </p:spPr>
          </p:pic>
          <p:sp>
            <p:nvSpPr>
              <p:cNvPr id="35" name="Rectangle 34"/>
              <p:cNvSpPr/>
              <p:nvPr/>
            </p:nvSpPr>
            <p:spPr>
              <a:xfrm>
                <a:off x="1726267" y="3950907"/>
                <a:ext cx="388158" cy="388158"/>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p:cNvSpPr txBox="1"/>
            <p:nvPr/>
          </p:nvSpPr>
          <p:spPr>
            <a:xfrm>
              <a:off x="884237" y="4945062"/>
              <a:ext cx="2590800" cy="923330"/>
            </a:xfrm>
            <a:prstGeom prst="rect">
              <a:avLst/>
            </a:prstGeom>
            <a:noFill/>
          </p:spPr>
          <p:txBody>
            <a:bodyPr wrap="square" rtlCol="0">
              <a:spAutoFit/>
            </a:bodyPr>
            <a:lstStyle/>
            <a:p>
              <a:r>
                <a:rPr lang="en-US" dirty="0" smtClean="0"/>
                <a:t>Locally with:</a:t>
              </a:r>
            </a:p>
            <a:p>
              <a:pPr marL="285750" indent="-285750">
                <a:buFont typeface="Arial" panose="020B0604020202020204" pitchFamily="34" charset="0"/>
                <a:buChar char="•"/>
              </a:pPr>
              <a:r>
                <a:rPr lang="en-US" dirty="0" smtClean="0"/>
                <a:t>Boot2Docker </a:t>
              </a:r>
              <a:r>
                <a:rPr lang="en-US" baseline="30000" dirty="0"/>
                <a:t>(Linux)</a:t>
              </a:r>
            </a:p>
            <a:p>
              <a:pPr marL="285750" indent="-285750">
                <a:buFont typeface="Arial" panose="020B0604020202020204" pitchFamily="34" charset="0"/>
                <a:buChar char="•"/>
              </a:pPr>
              <a:r>
                <a:rPr lang="en-US" dirty="0" smtClean="0"/>
                <a:t>Hyper V </a:t>
              </a:r>
              <a:r>
                <a:rPr lang="en-US" baseline="30000" dirty="0" smtClean="0"/>
                <a:t>(Windows)</a:t>
              </a:r>
              <a:endParaRPr lang="en-US" baseline="30000" dirty="0"/>
            </a:p>
          </p:txBody>
        </p:sp>
      </p:grpSp>
      <p:grpSp>
        <p:nvGrpSpPr>
          <p:cNvPr id="65" name="Group 64"/>
          <p:cNvGrpSpPr/>
          <p:nvPr/>
        </p:nvGrpSpPr>
        <p:grpSpPr>
          <a:xfrm>
            <a:off x="3703637" y="1556213"/>
            <a:ext cx="2590800" cy="3337200"/>
            <a:chOff x="3894138" y="2531192"/>
            <a:chExt cx="2590800" cy="3337200"/>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7463" y="4302716"/>
              <a:ext cx="2113524" cy="619852"/>
            </a:xfrm>
            <a:prstGeom prst="rect">
              <a:avLst/>
            </a:prstGeom>
          </p:spPr>
        </p:pic>
        <p:grpSp>
          <p:nvGrpSpPr>
            <p:cNvPr id="30" name="Group 29"/>
            <p:cNvGrpSpPr/>
            <p:nvPr/>
          </p:nvGrpSpPr>
          <p:grpSpPr>
            <a:xfrm>
              <a:off x="3894138" y="2531192"/>
              <a:ext cx="2113524" cy="1771527"/>
              <a:chOff x="3894137" y="1782891"/>
              <a:chExt cx="2522537" cy="2114357"/>
            </a:xfrm>
          </p:grpSpPr>
          <p:grpSp>
            <p:nvGrpSpPr>
              <p:cNvPr id="9" name="Group 8"/>
              <p:cNvGrpSpPr/>
              <p:nvPr/>
            </p:nvGrpSpPr>
            <p:grpSpPr>
              <a:xfrm>
                <a:off x="3894137" y="3192463"/>
                <a:ext cx="1257300" cy="704785"/>
                <a:chOff x="1951037" y="3192462"/>
                <a:chExt cx="2068022" cy="1159237"/>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11" name="Rectangle 10"/>
                <p:cNvSpPr/>
                <p:nvPr/>
              </p:nvSpPr>
              <p:spPr>
                <a:xfrm>
                  <a:off x="2604052" y="3391082"/>
                  <a:ext cx="762001"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894137" y="2487677"/>
                <a:ext cx="1257300" cy="704784"/>
                <a:chOff x="1951037" y="3192462"/>
                <a:chExt cx="2068022" cy="1159237"/>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14" name="Rectangle 13"/>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894137" y="1782892"/>
                <a:ext cx="1257300" cy="704784"/>
                <a:chOff x="1951037" y="3192462"/>
                <a:chExt cx="2068022" cy="1159237"/>
              </a:xfrm>
            </p:grpSpPr>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17" name="Rectangle 16"/>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159374" y="3192461"/>
                <a:ext cx="1257300" cy="704784"/>
                <a:chOff x="1951037" y="3192462"/>
                <a:chExt cx="2068022" cy="1159237"/>
              </a:xfrm>
            </p:grpSpPr>
            <p:pic>
              <p:nvPicPr>
                <p:cNvPr id="22" name="Picture 2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23" name="Rectangle 22"/>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59374" y="2487676"/>
                <a:ext cx="1257300" cy="704784"/>
                <a:chOff x="1951037" y="3192462"/>
                <a:chExt cx="2068022" cy="1159237"/>
              </a:xfrm>
            </p:grpSpPr>
            <p:pic>
              <p:nvPicPr>
                <p:cNvPr id="25" name="Picture 2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26" name="Rectangle 25"/>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5159374" y="1782891"/>
                <a:ext cx="1257300" cy="704784"/>
                <a:chOff x="1951037" y="3192462"/>
                <a:chExt cx="2068022" cy="1159237"/>
              </a:xfrm>
            </p:grpSpPr>
            <p:pic>
              <p:nvPicPr>
                <p:cNvPr id="28" name="Picture 2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29" name="Rectangle 28"/>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p:cNvSpPr txBox="1"/>
            <p:nvPr/>
          </p:nvSpPr>
          <p:spPr>
            <a:xfrm>
              <a:off x="3894138" y="4945062"/>
              <a:ext cx="2590800" cy="923330"/>
            </a:xfrm>
            <a:prstGeom prst="rect">
              <a:avLst/>
            </a:prstGeom>
            <a:noFill/>
          </p:spPr>
          <p:txBody>
            <a:bodyPr wrap="square" rtlCol="0">
              <a:spAutoFit/>
            </a:bodyPr>
            <a:lstStyle/>
            <a:p>
              <a:r>
                <a:rPr lang="en-US" dirty="0" smtClean="0"/>
                <a:t>Physical Servers</a:t>
              </a:r>
            </a:p>
            <a:p>
              <a:pPr marL="285750" indent="-285750">
                <a:buFont typeface="Arial" panose="020B0604020202020204" pitchFamily="34" charset="0"/>
                <a:buChar char="•"/>
              </a:pPr>
              <a:r>
                <a:rPr lang="en-US" dirty="0" smtClean="0"/>
                <a:t>Linux </a:t>
              </a:r>
              <a:r>
                <a:rPr lang="en-US" baseline="30000" dirty="0"/>
                <a:t>(Linux)</a:t>
              </a:r>
            </a:p>
            <a:p>
              <a:pPr marL="285750" indent="-285750">
                <a:buFont typeface="Arial" panose="020B0604020202020204" pitchFamily="34" charset="0"/>
                <a:buChar char="•"/>
              </a:pPr>
              <a:r>
                <a:rPr lang="en-US" dirty="0" smtClean="0"/>
                <a:t>Windows TP3 </a:t>
              </a:r>
              <a:r>
                <a:rPr lang="en-US" baseline="30000" dirty="0" smtClean="0"/>
                <a:t>(Windows)</a:t>
              </a:r>
              <a:endParaRPr lang="en-US" baseline="30000" dirty="0"/>
            </a:p>
          </p:txBody>
        </p:sp>
      </p:grpSp>
      <p:grpSp>
        <p:nvGrpSpPr>
          <p:cNvPr id="64" name="Group 63"/>
          <p:cNvGrpSpPr/>
          <p:nvPr/>
        </p:nvGrpSpPr>
        <p:grpSpPr>
          <a:xfrm>
            <a:off x="6914246" y="1556213"/>
            <a:ext cx="2428191" cy="3060201"/>
            <a:chOff x="7056437" y="2531192"/>
            <a:chExt cx="2428191" cy="3060201"/>
          </a:xfrm>
        </p:grpSpPr>
        <p:grpSp>
          <p:nvGrpSpPr>
            <p:cNvPr id="39" name="Group 38"/>
            <p:cNvGrpSpPr/>
            <p:nvPr/>
          </p:nvGrpSpPr>
          <p:grpSpPr>
            <a:xfrm>
              <a:off x="7056437" y="2531192"/>
              <a:ext cx="2113524" cy="1771527"/>
              <a:chOff x="3894137" y="1782891"/>
              <a:chExt cx="2522537" cy="2114357"/>
            </a:xfrm>
          </p:grpSpPr>
          <p:grpSp>
            <p:nvGrpSpPr>
              <p:cNvPr id="40" name="Group 39"/>
              <p:cNvGrpSpPr/>
              <p:nvPr/>
            </p:nvGrpSpPr>
            <p:grpSpPr>
              <a:xfrm>
                <a:off x="3894137" y="3192463"/>
                <a:ext cx="1257300" cy="704785"/>
                <a:chOff x="1951037" y="3192462"/>
                <a:chExt cx="2068022" cy="1159237"/>
              </a:xfrm>
            </p:grpSpPr>
            <p:pic>
              <p:nvPicPr>
                <p:cNvPr id="56" name="Picture 5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57" name="Rectangle 56"/>
                <p:cNvSpPr/>
                <p:nvPr/>
              </p:nvSpPr>
              <p:spPr>
                <a:xfrm>
                  <a:off x="2604052" y="3391082"/>
                  <a:ext cx="762001"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3894137" y="2487677"/>
                <a:ext cx="1257300" cy="704784"/>
                <a:chOff x="1951037" y="3192462"/>
                <a:chExt cx="2068022" cy="1159237"/>
              </a:xfrm>
            </p:grpSpPr>
            <p:pic>
              <p:nvPicPr>
                <p:cNvPr id="54" name="Picture 5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55" name="Rectangle 54"/>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3894137" y="1782892"/>
                <a:ext cx="1257300" cy="704784"/>
                <a:chOff x="1951037" y="3192462"/>
                <a:chExt cx="2068022" cy="1159237"/>
              </a:xfrm>
            </p:grpSpPr>
            <p:pic>
              <p:nvPicPr>
                <p:cNvPr id="52" name="Picture 5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53" name="Rectangle 52"/>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5159374" y="3192461"/>
                <a:ext cx="1257300" cy="704784"/>
                <a:chOff x="1951037" y="3192462"/>
                <a:chExt cx="2068022" cy="1159237"/>
              </a:xfrm>
            </p:grpSpPr>
            <p:pic>
              <p:nvPicPr>
                <p:cNvPr id="50" name="Picture 4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51" name="Rectangle 50"/>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5159374" y="2487676"/>
                <a:ext cx="1257300" cy="704784"/>
                <a:chOff x="1951037" y="3192462"/>
                <a:chExt cx="2068022" cy="1159237"/>
              </a:xfrm>
            </p:grpSpPr>
            <p:pic>
              <p:nvPicPr>
                <p:cNvPr id="48" name="Picture 4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49" name="Rectangle 48"/>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5159374" y="1782891"/>
                <a:ext cx="1257300" cy="704784"/>
                <a:chOff x="1951037" y="3192462"/>
                <a:chExt cx="2068022" cy="1159237"/>
              </a:xfrm>
            </p:grpSpPr>
            <p:pic>
              <p:nvPicPr>
                <p:cNvPr id="46" name="Picture 4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1037" y="3192462"/>
                  <a:ext cx="2068022" cy="1159237"/>
                </a:xfrm>
                <a:prstGeom prst="rect">
                  <a:avLst/>
                </a:prstGeom>
              </p:spPr>
            </p:pic>
            <p:sp>
              <p:nvSpPr>
                <p:cNvPr id="47" name="Rectangle 46"/>
                <p:cNvSpPr/>
                <p:nvPr/>
              </p:nvSpPr>
              <p:spPr>
                <a:xfrm>
                  <a:off x="2604048" y="3391080"/>
                  <a:ext cx="762000" cy="76200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58"/>
            <p:cNvGrpSpPr/>
            <p:nvPr/>
          </p:nvGrpSpPr>
          <p:grpSpPr>
            <a:xfrm>
              <a:off x="7056438" y="4302716"/>
              <a:ext cx="2120174" cy="526253"/>
              <a:chOff x="6142037" y="3531320"/>
              <a:chExt cx="2179010" cy="794918"/>
            </a:xfrm>
          </p:grpSpPr>
          <p:pic>
            <p:nvPicPr>
              <p:cNvPr id="38" name="Picture 3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42037" y="3531320"/>
                <a:ext cx="2179010" cy="794918"/>
              </a:xfrm>
              <a:prstGeom prst="rect">
                <a:avLst/>
              </a:prstGeom>
            </p:spPr>
          </p:pic>
          <p:sp>
            <p:nvSpPr>
              <p:cNvPr id="58" name="Rectangle 57"/>
              <p:cNvSpPr/>
              <p:nvPr/>
            </p:nvSpPr>
            <p:spPr>
              <a:xfrm>
                <a:off x="6395087" y="3655592"/>
                <a:ext cx="1651950" cy="603670"/>
              </a:xfrm>
              <a:prstGeom prst="rect">
                <a:avLst/>
              </a:prstGeom>
              <a:solidFill>
                <a:srgbClr val="25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7056437" y="4945062"/>
              <a:ext cx="2428191" cy="646331"/>
            </a:xfrm>
            <a:prstGeom prst="rect">
              <a:avLst/>
            </a:prstGeom>
            <a:noFill/>
          </p:spPr>
          <p:txBody>
            <a:bodyPr wrap="square" rtlCol="0">
              <a:spAutoFit/>
            </a:bodyPr>
            <a:lstStyle/>
            <a:p>
              <a:r>
                <a:rPr lang="en-US" dirty="0" smtClean="0"/>
                <a:t>Clouds</a:t>
              </a:r>
            </a:p>
            <a:p>
              <a:pPr marL="285750" indent="-285750">
                <a:buFont typeface="Arial" panose="020B0604020202020204" pitchFamily="34" charset="0"/>
                <a:buChar char="•"/>
              </a:pPr>
              <a:r>
                <a:rPr lang="en-US" dirty="0" smtClean="0"/>
                <a:t>Azure </a:t>
              </a:r>
              <a:r>
                <a:rPr lang="en-US" baseline="30000" dirty="0" smtClean="0"/>
                <a:t>(Linux &amp; Windows)</a:t>
              </a:r>
              <a:r>
                <a:rPr lang="en-US" dirty="0" smtClean="0"/>
                <a:t> </a:t>
              </a:r>
            </a:p>
          </p:txBody>
        </p:sp>
      </p:grpSp>
      <p:grpSp>
        <p:nvGrpSpPr>
          <p:cNvPr id="71" name="Group 70"/>
          <p:cNvGrpSpPr/>
          <p:nvPr/>
        </p:nvGrpSpPr>
        <p:grpSpPr>
          <a:xfrm>
            <a:off x="7006118" y="4978190"/>
            <a:ext cx="1828541" cy="1371406"/>
            <a:chOff x="5707409" y="5099960"/>
            <a:chExt cx="1828800" cy="1371600"/>
          </a:xfrm>
        </p:grpSpPr>
        <p:sp>
          <p:nvSpPr>
            <p:cNvPr id="72" name="Rectangle 71"/>
            <p:cNvSpPr/>
            <p:nvPr/>
          </p:nvSpPr>
          <p:spPr>
            <a:xfrm>
              <a:off x="5707409" y="5099960"/>
              <a:ext cx="1828800" cy="1371600"/>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a typeface="+mn-ea"/>
                <a:cs typeface="+mn-cs"/>
              </a:endParaRPr>
            </a:p>
          </p:txBody>
        </p:sp>
        <p:pic>
          <p:nvPicPr>
            <p:cNvPr id="73" name="Picture 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33903" y="5469292"/>
              <a:ext cx="1375813" cy="816809"/>
            </a:xfrm>
            <a:prstGeom prst="rect">
              <a:avLst/>
            </a:prstGeom>
          </p:spPr>
        </p:pic>
        <p:sp>
          <p:nvSpPr>
            <p:cNvPr id="74" name="Rectangle 73"/>
            <p:cNvSpPr/>
            <p:nvPr/>
          </p:nvSpPr>
          <p:spPr>
            <a:xfrm>
              <a:off x="6239237" y="5099960"/>
              <a:ext cx="780489" cy="376738"/>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rPr>
                <a:t>Azure</a:t>
              </a:r>
            </a:p>
          </p:txBody>
        </p:sp>
      </p:grpSp>
      <p:grpSp>
        <p:nvGrpSpPr>
          <p:cNvPr id="75" name="Group 74"/>
          <p:cNvGrpSpPr/>
          <p:nvPr/>
        </p:nvGrpSpPr>
        <p:grpSpPr>
          <a:xfrm>
            <a:off x="3803356" y="4978190"/>
            <a:ext cx="1828541" cy="1371406"/>
            <a:chOff x="7933589" y="5099960"/>
            <a:chExt cx="1828800" cy="1371600"/>
          </a:xfrm>
        </p:grpSpPr>
        <p:sp>
          <p:nvSpPr>
            <p:cNvPr id="76" name="Rectangle 75"/>
            <p:cNvSpPr/>
            <p:nvPr/>
          </p:nvSpPr>
          <p:spPr>
            <a:xfrm>
              <a:off x="7933589" y="5099960"/>
              <a:ext cx="1828800" cy="1371600"/>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a typeface="+mn-ea"/>
                <a:cs typeface="+mn-cs"/>
              </a:endParaRPr>
            </a:p>
          </p:txBody>
        </p:sp>
        <p:grpSp>
          <p:nvGrpSpPr>
            <p:cNvPr id="77" name="Group 76"/>
            <p:cNvGrpSpPr/>
            <p:nvPr/>
          </p:nvGrpSpPr>
          <p:grpSpPr>
            <a:xfrm>
              <a:off x="8573872" y="5554567"/>
              <a:ext cx="548234" cy="731534"/>
              <a:chOff x="16918515" y="-3457761"/>
              <a:chExt cx="2089150" cy="2787650"/>
            </a:xfrm>
            <a:solidFill>
              <a:srgbClr val="505050"/>
            </a:solidFill>
          </p:grpSpPr>
          <p:sp>
            <p:nvSpPr>
              <p:cNvPr id="79"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sp>
            <p:nvSpPr>
              <p:cNvPr id="80"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sp>
          <p:nvSpPr>
            <p:cNvPr id="78" name="Rectangle 77"/>
            <p:cNvSpPr/>
            <p:nvPr/>
          </p:nvSpPr>
          <p:spPr>
            <a:xfrm>
              <a:off x="8123175" y="5099960"/>
              <a:ext cx="1478696" cy="376738"/>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rPr>
                <a:t>On Premises</a:t>
              </a:r>
            </a:p>
          </p:txBody>
        </p:sp>
      </p:grpSp>
      <p:grpSp>
        <p:nvGrpSpPr>
          <p:cNvPr id="81" name="Group 80"/>
          <p:cNvGrpSpPr/>
          <p:nvPr/>
        </p:nvGrpSpPr>
        <p:grpSpPr>
          <a:xfrm>
            <a:off x="10208881" y="4978190"/>
            <a:ext cx="1897222" cy="1567072"/>
            <a:chOff x="9804660" y="5099960"/>
            <a:chExt cx="1897491" cy="1567294"/>
          </a:xfrm>
        </p:grpSpPr>
        <p:sp>
          <p:nvSpPr>
            <p:cNvPr id="82" name="Rectangle 81"/>
            <p:cNvSpPr/>
            <p:nvPr/>
          </p:nvSpPr>
          <p:spPr>
            <a:xfrm>
              <a:off x="9804660" y="5099960"/>
              <a:ext cx="1828800" cy="1371600"/>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a typeface="+mn-ea"/>
                <a:cs typeface="+mn-cs"/>
              </a:endParaRPr>
            </a:p>
          </p:txBody>
        </p:sp>
        <p:pic>
          <p:nvPicPr>
            <p:cNvPr id="83" name="Picture 2" descr="\\MAGNUM\Projects\Microsoft\Cloud Power FY12\Design\ICONS_PNG\Tower.png"/>
            <p:cNvPicPr>
              <a:picLocks noChangeAspect="1" noChangeArrowheads="1"/>
            </p:cNvPicPr>
            <p:nvPr/>
          </p:nvPicPr>
          <p:blipFill>
            <a:blip r:embed="rId6" cstate="email">
              <a:lum bright="100000" contrast="100000"/>
              <a:extLst>
                <a:ext uri="{28A0092B-C50C-407E-A947-70E740481C1C}">
                  <a14:useLocalDpi xmlns:a14="http://schemas.microsoft.com/office/drawing/2010/main"/>
                </a:ext>
              </a:extLst>
            </a:blip>
            <a:stretch>
              <a:fillRect/>
            </a:stretch>
          </p:blipFill>
          <p:spPr bwMode="auto">
            <a:xfrm>
              <a:off x="9972139" y="5173413"/>
              <a:ext cx="1493841" cy="1493841"/>
            </a:xfrm>
            <a:prstGeom prst="rect">
              <a:avLst/>
            </a:prstGeom>
            <a:noFill/>
          </p:spPr>
        </p:pic>
        <p:sp>
          <p:nvSpPr>
            <p:cNvPr id="84" name="Rectangle 83"/>
            <p:cNvSpPr/>
            <p:nvPr/>
          </p:nvSpPr>
          <p:spPr>
            <a:xfrm>
              <a:off x="9846129" y="5099960"/>
              <a:ext cx="1856022" cy="376738"/>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rPr>
                <a:t>Service Provider</a:t>
              </a:r>
            </a:p>
          </p:txBody>
        </p:sp>
      </p:grpSp>
      <p:sp>
        <p:nvSpPr>
          <p:cNvPr id="86" name="Rectangle 85"/>
          <p:cNvSpPr/>
          <p:nvPr/>
        </p:nvSpPr>
        <p:spPr>
          <a:xfrm>
            <a:off x="600594" y="4978190"/>
            <a:ext cx="1828541" cy="1371406"/>
          </a:xfrm>
          <a:prstGeom prst="rect">
            <a:avLst/>
          </a:prstGeom>
          <a:solidFill>
            <a:srgbClr val="0078D7"/>
          </a:solidFill>
          <a:ln w="10795" cap="flat" cmpd="sng" algn="ctr">
            <a:solidFill>
              <a:srgbClr val="0078D7">
                <a:shade val="50000"/>
              </a:srgbClr>
            </a:solid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ea typeface="+mn-ea"/>
                <a:cs typeface="+mn-cs"/>
              </a:rPr>
              <a:t>Locally</a:t>
            </a:r>
          </a:p>
        </p:txBody>
      </p:sp>
    </p:spTree>
    <p:extLst>
      <p:ext uri="{BB962C8B-B14F-4D97-AF65-F5344CB8AC3E}">
        <p14:creationId xmlns:p14="http://schemas.microsoft.com/office/powerpoint/2010/main" val="344599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fade">
                                      <p:cBhvr>
                                        <p:cTn id="2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Comparison</a:t>
            </a:r>
            <a:endParaRPr lang="en-US" dirty="0"/>
          </a:p>
        </p:txBody>
      </p:sp>
      <p:sp>
        <p:nvSpPr>
          <p:cNvPr id="3" name="Content Placeholder 2"/>
          <p:cNvSpPr>
            <a:spLocks noGrp="1"/>
          </p:cNvSpPr>
          <p:nvPr>
            <p:ph idx="1"/>
          </p:nvPr>
        </p:nvSpPr>
        <p:spPr/>
        <p:txBody>
          <a:bodyPr/>
          <a:lstStyle/>
          <a:p>
            <a:r>
              <a:rPr lang="en-US" dirty="0" smtClean="0"/>
              <a:t>Fast </a:t>
            </a:r>
            <a:r>
              <a:rPr lang="en-US" dirty="0"/>
              <a:t>startup</a:t>
            </a:r>
          </a:p>
          <a:p>
            <a:r>
              <a:rPr lang="en-US" dirty="0" smtClean="0"/>
              <a:t>Portable</a:t>
            </a:r>
            <a:endParaRPr lang="en-US" dirty="0"/>
          </a:p>
          <a:p>
            <a:r>
              <a:rPr lang="en-US" dirty="0" smtClean="0"/>
              <a:t>A </a:t>
            </a:r>
            <a:r>
              <a:rPr lang="en-US" i="1" dirty="0" smtClean="0"/>
              <a:t>unit </a:t>
            </a:r>
            <a:r>
              <a:rPr lang="en-US" dirty="0" smtClean="0"/>
              <a:t>of deployment</a:t>
            </a:r>
          </a:p>
          <a:p>
            <a:r>
              <a:rPr lang="en-US" dirty="0" smtClean="0"/>
              <a:t>Each container a portion of the entire app</a:t>
            </a:r>
          </a:p>
          <a:p>
            <a:pPr lvl="1"/>
            <a:r>
              <a:rPr lang="en-US" dirty="0" smtClean="0"/>
              <a:t>May have multiple containers that make up one or more than one app</a:t>
            </a:r>
            <a:endParaRPr lang="en-US" dirty="0"/>
          </a:p>
        </p:txBody>
      </p:sp>
    </p:spTree>
    <p:extLst>
      <p:ext uri="{BB962C8B-B14F-4D97-AF65-F5344CB8AC3E}">
        <p14:creationId xmlns:p14="http://schemas.microsoft.com/office/powerpoint/2010/main" val="369656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8437" y="2682549"/>
            <a:ext cx="5867400" cy="265526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smtClean="0"/>
              <a:t>Staging</a:t>
            </a:r>
            <a:endParaRPr lang="en-US" dirty="0"/>
          </a:p>
        </p:txBody>
      </p:sp>
      <p:grpSp>
        <p:nvGrpSpPr>
          <p:cNvPr id="19" name="Group 18"/>
          <p:cNvGrpSpPr/>
          <p:nvPr/>
        </p:nvGrpSpPr>
        <p:grpSpPr>
          <a:xfrm>
            <a:off x="4390671" y="5793584"/>
            <a:ext cx="1294166" cy="725496"/>
            <a:chOff x="6353253" y="2926800"/>
            <a:chExt cx="2046164" cy="1147059"/>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3253" y="2926800"/>
              <a:ext cx="2046164" cy="1147059"/>
            </a:xfrm>
            <a:prstGeom prst="rect">
              <a:avLst/>
            </a:prstGeom>
          </p:spPr>
        </p:pic>
        <p:sp>
          <p:nvSpPr>
            <p:cNvPr id="10" name="TextBox 9"/>
            <p:cNvSpPr txBox="1"/>
            <p:nvPr/>
          </p:nvSpPr>
          <p:spPr>
            <a:xfrm>
              <a:off x="6881036" y="3573462"/>
              <a:ext cx="990601" cy="340632"/>
            </a:xfrm>
            <a:prstGeom prst="rect">
              <a:avLst/>
            </a:prstGeom>
            <a:solidFill>
              <a:srgbClr val="25AAE1"/>
            </a:solidFill>
          </p:spPr>
          <p:txBody>
            <a:bodyPr wrap="square" lIns="0" rIns="0" rtlCol="0">
              <a:spAutoFit/>
            </a:bodyPr>
            <a:lstStyle/>
            <a:p>
              <a:pPr algn="ctr"/>
              <a:r>
                <a:rPr lang="en-US" sz="800" dirty="0" smtClean="0">
                  <a:solidFill>
                    <a:schemeClr val="bg1"/>
                  </a:solidFill>
                </a:rPr>
                <a:t>Persistence</a:t>
              </a:r>
              <a:endParaRPr lang="en-US" sz="800" dirty="0">
                <a:solidFill>
                  <a:schemeClr val="bg1"/>
                </a:solidFill>
              </a:endParaRPr>
            </a:p>
          </p:txBody>
        </p:sp>
        <p:sp>
          <p:nvSpPr>
            <p:cNvPr id="13" name="Can 12"/>
            <p:cNvSpPr/>
            <p:nvPr/>
          </p:nvSpPr>
          <p:spPr>
            <a:xfrm>
              <a:off x="7148936" y="3181486"/>
              <a:ext cx="454798" cy="422630"/>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0" name="Group 19"/>
          <p:cNvGrpSpPr/>
          <p:nvPr/>
        </p:nvGrpSpPr>
        <p:grpSpPr>
          <a:xfrm>
            <a:off x="3079627" y="5793355"/>
            <a:ext cx="1296054" cy="725954"/>
            <a:chOff x="8607944" y="2932936"/>
            <a:chExt cx="2025949" cy="1134788"/>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11" name="TextBox 10"/>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14" name="Flowchart: Multidocument 13"/>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1" name="Group 20"/>
          <p:cNvGrpSpPr/>
          <p:nvPr/>
        </p:nvGrpSpPr>
        <p:grpSpPr>
          <a:xfrm>
            <a:off x="461133" y="5793584"/>
            <a:ext cx="1294754" cy="725497"/>
            <a:chOff x="1802582" y="2920665"/>
            <a:chExt cx="2047093" cy="1147059"/>
          </a:xfrm>
        </p:grpSpPr>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8" name="TextBox 7"/>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16" name="Flowchart: Document 15"/>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8" name="Group 17"/>
          <p:cNvGrpSpPr/>
          <p:nvPr/>
        </p:nvGrpSpPr>
        <p:grpSpPr>
          <a:xfrm>
            <a:off x="1770878" y="5793996"/>
            <a:ext cx="1293758" cy="724673"/>
            <a:chOff x="4085132" y="2920665"/>
            <a:chExt cx="2025949" cy="1134795"/>
          </a:xfrm>
        </p:grpSpPr>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9" name="TextBox 8"/>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17" name="Cube 16"/>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3" name="Rectangle 22"/>
          <p:cNvSpPr/>
          <p:nvPr/>
        </p:nvSpPr>
        <p:spPr>
          <a:xfrm>
            <a:off x="6218237" y="588441"/>
            <a:ext cx="6122997" cy="5698008"/>
          </a:xfrm>
          <a:prstGeom prst="rect">
            <a:avLst/>
          </a:prstGeom>
          <a:solidFill>
            <a:schemeClr val="tx1">
              <a:lumMod val="95000"/>
              <a:lumOff val="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smtClean="0"/>
              <a:t>Production</a:t>
            </a:r>
            <a:endParaRPr lang="en-US" dirty="0"/>
          </a:p>
        </p:txBody>
      </p:sp>
      <p:sp>
        <p:nvSpPr>
          <p:cNvPr id="24" name="Rectangle 23"/>
          <p:cNvSpPr/>
          <p:nvPr/>
        </p:nvSpPr>
        <p:spPr>
          <a:xfrm>
            <a:off x="198437" y="588442"/>
            <a:ext cx="5867400" cy="2047746"/>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smtClean="0"/>
              <a:t>UAT</a:t>
            </a:r>
            <a:endParaRPr lang="en-US" dirty="0"/>
          </a:p>
        </p:txBody>
      </p:sp>
      <p:grpSp>
        <p:nvGrpSpPr>
          <p:cNvPr id="61" name="Group 60"/>
          <p:cNvGrpSpPr/>
          <p:nvPr/>
        </p:nvGrpSpPr>
        <p:grpSpPr>
          <a:xfrm>
            <a:off x="3213155" y="3260995"/>
            <a:ext cx="1296054" cy="725954"/>
            <a:chOff x="8607944" y="2932936"/>
            <a:chExt cx="2025949" cy="1134788"/>
          </a:xfrm>
        </p:grpSpPr>
        <p:pic>
          <p:nvPicPr>
            <p:cNvPr id="62" name="Picture 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63" name="TextBox 62"/>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64" name="Flowchart: Multidocument 63"/>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65" name="Group 64"/>
          <p:cNvGrpSpPr/>
          <p:nvPr/>
        </p:nvGrpSpPr>
        <p:grpSpPr>
          <a:xfrm>
            <a:off x="280273" y="3260995"/>
            <a:ext cx="1294754" cy="725497"/>
            <a:chOff x="1802582" y="2920665"/>
            <a:chExt cx="2047093" cy="1147059"/>
          </a:xfrm>
        </p:grpSpPr>
        <p:pic>
          <p:nvPicPr>
            <p:cNvPr id="66" name="Picture 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67" name="TextBox 66"/>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68" name="Flowchart: Document 67"/>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69" name="Group 68"/>
          <p:cNvGrpSpPr/>
          <p:nvPr/>
        </p:nvGrpSpPr>
        <p:grpSpPr>
          <a:xfrm>
            <a:off x="1775960" y="3051440"/>
            <a:ext cx="1293758" cy="724673"/>
            <a:chOff x="4085132" y="2920665"/>
            <a:chExt cx="2025949" cy="1134795"/>
          </a:xfrm>
        </p:grpSpPr>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71" name="TextBox 70"/>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72" name="Cube 71"/>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73" name="Group 72"/>
          <p:cNvGrpSpPr/>
          <p:nvPr/>
        </p:nvGrpSpPr>
        <p:grpSpPr>
          <a:xfrm>
            <a:off x="280272" y="3986492"/>
            <a:ext cx="1294754" cy="725497"/>
            <a:chOff x="1802582" y="2920665"/>
            <a:chExt cx="2047093" cy="1147059"/>
          </a:xfrm>
        </p:grpSpPr>
        <p:pic>
          <p:nvPicPr>
            <p:cNvPr id="74" name="Picture 7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75" name="TextBox 74"/>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76" name="Flowchart: Document 75"/>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81" name="Group 80"/>
          <p:cNvGrpSpPr/>
          <p:nvPr/>
        </p:nvGrpSpPr>
        <p:grpSpPr>
          <a:xfrm>
            <a:off x="1775958" y="4478496"/>
            <a:ext cx="1293758" cy="724673"/>
            <a:chOff x="4085132" y="2920665"/>
            <a:chExt cx="2025949" cy="1134795"/>
          </a:xfrm>
        </p:grpSpPr>
        <p:pic>
          <p:nvPicPr>
            <p:cNvPr id="82" name="Picture 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83" name="TextBox 82"/>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84" name="Cube 83"/>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85" name="Group 84"/>
          <p:cNvGrpSpPr/>
          <p:nvPr/>
        </p:nvGrpSpPr>
        <p:grpSpPr>
          <a:xfrm>
            <a:off x="3213154" y="3986949"/>
            <a:ext cx="1296054" cy="725954"/>
            <a:chOff x="8607944" y="2932936"/>
            <a:chExt cx="2025949" cy="1134788"/>
          </a:xfrm>
        </p:grpSpPr>
        <p:pic>
          <p:nvPicPr>
            <p:cNvPr id="86" name="Picture 8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87" name="TextBox 86"/>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88" name="Flowchart: Multidocument 87"/>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39" name="Rectangle 138"/>
          <p:cNvSpPr/>
          <p:nvPr/>
        </p:nvSpPr>
        <p:spPr>
          <a:xfrm>
            <a:off x="6317221" y="1004178"/>
            <a:ext cx="5925680" cy="3334992"/>
          </a:xfrm>
          <a:prstGeom prst="rect">
            <a:avLst/>
          </a:prstGeom>
          <a:solidFill>
            <a:srgbClr val="0070C0">
              <a:alpha val="60000"/>
            </a:srgb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smtClean="0"/>
              <a:t>Mobile Field Force App</a:t>
            </a:r>
            <a:endParaRPr lang="en-US" dirty="0"/>
          </a:p>
        </p:txBody>
      </p:sp>
      <p:grpSp>
        <p:nvGrpSpPr>
          <p:cNvPr id="90" name="Group 89"/>
          <p:cNvGrpSpPr/>
          <p:nvPr/>
        </p:nvGrpSpPr>
        <p:grpSpPr>
          <a:xfrm>
            <a:off x="10799767" y="2002096"/>
            <a:ext cx="1294166" cy="725496"/>
            <a:chOff x="6353253" y="2926800"/>
            <a:chExt cx="2046164" cy="1147059"/>
          </a:xfrm>
        </p:grpSpPr>
        <p:pic>
          <p:nvPicPr>
            <p:cNvPr id="91" name="Picture 9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3253" y="2926800"/>
              <a:ext cx="2046164" cy="1147059"/>
            </a:xfrm>
            <a:prstGeom prst="rect">
              <a:avLst/>
            </a:prstGeom>
          </p:spPr>
        </p:pic>
        <p:sp>
          <p:nvSpPr>
            <p:cNvPr id="92" name="TextBox 91"/>
            <p:cNvSpPr txBox="1"/>
            <p:nvPr/>
          </p:nvSpPr>
          <p:spPr>
            <a:xfrm>
              <a:off x="6881036" y="3573462"/>
              <a:ext cx="990601" cy="340632"/>
            </a:xfrm>
            <a:prstGeom prst="rect">
              <a:avLst/>
            </a:prstGeom>
            <a:solidFill>
              <a:srgbClr val="25AAE1"/>
            </a:solidFill>
          </p:spPr>
          <p:txBody>
            <a:bodyPr wrap="square" lIns="0" rIns="0" rtlCol="0">
              <a:spAutoFit/>
            </a:bodyPr>
            <a:lstStyle/>
            <a:p>
              <a:pPr algn="ctr"/>
              <a:r>
                <a:rPr lang="en-US" sz="800" dirty="0" smtClean="0">
                  <a:solidFill>
                    <a:schemeClr val="bg1"/>
                  </a:solidFill>
                </a:rPr>
                <a:t>Persistence</a:t>
              </a:r>
              <a:endParaRPr lang="en-US" sz="800" dirty="0">
                <a:solidFill>
                  <a:schemeClr val="bg1"/>
                </a:solidFill>
              </a:endParaRPr>
            </a:p>
          </p:txBody>
        </p:sp>
        <p:sp>
          <p:nvSpPr>
            <p:cNvPr id="93" name="Can 92"/>
            <p:cNvSpPr/>
            <p:nvPr/>
          </p:nvSpPr>
          <p:spPr>
            <a:xfrm>
              <a:off x="7148936" y="3181486"/>
              <a:ext cx="454798" cy="422630"/>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94" name="Group 93"/>
          <p:cNvGrpSpPr/>
          <p:nvPr/>
        </p:nvGrpSpPr>
        <p:grpSpPr>
          <a:xfrm>
            <a:off x="9424538" y="1649417"/>
            <a:ext cx="1296054" cy="725954"/>
            <a:chOff x="8607944" y="2932936"/>
            <a:chExt cx="2025949" cy="1134788"/>
          </a:xfrm>
        </p:grpSpPr>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96" name="TextBox 95"/>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97" name="Flowchart: Multidocument 96"/>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98" name="Group 97"/>
          <p:cNvGrpSpPr/>
          <p:nvPr/>
        </p:nvGrpSpPr>
        <p:grpSpPr>
          <a:xfrm>
            <a:off x="6491656" y="1649417"/>
            <a:ext cx="1294754" cy="725497"/>
            <a:chOff x="1802582" y="2920665"/>
            <a:chExt cx="2047093" cy="1147059"/>
          </a:xfrm>
        </p:grpSpPr>
        <p:pic>
          <p:nvPicPr>
            <p:cNvPr id="99" name="Picture 9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100" name="TextBox 99"/>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101" name="Flowchart: Document 100"/>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02" name="Group 101"/>
          <p:cNvGrpSpPr/>
          <p:nvPr/>
        </p:nvGrpSpPr>
        <p:grpSpPr>
          <a:xfrm>
            <a:off x="7987343" y="1439862"/>
            <a:ext cx="1293758" cy="724673"/>
            <a:chOff x="4085132" y="2920665"/>
            <a:chExt cx="2025949" cy="1134795"/>
          </a:xfrm>
        </p:grpSpPr>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104" name="TextBox 103"/>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105" name="Cube 104"/>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06" name="Group 105"/>
          <p:cNvGrpSpPr/>
          <p:nvPr/>
        </p:nvGrpSpPr>
        <p:grpSpPr>
          <a:xfrm>
            <a:off x="6491655" y="2374914"/>
            <a:ext cx="1294754" cy="725497"/>
            <a:chOff x="1802582" y="2920665"/>
            <a:chExt cx="2047093" cy="1147059"/>
          </a:xfrm>
        </p:grpSpPr>
        <p:pic>
          <p:nvPicPr>
            <p:cNvPr id="107" name="Picture 10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108" name="TextBox 107"/>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109" name="Flowchart: Document 108"/>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0" name="Group 109"/>
          <p:cNvGrpSpPr/>
          <p:nvPr/>
        </p:nvGrpSpPr>
        <p:grpSpPr>
          <a:xfrm>
            <a:off x="7987342" y="2153390"/>
            <a:ext cx="1293758" cy="724673"/>
            <a:chOff x="4085132" y="2920665"/>
            <a:chExt cx="2025949" cy="1134795"/>
          </a:xfrm>
        </p:grpSpPr>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112" name="TextBox 111"/>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113" name="Cube 112"/>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4" name="Group 113"/>
          <p:cNvGrpSpPr/>
          <p:nvPr/>
        </p:nvGrpSpPr>
        <p:grpSpPr>
          <a:xfrm>
            <a:off x="7987341" y="2866918"/>
            <a:ext cx="1293758" cy="724673"/>
            <a:chOff x="4085132" y="2920665"/>
            <a:chExt cx="2025949" cy="1134795"/>
          </a:xfrm>
        </p:grpSpPr>
        <p:pic>
          <p:nvPicPr>
            <p:cNvPr id="115" name="Picture 1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116" name="TextBox 115"/>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117" name="Cube 116"/>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8" name="Group 117"/>
          <p:cNvGrpSpPr/>
          <p:nvPr/>
        </p:nvGrpSpPr>
        <p:grpSpPr>
          <a:xfrm>
            <a:off x="9424537" y="2375371"/>
            <a:ext cx="1296054" cy="725954"/>
            <a:chOff x="8607944" y="2932936"/>
            <a:chExt cx="2025949" cy="1134788"/>
          </a:xfrm>
        </p:grpSpPr>
        <p:pic>
          <p:nvPicPr>
            <p:cNvPr id="119" name="Picture 1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120" name="TextBox 119"/>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121" name="Flowchart: Multidocument 120"/>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22" name="Group 121"/>
          <p:cNvGrpSpPr/>
          <p:nvPr/>
        </p:nvGrpSpPr>
        <p:grpSpPr>
          <a:xfrm>
            <a:off x="10799767" y="2725694"/>
            <a:ext cx="1294166" cy="725496"/>
            <a:chOff x="6353253" y="2926800"/>
            <a:chExt cx="2046164" cy="1147059"/>
          </a:xfrm>
        </p:grpSpPr>
        <p:pic>
          <p:nvPicPr>
            <p:cNvPr id="123" name="Picture 12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3253" y="2926800"/>
              <a:ext cx="2046164" cy="1147059"/>
            </a:xfrm>
            <a:prstGeom prst="rect">
              <a:avLst/>
            </a:prstGeom>
          </p:spPr>
        </p:pic>
        <p:sp>
          <p:nvSpPr>
            <p:cNvPr id="124" name="TextBox 123"/>
            <p:cNvSpPr txBox="1"/>
            <p:nvPr/>
          </p:nvSpPr>
          <p:spPr>
            <a:xfrm>
              <a:off x="6881036" y="3573462"/>
              <a:ext cx="990601" cy="340632"/>
            </a:xfrm>
            <a:prstGeom prst="rect">
              <a:avLst/>
            </a:prstGeom>
            <a:solidFill>
              <a:srgbClr val="25AAE1"/>
            </a:solidFill>
          </p:spPr>
          <p:txBody>
            <a:bodyPr wrap="square" lIns="0" rIns="0" rtlCol="0">
              <a:spAutoFit/>
            </a:bodyPr>
            <a:lstStyle/>
            <a:p>
              <a:pPr algn="ctr"/>
              <a:r>
                <a:rPr lang="en-US" sz="800" dirty="0" smtClean="0">
                  <a:solidFill>
                    <a:schemeClr val="bg1"/>
                  </a:solidFill>
                </a:rPr>
                <a:t>Persistence</a:t>
              </a:r>
              <a:endParaRPr lang="en-US" sz="800" dirty="0">
                <a:solidFill>
                  <a:schemeClr val="bg1"/>
                </a:solidFill>
              </a:endParaRPr>
            </a:p>
          </p:txBody>
        </p:sp>
        <p:sp>
          <p:nvSpPr>
            <p:cNvPr id="125" name="Can 124"/>
            <p:cNvSpPr/>
            <p:nvPr/>
          </p:nvSpPr>
          <p:spPr>
            <a:xfrm>
              <a:off x="7148936" y="3181486"/>
              <a:ext cx="454798" cy="422630"/>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26" name="Group 125"/>
          <p:cNvGrpSpPr/>
          <p:nvPr/>
        </p:nvGrpSpPr>
        <p:grpSpPr>
          <a:xfrm>
            <a:off x="6491655" y="3098512"/>
            <a:ext cx="1294754" cy="725497"/>
            <a:chOff x="1802582" y="2920665"/>
            <a:chExt cx="2047093" cy="1147059"/>
          </a:xfrm>
        </p:grpSpPr>
        <p:pic>
          <p:nvPicPr>
            <p:cNvPr id="127" name="Picture 12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128" name="TextBox 127"/>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129" name="Flowchart: Document 128"/>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30" name="Group 129"/>
          <p:cNvGrpSpPr/>
          <p:nvPr/>
        </p:nvGrpSpPr>
        <p:grpSpPr>
          <a:xfrm>
            <a:off x="7987341" y="3590516"/>
            <a:ext cx="1293758" cy="724673"/>
            <a:chOff x="4085132" y="2920665"/>
            <a:chExt cx="2025949" cy="1134795"/>
          </a:xfrm>
        </p:grpSpPr>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132" name="TextBox 131"/>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133" name="Cube 132"/>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34" name="Group 133"/>
          <p:cNvGrpSpPr/>
          <p:nvPr/>
        </p:nvGrpSpPr>
        <p:grpSpPr>
          <a:xfrm>
            <a:off x="9424537" y="3098969"/>
            <a:ext cx="1296054" cy="725954"/>
            <a:chOff x="8607944" y="2932936"/>
            <a:chExt cx="2025949" cy="1134788"/>
          </a:xfrm>
        </p:grpSpPr>
        <p:pic>
          <p:nvPicPr>
            <p:cNvPr id="135" name="Picture 13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136" name="TextBox 135"/>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137" name="Flowchart: Multidocument 136"/>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38" name="Group 237"/>
          <p:cNvGrpSpPr/>
          <p:nvPr/>
        </p:nvGrpSpPr>
        <p:grpSpPr>
          <a:xfrm>
            <a:off x="6300555" y="4410745"/>
            <a:ext cx="5923095" cy="1814689"/>
            <a:chOff x="6300555" y="4410745"/>
            <a:chExt cx="5923095" cy="1814689"/>
          </a:xfrm>
        </p:grpSpPr>
        <p:sp>
          <p:nvSpPr>
            <p:cNvPr id="147" name="Rectangle 146"/>
            <p:cNvSpPr/>
            <p:nvPr/>
          </p:nvSpPr>
          <p:spPr>
            <a:xfrm>
              <a:off x="6300555" y="4410745"/>
              <a:ext cx="2916479" cy="1814689"/>
            </a:xfrm>
            <a:prstGeom prst="rect">
              <a:avLst/>
            </a:prstGeom>
            <a:solidFill>
              <a:srgbClr val="92D050">
                <a:alpha val="6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Warranty Repair App</a:t>
              </a:r>
              <a:endParaRPr lang="en-US" dirty="0"/>
            </a:p>
          </p:txBody>
        </p:sp>
        <p:grpSp>
          <p:nvGrpSpPr>
            <p:cNvPr id="152" name="Group 151"/>
            <p:cNvGrpSpPr/>
            <p:nvPr/>
          </p:nvGrpSpPr>
          <p:grpSpPr>
            <a:xfrm>
              <a:off x="7817989" y="5464397"/>
              <a:ext cx="1294166" cy="725496"/>
              <a:chOff x="6353253" y="2926800"/>
              <a:chExt cx="2046164" cy="1147059"/>
            </a:xfrm>
          </p:grpSpPr>
          <p:pic>
            <p:nvPicPr>
              <p:cNvPr id="153" name="Picture 15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3253" y="2926800"/>
                <a:ext cx="2046164" cy="1147059"/>
              </a:xfrm>
              <a:prstGeom prst="rect">
                <a:avLst/>
              </a:prstGeom>
            </p:spPr>
          </p:pic>
          <p:sp>
            <p:nvSpPr>
              <p:cNvPr id="154" name="TextBox 153"/>
              <p:cNvSpPr txBox="1"/>
              <p:nvPr/>
            </p:nvSpPr>
            <p:spPr>
              <a:xfrm>
                <a:off x="6881036" y="3573462"/>
                <a:ext cx="990601" cy="340632"/>
              </a:xfrm>
              <a:prstGeom prst="rect">
                <a:avLst/>
              </a:prstGeom>
              <a:solidFill>
                <a:srgbClr val="25AAE1"/>
              </a:solidFill>
            </p:spPr>
            <p:txBody>
              <a:bodyPr wrap="square" lIns="0" rIns="0" rtlCol="0">
                <a:spAutoFit/>
              </a:bodyPr>
              <a:lstStyle/>
              <a:p>
                <a:pPr algn="ctr"/>
                <a:r>
                  <a:rPr lang="en-US" sz="800" dirty="0" smtClean="0">
                    <a:solidFill>
                      <a:schemeClr val="bg1"/>
                    </a:solidFill>
                  </a:rPr>
                  <a:t>Persistence</a:t>
                </a:r>
                <a:endParaRPr lang="en-US" sz="800" dirty="0">
                  <a:solidFill>
                    <a:schemeClr val="bg1"/>
                  </a:solidFill>
                </a:endParaRPr>
              </a:p>
            </p:txBody>
          </p:sp>
          <p:sp>
            <p:nvSpPr>
              <p:cNvPr id="155" name="Can 154"/>
              <p:cNvSpPr/>
              <p:nvPr/>
            </p:nvSpPr>
            <p:spPr>
              <a:xfrm>
                <a:off x="7148936" y="3181486"/>
                <a:ext cx="454798" cy="422630"/>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56" name="Group 155"/>
            <p:cNvGrpSpPr/>
            <p:nvPr/>
          </p:nvGrpSpPr>
          <p:grpSpPr>
            <a:xfrm>
              <a:off x="6433098" y="4751139"/>
              <a:ext cx="1294754" cy="725497"/>
              <a:chOff x="1802582" y="2920665"/>
              <a:chExt cx="2047093" cy="1147059"/>
            </a:xfrm>
          </p:grpSpPr>
          <p:pic>
            <p:nvPicPr>
              <p:cNvPr id="157" name="Picture 1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158" name="TextBox 157"/>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159" name="Flowchart: Document 158"/>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60" name="Group 159"/>
            <p:cNvGrpSpPr/>
            <p:nvPr/>
          </p:nvGrpSpPr>
          <p:grpSpPr>
            <a:xfrm>
              <a:off x="7817989" y="4751139"/>
              <a:ext cx="1293758" cy="724673"/>
              <a:chOff x="4085132" y="2920665"/>
              <a:chExt cx="2025949" cy="1134795"/>
            </a:xfrm>
          </p:grpSpPr>
          <p:pic>
            <p:nvPicPr>
              <p:cNvPr id="161" name="Picture 1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162" name="TextBox 161"/>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163" name="Cube 162"/>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64" name="Group 163"/>
            <p:cNvGrpSpPr/>
            <p:nvPr/>
          </p:nvGrpSpPr>
          <p:grpSpPr>
            <a:xfrm>
              <a:off x="6433098" y="5475812"/>
              <a:ext cx="1294754" cy="725497"/>
              <a:chOff x="1802582" y="2920665"/>
              <a:chExt cx="2047093" cy="1147059"/>
            </a:xfrm>
          </p:grpSpPr>
          <p:pic>
            <p:nvPicPr>
              <p:cNvPr id="165" name="Picture 1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166" name="TextBox 165"/>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167" name="Flowchart: Document 166"/>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68" name="Rectangle 167"/>
            <p:cNvSpPr/>
            <p:nvPr/>
          </p:nvSpPr>
          <p:spPr>
            <a:xfrm>
              <a:off x="9307171" y="4410745"/>
              <a:ext cx="2916479" cy="1814689"/>
            </a:xfrm>
            <a:prstGeom prst="rect">
              <a:avLst/>
            </a:prstGeom>
            <a:solidFill>
              <a:schemeClr val="accent5">
                <a:lumMod val="75000"/>
                <a:alpha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Image Management</a:t>
              </a:r>
              <a:endParaRPr lang="en-US" dirty="0"/>
            </a:p>
          </p:txBody>
        </p:sp>
        <p:grpSp>
          <p:nvGrpSpPr>
            <p:cNvPr id="169" name="Group 168"/>
            <p:cNvGrpSpPr/>
            <p:nvPr/>
          </p:nvGrpSpPr>
          <p:grpSpPr>
            <a:xfrm>
              <a:off x="10771777" y="5464397"/>
              <a:ext cx="1294166" cy="725496"/>
              <a:chOff x="6353253" y="2926800"/>
              <a:chExt cx="2046164" cy="1147059"/>
            </a:xfrm>
          </p:grpSpPr>
          <p:pic>
            <p:nvPicPr>
              <p:cNvPr id="170" name="Picture 16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3253" y="2926800"/>
                <a:ext cx="2046164" cy="1147059"/>
              </a:xfrm>
              <a:prstGeom prst="rect">
                <a:avLst/>
              </a:prstGeom>
            </p:spPr>
          </p:pic>
          <p:sp>
            <p:nvSpPr>
              <p:cNvPr id="171" name="TextBox 170"/>
              <p:cNvSpPr txBox="1"/>
              <p:nvPr/>
            </p:nvSpPr>
            <p:spPr>
              <a:xfrm>
                <a:off x="6881036" y="3573462"/>
                <a:ext cx="990601" cy="340632"/>
              </a:xfrm>
              <a:prstGeom prst="rect">
                <a:avLst/>
              </a:prstGeom>
              <a:solidFill>
                <a:srgbClr val="25AAE1"/>
              </a:solidFill>
            </p:spPr>
            <p:txBody>
              <a:bodyPr wrap="square" lIns="0" rIns="0" rtlCol="0">
                <a:spAutoFit/>
              </a:bodyPr>
              <a:lstStyle/>
              <a:p>
                <a:pPr algn="ctr"/>
                <a:r>
                  <a:rPr lang="en-US" sz="800" dirty="0" smtClean="0">
                    <a:solidFill>
                      <a:schemeClr val="bg1"/>
                    </a:solidFill>
                  </a:rPr>
                  <a:t>Persistence</a:t>
                </a:r>
                <a:endParaRPr lang="en-US" sz="800" dirty="0">
                  <a:solidFill>
                    <a:schemeClr val="bg1"/>
                  </a:solidFill>
                </a:endParaRPr>
              </a:p>
            </p:txBody>
          </p:sp>
          <p:sp>
            <p:nvSpPr>
              <p:cNvPr id="172" name="Can 171"/>
              <p:cNvSpPr/>
              <p:nvPr/>
            </p:nvSpPr>
            <p:spPr>
              <a:xfrm>
                <a:off x="7148936" y="3181486"/>
                <a:ext cx="454798" cy="422630"/>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73" name="Group 172"/>
            <p:cNvGrpSpPr/>
            <p:nvPr/>
          </p:nvGrpSpPr>
          <p:grpSpPr>
            <a:xfrm>
              <a:off x="9386886" y="4751139"/>
              <a:ext cx="1294754" cy="725497"/>
              <a:chOff x="1802582" y="2920665"/>
              <a:chExt cx="2047093" cy="1147059"/>
            </a:xfrm>
          </p:grpSpPr>
          <p:pic>
            <p:nvPicPr>
              <p:cNvPr id="174" name="Picture 17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175" name="TextBox 174"/>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176" name="Flowchart: Document 175"/>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77" name="Group 176"/>
            <p:cNvGrpSpPr/>
            <p:nvPr/>
          </p:nvGrpSpPr>
          <p:grpSpPr>
            <a:xfrm>
              <a:off x="10771777" y="4751139"/>
              <a:ext cx="1293758" cy="724673"/>
              <a:chOff x="4085132" y="2920665"/>
              <a:chExt cx="2025949" cy="1134795"/>
            </a:xfrm>
          </p:grpSpPr>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179" name="TextBox 178"/>
              <p:cNvSpPr txBox="1"/>
              <p:nvPr/>
            </p:nvSpPr>
            <p:spPr>
              <a:xfrm>
                <a:off x="4602806" y="3573462"/>
                <a:ext cx="990600" cy="313274"/>
              </a:xfrm>
              <a:prstGeom prst="rect">
                <a:avLst/>
              </a:prstGeom>
              <a:solidFill>
                <a:srgbClr val="FDB813"/>
              </a:solidFill>
            </p:spPr>
            <p:txBody>
              <a:bodyPr wrap="square" rtlCol="0">
                <a:spAutoFit/>
              </a:bodyPr>
              <a:lstStyle/>
              <a:p>
                <a:pPr algn="ctr"/>
                <a:r>
                  <a:rPr lang="en-US" sz="700" dirty="0" smtClean="0">
                    <a:solidFill>
                      <a:schemeClr val="bg1"/>
                    </a:solidFill>
                  </a:rPr>
                  <a:t>Image </a:t>
                </a:r>
                <a:r>
                  <a:rPr lang="en-US" sz="700" dirty="0" err="1" smtClean="0">
                    <a:solidFill>
                      <a:schemeClr val="bg1"/>
                    </a:solidFill>
                  </a:rPr>
                  <a:t>Proc</a:t>
                </a:r>
                <a:endParaRPr lang="en-US" sz="700" dirty="0">
                  <a:solidFill>
                    <a:schemeClr val="bg1"/>
                  </a:solidFill>
                </a:endParaRPr>
              </a:p>
            </p:txBody>
          </p:sp>
          <p:sp>
            <p:nvSpPr>
              <p:cNvPr id="180" name="Cube 179"/>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85" name="Group 184"/>
            <p:cNvGrpSpPr/>
            <p:nvPr/>
          </p:nvGrpSpPr>
          <p:grpSpPr>
            <a:xfrm>
              <a:off x="9396548" y="5475355"/>
              <a:ext cx="1296054" cy="725954"/>
              <a:chOff x="8607944" y="2932936"/>
              <a:chExt cx="2025949" cy="1134788"/>
            </a:xfrm>
          </p:grpSpPr>
          <p:pic>
            <p:nvPicPr>
              <p:cNvPr id="186" name="Picture 18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187" name="TextBox 186"/>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188" name="Flowchart: Multidocument 187"/>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sp>
        <p:nvSpPr>
          <p:cNvPr id="189" name="TextBox 188"/>
          <p:cNvSpPr txBox="1"/>
          <p:nvPr/>
        </p:nvSpPr>
        <p:spPr>
          <a:xfrm>
            <a:off x="2376754" y="6583475"/>
            <a:ext cx="1801283" cy="369332"/>
          </a:xfrm>
          <a:prstGeom prst="rect">
            <a:avLst/>
          </a:prstGeom>
          <a:noFill/>
        </p:spPr>
        <p:txBody>
          <a:bodyPr wrap="square" rtlCol="0">
            <a:spAutoFit/>
          </a:bodyPr>
          <a:lstStyle/>
          <a:p>
            <a:r>
              <a:rPr lang="en-US" dirty="0" smtClean="0"/>
              <a:t>Docker Images</a:t>
            </a:r>
            <a:endParaRPr lang="en-US" dirty="0"/>
          </a:p>
        </p:txBody>
      </p:sp>
      <p:grpSp>
        <p:nvGrpSpPr>
          <p:cNvPr id="206" name="Group 205"/>
          <p:cNvGrpSpPr/>
          <p:nvPr/>
        </p:nvGrpSpPr>
        <p:grpSpPr>
          <a:xfrm>
            <a:off x="4390671" y="5787537"/>
            <a:ext cx="1294166" cy="725496"/>
            <a:chOff x="6353253" y="2926800"/>
            <a:chExt cx="2046164" cy="1147059"/>
          </a:xfrm>
        </p:grpSpPr>
        <p:pic>
          <p:nvPicPr>
            <p:cNvPr id="207" name="Picture 20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3253" y="2926800"/>
              <a:ext cx="2046164" cy="1147059"/>
            </a:xfrm>
            <a:prstGeom prst="rect">
              <a:avLst/>
            </a:prstGeom>
          </p:spPr>
        </p:pic>
        <p:sp>
          <p:nvSpPr>
            <p:cNvPr id="208" name="TextBox 207"/>
            <p:cNvSpPr txBox="1"/>
            <p:nvPr/>
          </p:nvSpPr>
          <p:spPr>
            <a:xfrm>
              <a:off x="6881036" y="3573462"/>
              <a:ext cx="990601" cy="340632"/>
            </a:xfrm>
            <a:prstGeom prst="rect">
              <a:avLst/>
            </a:prstGeom>
            <a:solidFill>
              <a:srgbClr val="25AAE1"/>
            </a:solidFill>
          </p:spPr>
          <p:txBody>
            <a:bodyPr wrap="square" lIns="0" rIns="0" rtlCol="0">
              <a:spAutoFit/>
            </a:bodyPr>
            <a:lstStyle/>
            <a:p>
              <a:pPr algn="ctr"/>
              <a:r>
                <a:rPr lang="en-US" sz="800" dirty="0" smtClean="0">
                  <a:solidFill>
                    <a:schemeClr val="bg1"/>
                  </a:solidFill>
                </a:rPr>
                <a:t>Persistence</a:t>
              </a:r>
              <a:endParaRPr lang="en-US" sz="800" dirty="0">
                <a:solidFill>
                  <a:schemeClr val="bg1"/>
                </a:solidFill>
              </a:endParaRPr>
            </a:p>
          </p:txBody>
        </p:sp>
        <p:sp>
          <p:nvSpPr>
            <p:cNvPr id="209" name="Can 208"/>
            <p:cNvSpPr/>
            <p:nvPr/>
          </p:nvSpPr>
          <p:spPr>
            <a:xfrm>
              <a:off x="7148936" y="3181486"/>
              <a:ext cx="454798" cy="422630"/>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10" name="Group 209"/>
          <p:cNvGrpSpPr/>
          <p:nvPr/>
        </p:nvGrpSpPr>
        <p:grpSpPr>
          <a:xfrm>
            <a:off x="3079627" y="5787308"/>
            <a:ext cx="1296054" cy="725954"/>
            <a:chOff x="8607944" y="2932936"/>
            <a:chExt cx="2025949" cy="1134788"/>
          </a:xfrm>
        </p:grpSpPr>
        <p:pic>
          <p:nvPicPr>
            <p:cNvPr id="211" name="Picture 2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212" name="TextBox 211"/>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213" name="Flowchart: Multidocument 212"/>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14" name="Group 213"/>
          <p:cNvGrpSpPr/>
          <p:nvPr/>
        </p:nvGrpSpPr>
        <p:grpSpPr>
          <a:xfrm>
            <a:off x="461133" y="5787537"/>
            <a:ext cx="1294754" cy="725497"/>
            <a:chOff x="1802582" y="2920665"/>
            <a:chExt cx="2047093" cy="1147059"/>
          </a:xfrm>
        </p:grpSpPr>
        <p:pic>
          <p:nvPicPr>
            <p:cNvPr id="215" name="Picture 2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216" name="TextBox 215"/>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217" name="Flowchart: Document 216"/>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18" name="Group 217"/>
          <p:cNvGrpSpPr/>
          <p:nvPr/>
        </p:nvGrpSpPr>
        <p:grpSpPr>
          <a:xfrm>
            <a:off x="1770878" y="5787949"/>
            <a:ext cx="1293758" cy="724673"/>
            <a:chOff x="4085132" y="2920665"/>
            <a:chExt cx="2025949" cy="1134795"/>
          </a:xfrm>
        </p:grpSpPr>
        <p:pic>
          <p:nvPicPr>
            <p:cNvPr id="219" name="Picture 2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220" name="TextBox 219"/>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221" name="Cube 220"/>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37" name="Group 36"/>
          <p:cNvGrpSpPr/>
          <p:nvPr/>
        </p:nvGrpSpPr>
        <p:grpSpPr>
          <a:xfrm>
            <a:off x="1864827" y="1067425"/>
            <a:ext cx="1293758" cy="724673"/>
            <a:chOff x="4085132" y="2920665"/>
            <a:chExt cx="2025949" cy="1134795"/>
          </a:xfrm>
        </p:grpSpPr>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39" name="TextBox 38"/>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40" name="Cube 39"/>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45" name="Group 44"/>
          <p:cNvGrpSpPr/>
          <p:nvPr/>
        </p:nvGrpSpPr>
        <p:grpSpPr>
          <a:xfrm>
            <a:off x="1864826" y="1780953"/>
            <a:ext cx="1293758" cy="724673"/>
            <a:chOff x="4085132" y="2920665"/>
            <a:chExt cx="2025949" cy="1134795"/>
          </a:xfrm>
        </p:grpSpPr>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47" name="TextBox 46"/>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48" name="Cube 47"/>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22" name="Group 221"/>
          <p:cNvGrpSpPr/>
          <p:nvPr/>
        </p:nvGrpSpPr>
        <p:grpSpPr>
          <a:xfrm>
            <a:off x="4394403" y="5794644"/>
            <a:ext cx="1294166" cy="725496"/>
            <a:chOff x="6353253" y="2926800"/>
            <a:chExt cx="2046164" cy="1147059"/>
          </a:xfrm>
        </p:grpSpPr>
        <p:pic>
          <p:nvPicPr>
            <p:cNvPr id="223" name="Picture 22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3253" y="2926800"/>
              <a:ext cx="2046164" cy="1147059"/>
            </a:xfrm>
            <a:prstGeom prst="rect">
              <a:avLst/>
            </a:prstGeom>
          </p:spPr>
        </p:pic>
        <p:sp>
          <p:nvSpPr>
            <p:cNvPr id="224" name="TextBox 223"/>
            <p:cNvSpPr txBox="1"/>
            <p:nvPr/>
          </p:nvSpPr>
          <p:spPr>
            <a:xfrm>
              <a:off x="6881036" y="3573462"/>
              <a:ext cx="990601" cy="340632"/>
            </a:xfrm>
            <a:prstGeom prst="rect">
              <a:avLst/>
            </a:prstGeom>
            <a:solidFill>
              <a:srgbClr val="25AAE1"/>
            </a:solidFill>
          </p:spPr>
          <p:txBody>
            <a:bodyPr wrap="square" lIns="0" rIns="0" rtlCol="0">
              <a:spAutoFit/>
            </a:bodyPr>
            <a:lstStyle/>
            <a:p>
              <a:pPr algn="ctr"/>
              <a:r>
                <a:rPr lang="en-US" sz="800" dirty="0" smtClean="0">
                  <a:solidFill>
                    <a:schemeClr val="bg1"/>
                  </a:solidFill>
                </a:rPr>
                <a:t>Persistence</a:t>
              </a:r>
              <a:endParaRPr lang="en-US" sz="800" dirty="0">
                <a:solidFill>
                  <a:schemeClr val="bg1"/>
                </a:solidFill>
              </a:endParaRPr>
            </a:p>
          </p:txBody>
        </p:sp>
        <p:sp>
          <p:nvSpPr>
            <p:cNvPr id="225" name="Can 224"/>
            <p:cNvSpPr/>
            <p:nvPr/>
          </p:nvSpPr>
          <p:spPr>
            <a:xfrm>
              <a:off x="7148936" y="3181486"/>
              <a:ext cx="454798" cy="422630"/>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26" name="Group 225"/>
          <p:cNvGrpSpPr/>
          <p:nvPr/>
        </p:nvGrpSpPr>
        <p:grpSpPr>
          <a:xfrm>
            <a:off x="3083359" y="5794415"/>
            <a:ext cx="1296054" cy="725954"/>
            <a:chOff x="8607944" y="2932936"/>
            <a:chExt cx="2025949" cy="1134788"/>
          </a:xfrm>
        </p:grpSpPr>
        <p:pic>
          <p:nvPicPr>
            <p:cNvPr id="227" name="Picture 2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228" name="TextBox 227"/>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229" name="Flowchart: Multidocument 228"/>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30" name="Group 229"/>
          <p:cNvGrpSpPr/>
          <p:nvPr/>
        </p:nvGrpSpPr>
        <p:grpSpPr>
          <a:xfrm>
            <a:off x="464865" y="5794644"/>
            <a:ext cx="1294754" cy="725497"/>
            <a:chOff x="1802582" y="2920665"/>
            <a:chExt cx="2047093" cy="1147059"/>
          </a:xfrm>
        </p:grpSpPr>
        <p:pic>
          <p:nvPicPr>
            <p:cNvPr id="231" name="Picture 2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232" name="TextBox 231"/>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233" name="Flowchart: Document 232"/>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34" name="Group 233"/>
          <p:cNvGrpSpPr/>
          <p:nvPr/>
        </p:nvGrpSpPr>
        <p:grpSpPr>
          <a:xfrm>
            <a:off x="1774610" y="5795056"/>
            <a:ext cx="1293758" cy="724673"/>
            <a:chOff x="4085132" y="2920665"/>
            <a:chExt cx="2025949" cy="1134795"/>
          </a:xfrm>
        </p:grpSpPr>
        <p:pic>
          <p:nvPicPr>
            <p:cNvPr id="235" name="Picture 2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236" name="TextBox 235"/>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237" name="Cube 236"/>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39" name="Group 238"/>
          <p:cNvGrpSpPr/>
          <p:nvPr/>
        </p:nvGrpSpPr>
        <p:grpSpPr>
          <a:xfrm>
            <a:off x="4386939" y="5789354"/>
            <a:ext cx="1294166" cy="725496"/>
            <a:chOff x="6353253" y="2926800"/>
            <a:chExt cx="2046164" cy="1147059"/>
          </a:xfrm>
        </p:grpSpPr>
        <p:pic>
          <p:nvPicPr>
            <p:cNvPr id="240" name="Picture 23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3253" y="2926800"/>
              <a:ext cx="2046164" cy="1147059"/>
            </a:xfrm>
            <a:prstGeom prst="rect">
              <a:avLst/>
            </a:prstGeom>
          </p:spPr>
        </p:pic>
        <p:sp>
          <p:nvSpPr>
            <p:cNvPr id="241" name="TextBox 240"/>
            <p:cNvSpPr txBox="1"/>
            <p:nvPr/>
          </p:nvSpPr>
          <p:spPr>
            <a:xfrm>
              <a:off x="6881036" y="3573462"/>
              <a:ext cx="990601" cy="340632"/>
            </a:xfrm>
            <a:prstGeom prst="rect">
              <a:avLst/>
            </a:prstGeom>
            <a:solidFill>
              <a:srgbClr val="25AAE1"/>
            </a:solidFill>
          </p:spPr>
          <p:txBody>
            <a:bodyPr wrap="square" lIns="0" rIns="0" rtlCol="0">
              <a:spAutoFit/>
            </a:bodyPr>
            <a:lstStyle/>
            <a:p>
              <a:pPr algn="ctr"/>
              <a:r>
                <a:rPr lang="en-US" sz="800" dirty="0" smtClean="0">
                  <a:solidFill>
                    <a:schemeClr val="bg1"/>
                  </a:solidFill>
                </a:rPr>
                <a:t>Persistence</a:t>
              </a:r>
              <a:endParaRPr lang="en-US" sz="800" dirty="0">
                <a:solidFill>
                  <a:schemeClr val="bg1"/>
                </a:solidFill>
              </a:endParaRPr>
            </a:p>
          </p:txBody>
        </p:sp>
        <p:sp>
          <p:nvSpPr>
            <p:cNvPr id="242" name="Can 241"/>
            <p:cNvSpPr/>
            <p:nvPr/>
          </p:nvSpPr>
          <p:spPr>
            <a:xfrm>
              <a:off x="7148936" y="3181486"/>
              <a:ext cx="454798" cy="422630"/>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43" name="Group 242"/>
          <p:cNvGrpSpPr/>
          <p:nvPr/>
        </p:nvGrpSpPr>
        <p:grpSpPr>
          <a:xfrm>
            <a:off x="3075895" y="5789125"/>
            <a:ext cx="1296054" cy="725954"/>
            <a:chOff x="8607944" y="2932936"/>
            <a:chExt cx="2025949" cy="1134788"/>
          </a:xfrm>
        </p:grpSpPr>
        <p:pic>
          <p:nvPicPr>
            <p:cNvPr id="244" name="Picture 24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944" y="2932936"/>
              <a:ext cx="2025949" cy="1134788"/>
            </a:xfrm>
            <a:prstGeom prst="rect">
              <a:avLst/>
            </a:prstGeom>
          </p:spPr>
        </p:pic>
        <p:sp>
          <p:nvSpPr>
            <p:cNvPr id="245" name="TextBox 244"/>
            <p:cNvSpPr txBox="1"/>
            <p:nvPr/>
          </p:nvSpPr>
          <p:spPr>
            <a:xfrm>
              <a:off x="9125618" y="3573461"/>
              <a:ext cx="990599" cy="336775"/>
            </a:xfrm>
            <a:prstGeom prst="rect">
              <a:avLst/>
            </a:prstGeom>
            <a:solidFill>
              <a:srgbClr val="BDBEC0"/>
            </a:solidFill>
          </p:spPr>
          <p:txBody>
            <a:bodyPr wrap="square" lIns="0" rIns="0" rtlCol="0">
              <a:spAutoFit/>
            </a:bodyPr>
            <a:lstStyle/>
            <a:p>
              <a:pPr algn="ctr"/>
              <a:r>
                <a:rPr lang="en-US" sz="800" dirty="0" smtClean="0">
                  <a:solidFill>
                    <a:schemeClr val="bg1"/>
                  </a:solidFill>
                </a:rPr>
                <a:t>Caching</a:t>
              </a:r>
              <a:endParaRPr lang="en-US" sz="800" dirty="0">
                <a:solidFill>
                  <a:schemeClr val="bg1"/>
                </a:solidFill>
              </a:endParaRPr>
            </a:p>
          </p:txBody>
        </p:sp>
        <p:sp>
          <p:nvSpPr>
            <p:cNvPr id="246" name="Flowchart: Multidocument 245"/>
            <p:cNvSpPr/>
            <p:nvPr/>
          </p:nvSpPr>
          <p:spPr>
            <a:xfrm>
              <a:off x="9333209" y="3211241"/>
              <a:ext cx="575419" cy="362221"/>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47" name="Group 246"/>
          <p:cNvGrpSpPr/>
          <p:nvPr/>
        </p:nvGrpSpPr>
        <p:grpSpPr>
          <a:xfrm>
            <a:off x="457401" y="5789354"/>
            <a:ext cx="1294754" cy="725497"/>
            <a:chOff x="1802582" y="2920665"/>
            <a:chExt cx="2047093" cy="1147059"/>
          </a:xfrm>
        </p:grpSpPr>
        <p:pic>
          <p:nvPicPr>
            <p:cNvPr id="248" name="Picture 2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2582" y="2920665"/>
              <a:ext cx="2047093" cy="1147059"/>
            </a:xfrm>
            <a:prstGeom prst="rect">
              <a:avLst/>
            </a:prstGeom>
          </p:spPr>
        </p:pic>
        <p:sp>
          <p:nvSpPr>
            <p:cNvPr id="249" name="TextBox 248"/>
            <p:cNvSpPr txBox="1"/>
            <p:nvPr/>
          </p:nvSpPr>
          <p:spPr>
            <a:xfrm>
              <a:off x="2330828" y="3573462"/>
              <a:ext cx="990600" cy="340631"/>
            </a:xfrm>
            <a:prstGeom prst="rect">
              <a:avLst/>
            </a:prstGeom>
            <a:solidFill>
              <a:srgbClr val="69BE55"/>
            </a:solidFill>
          </p:spPr>
          <p:txBody>
            <a:bodyPr wrap="square" rtlCol="0">
              <a:spAutoFit/>
            </a:bodyPr>
            <a:lstStyle/>
            <a:p>
              <a:pPr algn="ctr"/>
              <a:r>
                <a:rPr lang="en-US" sz="800" dirty="0" smtClean="0">
                  <a:solidFill>
                    <a:schemeClr val="bg1"/>
                  </a:solidFill>
                </a:rPr>
                <a:t>Front End</a:t>
              </a:r>
              <a:endParaRPr lang="en-US" sz="800" dirty="0">
                <a:solidFill>
                  <a:schemeClr val="bg1"/>
                </a:solidFill>
              </a:endParaRPr>
            </a:p>
          </p:txBody>
        </p:sp>
        <p:sp>
          <p:nvSpPr>
            <p:cNvPr id="250" name="Flowchart: Document 249"/>
            <p:cNvSpPr/>
            <p:nvPr/>
          </p:nvSpPr>
          <p:spPr>
            <a:xfrm>
              <a:off x="2578205" y="3195913"/>
              <a:ext cx="495846" cy="392875"/>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51" name="Group 250"/>
          <p:cNvGrpSpPr/>
          <p:nvPr/>
        </p:nvGrpSpPr>
        <p:grpSpPr>
          <a:xfrm>
            <a:off x="1767146" y="5789766"/>
            <a:ext cx="1293758" cy="724673"/>
            <a:chOff x="4085132" y="2920665"/>
            <a:chExt cx="2025949" cy="1134795"/>
          </a:xfrm>
        </p:grpSpPr>
        <p:pic>
          <p:nvPicPr>
            <p:cNvPr id="252" name="Picture 2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5132" y="2920665"/>
              <a:ext cx="2025949" cy="1134795"/>
            </a:xfrm>
            <a:prstGeom prst="rect">
              <a:avLst/>
            </a:prstGeom>
          </p:spPr>
        </p:pic>
        <p:sp>
          <p:nvSpPr>
            <p:cNvPr id="253" name="TextBox 252"/>
            <p:cNvSpPr txBox="1"/>
            <p:nvPr/>
          </p:nvSpPr>
          <p:spPr>
            <a:xfrm>
              <a:off x="4602806" y="3573462"/>
              <a:ext cx="990600" cy="337373"/>
            </a:xfrm>
            <a:prstGeom prst="rect">
              <a:avLst/>
            </a:prstGeom>
            <a:solidFill>
              <a:srgbClr val="FDB813"/>
            </a:solidFill>
          </p:spPr>
          <p:txBody>
            <a:bodyPr wrap="square" rtlCol="0">
              <a:spAutoFit/>
            </a:bodyPr>
            <a:lstStyle/>
            <a:p>
              <a:pPr algn="ctr"/>
              <a:r>
                <a:rPr lang="en-US" sz="800" dirty="0" smtClean="0">
                  <a:solidFill>
                    <a:schemeClr val="bg1"/>
                  </a:solidFill>
                </a:rPr>
                <a:t>Logic</a:t>
              </a:r>
              <a:endParaRPr lang="en-US" sz="800" dirty="0">
                <a:solidFill>
                  <a:schemeClr val="bg1"/>
                </a:solidFill>
              </a:endParaRPr>
            </a:p>
          </p:txBody>
        </p:sp>
        <p:sp>
          <p:nvSpPr>
            <p:cNvPr id="254" name="Cube 253"/>
            <p:cNvSpPr/>
            <p:nvPr/>
          </p:nvSpPr>
          <p:spPr>
            <a:xfrm>
              <a:off x="4869506" y="3146916"/>
              <a:ext cx="457200" cy="457200"/>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Tree>
    <p:extLst>
      <p:ext uri="{BB962C8B-B14F-4D97-AF65-F5344CB8AC3E}">
        <p14:creationId xmlns:p14="http://schemas.microsoft.com/office/powerpoint/2010/main" val="205137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fade">
                                      <p:cBhvr>
                                        <p:cTn id="11" dur="500"/>
                                        <p:tgtEl>
                                          <p:spTgt spid="214"/>
                                        </p:tgtEl>
                                      </p:cBhvr>
                                    </p:animEffect>
                                  </p:childTnLst>
                                </p:cTn>
                              </p:par>
                              <p:par>
                                <p:cTn id="12" presetID="42" presetClass="path" presetSubtype="0" accel="50000" decel="50000" fill="hold" nodeType="withEffect">
                                  <p:stCondLst>
                                    <p:cond delay="0"/>
                                  </p:stCondLst>
                                  <p:childTnLst>
                                    <p:animMotion origin="layout" path="M 1.1999E-6 4.4394E-6 L -0.00575 -0.62302 " pathEditMode="relative" rAng="0" ptsTypes="AA">
                                      <p:cBhvr>
                                        <p:cTn id="13" dur="2000" fill="hold"/>
                                        <p:tgtEl>
                                          <p:spTgt spid="214"/>
                                        </p:tgtEl>
                                        <p:attrNameLst>
                                          <p:attrName>ppt_x</p:attrName>
                                          <p:attrName>ppt_y</p:attrName>
                                        </p:attrNameLst>
                                      </p:cBhvr>
                                      <p:rCtr x="-294" y="-31162"/>
                                    </p:animMotion>
                                  </p:childTnLst>
                                </p:cTn>
                              </p:par>
                              <p:par>
                                <p:cTn id="14" presetID="10" presetClass="entr" presetSubtype="0" fill="hold" nodeType="withEffect">
                                  <p:stCondLst>
                                    <p:cond delay="0"/>
                                  </p:stCondLst>
                                  <p:childTnLst>
                                    <p:set>
                                      <p:cBhvr>
                                        <p:cTn id="15" dur="1" fill="hold">
                                          <p:stCondLst>
                                            <p:cond delay="0"/>
                                          </p:stCondLst>
                                        </p:cTn>
                                        <p:tgtEl>
                                          <p:spTgt spid="218"/>
                                        </p:tgtEl>
                                        <p:attrNameLst>
                                          <p:attrName>style.visibility</p:attrName>
                                        </p:attrNameLst>
                                      </p:cBhvr>
                                      <p:to>
                                        <p:strVal val="visible"/>
                                      </p:to>
                                    </p:set>
                                    <p:animEffect transition="in" filter="fade">
                                      <p:cBhvr>
                                        <p:cTn id="16" dur="500"/>
                                        <p:tgtEl>
                                          <p:spTgt spid="218"/>
                                        </p:tgtEl>
                                      </p:cBhvr>
                                    </p:animEffect>
                                  </p:childTnLst>
                                </p:cTn>
                              </p:par>
                              <p:par>
                                <p:cTn id="17" presetID="42" presetClass="path" presetSubtype="0" accel="50000" decel="50000" fill="hold" nodeType="withEffect">
                                  <p:stCondLst>
                                    <p:cond delay="0"/>
                                  </p:stCondLst>
                                  <p:childTnLst>
                                    <p:animMotion origin="layout" path="M 1.01353E-6 4.4394E-6 L 0.00868 -0.62302 " pathEditMode="relative" rAng="0" ptsTypes="AA">
                                      <p:cBhvr>
                                        <p:cTn id="18" dur="2000" fill="hold"/>
                                        <p:tgtEl>
                                          <p:spTgt spid="218"/>
                                        </p:tgtEl>
                                        <p:attrNameLst>
                                          <p:attrName>ppt_x</p:attrName>
                                          <p:attrName>ppt_y</p:attrName>
                                        </p:attrNameLst>
                                      </p:cBhvr>
                                      <p:rCtr x="434" y="-31162"/>
                                    </p:animMotion>
                                  </p:childTnLst>
                                </p:cTn>
                              </p:par>
                              <p:par>
                                <p:cTn id="19" presetID="10" presetClass="exit" presetSubtype="0" fill="hold" nodeType="withEffect">
                                  <p:stCondLst>
                                    <p:cond delay="1700"/>
                                  </p:stCondLst>
                                  <p:childTnLst>
                                    <p:animEffect transition="out" filter="fade">
                                      <p:cBhvr>
                                        <p:cTn id="20" dur="500"/>
                                        <p:tgtEl>
                                          <p:spTgt spid="218"/>
                                        </p:tgtEl>
                                      </p:cBhvr>
                                    </p:animEffect>
                                    <p:set>
                                      <p:cBhvr>
                                        <p:cTn id="21" dur="1" fill="hold">
                                          <p:stCondLst>
                                            <p:cond delay="499"/>
                                          </p:stCondLst>
                                        </p:cTn>
                                        <p:tgtEl>
                                          <p:spTgt spid="218"/>
                                        </p:tgtEl>
                                        <p:attrNameLst>
                                          <p:attrName>style.visibility</p:attrName>
                                        </p:attrNameLst>
                                      </p:cBhvr>
                                      <p:to>
                                        <p:strVal val="hidden"/>
                                      </p:to>
                                    </p:set>
                                  </p:childTnLst>
                                </p:cTn>
                              </p:par>
                              <p:par>
                                <p:cTn id="22" presetID="10" presetClass="entr" presetSubtype="0" fill="hold" nodeType="withEffect">
                                  <p:stCondLst>
                                    <p:cond delay="170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17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nodeType="withEffect">
                                  <p:stCondLst>
                                    <p:cond delay="0"/>
                                  </p:stCondLst>
                                  <p:childTnLst>
                                    <p:set>
                                      <p:cBhvr>
                                        <p:cTn id="29" dur="1" fill="hold">
                                          <p:stCondLst>
                                            <p:cond delay="0"/>
                                          </p:stCondLst>
                                        </p:cTn>
                                        <p:tgtEl>
                                          <p:spTgt spid="210"/>
                                        </p:tgtEl>
                                        <p:attrNameLst>
                                          <p:attrName>style.visibility</p:attrName>
                                        </p:attrNameLst>
                                      </p:cBhvr>
                                      <p:to>
                                        <p:strVal val="visible"/>
                                      </p:to>
                                    </p:set>
                                    <p:animEffect transition="in" filter="fade">
                                      <p:cBhvr>
                                        <p:cTn id="30" dur="500"/>
                                        <p:tgtEl>
                                          <p:spTgt spid="210"/>
                                        </p:tgtEl>
                                      </p:cBhvr>
                                    </p:animEffect>
                                  </p:childTnLst>
                                </p:cTn>
                              </p:par>
                              <p:par>
                                <p:cTn id="31" presetID="42" presetClass="path" presetSubtype="0" accel="50000" decel="50000" fill="hold" nodeType="withEffect">
                                  <p:stCondLst>
                                    <p:cond delay="0"/>
                                  </p:stCondLst>
                                  <p:childTnLst>
                                    <p:animMotion origin="layout" path="M 8.27164E-7 4.4394E-6 L 0.0171 -0.67454 " pathEditMode="relative" rAng="0" ptsTypes="AA">
                                      <p:cBhvr>
                                        <p:cTn id="32" dur="2000" fill="hold"/>
                                        <p:tgtEl>
                                          <p:spTgt spid="210"/>
                                        </p:tgtEl>
                                        <p:attrNameLst>
                                          <p:attrName>ppt_x</p:attrName>
                                          <p:attrName>ppt_y</p:attrName>
                                        </p:attrNameLst>
                                      </p:cBhvr>
                                      <p:rCtr x="855" y="-33727"/>
                                    </p:animMotion>
                                  </p:childTnLst>
                                </p:cTn>
                              </p:par>
                              <p:par>
                                <p:cTn id="33" presetID="10" presetClass="entr" presetSubtype="0" fill="hold" nodeType="with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par>
                                <p:cTn id="36" presetID="42" presetClass="path" presetSubtype="0" accel="50000" decel="50000" fill="hold" nodeType="withEffect">
                                  <p:stCondLst>
                                    <p:cond delay="0"/>
                                  </p:stCondLst>
                                  <p:childTnLst>
                                    <p:animMotion origin="layout" path="M 6.40797E-7 4.4394E-6 L -0.08859 -0.57263 " pathEditMode="relative" rAng="0" ptsTypes="AA">
                                      <p:cBhvr>
                                        <p:cTn id="37" dur="2000" fill="hold"/>
                                        <p:tgtEl>
                                          <p:spTgt spid="206"/>
                                        </p:tgtEl>
                                        <p:attrNameLst>
                                          <p:attrName>ppt_x</p:attrName>
                                          <p:attrName>ppt_y</p:attrName>
                                        </p:attrNameLst>
                                      </p:cBhvr>
                                      <p:rCtr x="-4429" y="-28643"/>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30"/>
                                        </p:tgtEl>
                                        <p:attrNameLst>
                                          <p:attrName>style.visibility</p:attrName>
                                        </p:attrNameLst>
                                      </p:cBhvr>
                                      <p:to>
                                        <p:strVal val="visible"/>
                                      </p:to>
                                    </p:set>
                                    <p:animEffect transition="in" filter="fade">
                                      <p:cBhvr>
                                        <p:cTn id="46" dur="500"/>
                                        <p:tgtEl>
                                          <p:spTgt spid="230"/>
                                        </p:tgtEl>
                                      </p:cBhvr>
                                    </p:animEffect>
                                  </p:childTnLst>
                                </p:cTn>
                              </p:par>
                              <p:par>
                                <p:cTn id="47" presetID="42" presetClass="path" presetSubtype="0" accel="50000" decel="50000" fill="hold" nodeType="withEffect">
                                  <p:stCondLst>
                                    <p:cond delay="0"/>
                                  </p:stCondLst>
                                  <p:childTnLst>
                                    <p:animMotion origin="layout" path="M -4.09752E-6 -3.41353E-6 L -0.01404 -0.31116 " pathEditMode="relative" rAng="0" ptsTypes="AA">
                                      <p:cBhvr>
                                        <p:cTn id="48" dur="2000" fill="hold"/>
                                        <p:tgtEl>
                                          <p:spTgt spid="230"/>
                                        </p:tgtEl>
                                        <p:attrNameLst>
                                          <p:attrName>ppt_x</p:attrName>
                                          <p:attrName>ppt_y</p:attrName>
                                        </p:attrNameLst>
                                      </p:cBhvr>
                                      <p:rCtr x="-702" y="-15570"/>
                                    </p:animMotion>
                                  </p:childTnLst>
                                </p:cTn>
                              </p:par>
                              <p:par>
                                <p:cTn id="49" presetID="10" presetClass="exit" presetSubtype="0" fill="hold" nodeType="withEffect">
                                  <p:stCondLst>
                                    <p:cond delay="1700"/>
                                  </p:stCondLst>
                                  <p:childTnLst>
                                    <p:animEffect transition="out" filter="fade">
                                      <p:cBhvr>
                                        <p:cTn id="50" dur="500"/>
                                        <p:tgtEl>
                                          <p:spTgt spid="230"/>
                                        </p:tgtEl>
                                      </p:cBhvr>
                                    </p:animEffect>
                                    <p:set>
                                      <p:cBhvr>
                                        <p:cTn id="51" dur="1" fill="hold">
                                          <p:stCondLst>
                                            <p:cond delay="499"/>
                                          </p:stCondLst>
                                        </p:cTn>
                                        <p:tgtEl>
                                          <p:spTgt spid="230"/>
                                        </p:tgtEl>
                                        <p:attrNameLst>
                                          <p:attrName>style.visibility</p:attrName>
                                        </p:attrNameLst>
                                      </p:cBhvr>
                                      <p:to>
                                        <p:strVal val="hidden"/>
                                      </p:to>
                                    </p:set>
                                  </p:childTnLst>
                                </p:cTn>
                              </p:par>
                              <p:par>
                                <p:cTn id="52" presetID="10" presetClass="entr" presetSubtype="0" fill="hold" nodeType="withEffect">
                                  <p:stCondLst>
                                    <p:cond delay="170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par>
                                <p:cTn id="55" presetID="10" presetClass="entr" presetSubtype="0" fill="hold" nodeType="withEffect">
                                  <p:stCondLst>
                                    <p:cond delay="170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nodeType="withEffect">
                                  <p:stCondLst>
                                    <p:cond delay="0"/>
                                  </p:stCondLst>
                                  <p:childTnLst>
                                    <p:set>
                                      <p:cBhvr>
                                        <p:cTn id="59" dur="1" fill="hold">
                                          <p:stCondLst>
                                            <p:cond delay="0"/>
                                          </p:stCondLst>
                                        </p:cTn>
                                        <p:tgtEl>
                                          <p:spTgt spid="234"/>
                                        </p:tgtEl>
                                        <p:attrNameLst>
                                          <p:attrName>style.visibility</p:attrName>
                                        </p:attrNameLst>
                                      </p:cBhvr>
                                      <p:to>
                                        <p:strVal val="visible"/>
                                      </p:to>
                                    </p:set>
                                    <p:animEffect transition="in" filter="fade">
                                      <p:cBhvr>
                                        <p:cTn id="60" dur="500"/>
                                        <p:tgtEl>
                                          <p:spTgt spid="234"/>
                                        </p:tgtEl>
                                      </p:cBhvr>
                                    </p:animEffect>
                                  </p:childTnLst>
                                </p:cTn>
                              </p:par>
                              <p:par>
                                <p:cTn id="61" presetID="42" presetClass="path" presetSubtype="0" accel="50000" decel="50000" fill="hold" nodeType="withEffect">
                                  <p:stCondLst>
                                    <p:cond delay="0"/>
                                  </p:stCondLst>
                                  <p:childTnLst>
                                    <p:animMotion origin="layout" path="M -4.28389E-6 -3.41353E-6 L -0.00076 -0.28801 " pathEditMode="relative" rAng="0" ptsTypes="AA">
                                      <p:cBhvr>
                                        <p:cTn id="62" dur="2000" fill="hold"/>
                                        <p:tgtEl>
                                          <p:spTgt spid="234"/>
                                        </p:tgtEl>
                                        <p:attrNameLst>
                                          <p:attrName>ppt_x</p:attrName>
                                          <p:attrName>ppt_y</p:attrName>
                                        </p:attrNameLst>
                                      </p:cBhvr>
                                      <p:rCtr x="-38" y="-14412"/>
                                    </p:animMotion>
                                  </p:childTnLst>
                                </p:cTn>
                              </p:par>
                              <p:par>
                                <p:cTn id="63" presetID="10" presetClass="entr" presetSubtype="0" fill="hold" nodeType="withEffect">
                                  <p:stCondLst>
                                    <p:cond delay="170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10" presetClass="entr" presetSubtype="0" fill="hold" nodeType="withEffect">
                                  <p:stCondLst>
                                    <p:cond delay="170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nodeType="withEffect">
                                  <p:stCondLst>
                                    <p:cond delay="0"/>
                                  </p:stCondLst>
                                  <p:childTnLst>
                                    <p:set>
                                      <p:cBhvr>
                                        <p:cTn id="70" dur="1" fill="hold">
                                          <p:stCondLst>
                                            <p:cond delay="0"/>
                                          </p:stCondLst>
                                        </p:cTn>
                                        <p:tgtEl>
                                          <p:spTgt spid="226"/>
                                        </p:tgtEl>
                                        <p:attrNameLst>
                                          <p:attrName>style.visibility</p:attrName>
                                        </p:attrNameLst>
                                      </p:cBhvr>
                                      <p:to>
                                        <p:strVal val="visible"/>
                                      </p:to>
                                    </p:set>
                                    <p:animEffect transition="in" filter="fade">
                                      <p:cBhvr>
                                        <p:cTn id="71" dur="500"/>
                                        <p:tgtEl>
                                          <p:spTgt spid="226"/>
                                        </p:tgtEl>
                                      </p:cBhvr>
                                    </p:animEffect>
                                  </p:childTnLst>
                                </p:cTn>
                              </p:par>
                              <p:par>
                                <p:cTn id="72" presetID="42" presetClass="path" presetSubtype="0" accel="50000" decel="50000" fill="hold" nodeType="withEffect">
                                  <p:stCondLst>
                                    <p:cond delay="0"/>
                                  </p:stCondLst>
                                  <p:childTnLst>
                                    <p:animMotion origin="layout" path="M -4.47026E-6 -3.41353E-6 L 0.01022 -0.31003 " pathEditMode="relative" rAng="0" ptsTypes="AA">
                                      <p:cBhvr>
                                        <p:cTn id="73" dur="2000" fill="hold"/>
                                        <p:tgtEl>
                                          <p:spTgt spid="226"/>
                                        </p:tgtEl>
                                        <p:attrNameLst>
                                          <p:attrName>ppt_x</p:attrName>
                                          <p:attrName>ppt_y</p:attrName>
                                        </p:attrNameLst>
                                      </p:cBhvr>
                                      <p:rCtr x="511" y="-15502"/>
                                    </p:animMotion>
                                  </p:childTnLst>
                                </p:cTn>
                              </p:par>
                              <p:par>
                                <p:cTn id="74" presetID="10" presetClass="exit" presetSubtype="0" fill="hold" nodeType="withEffect">
                                  <p:stCondLst>
                                    <p:cond delay="1700"/>
                                  </p:stCondLst>
                                  <p:childTnLst>
                                    <p:animEffect transition="out" filter="fade">
                                      <p:cBhvr>
                                        <p:cTn id="75" dur="500"/>
                                        <p:tgtEl>
                                          <p:spTgt spid="226"/>
                                        </p:tgtEl>
                                      </p:cBhvr>
                                    </p:animEffect>
                                    <p:set>
                                      <p:cBhvr>
                                        <p:cTn id="76" dur="1" fill="hold">
                                          <p:stCondLst>
                                            <p:cond delay="499"/>
                                          </p:stCondLst>
                                        </p:cTn>
                                        <p:tgtEl>
                                          <p:spTgt spid="226"/>
                                        </p:tgtEl>
                                        <p:attrNameLst>
                                          <p:attrName>style.visibility</p:attrName>
                                        </p:attrNameLst>
                                      </p:cBhvr>
                                      <p:to>
                                        <p:strVal val="hidden"/>
                                      </p:to>
                                    </p:set>
                                  </p:childTnLst>
                                </p:cTn>
                              </p:par>
                              <p:par>
                                <p:cTn id="77" presetID="10" presetClass="entr" presetSubtype="0" fill="hold" nodeType="withEffect">
                                  <p:stCondLst>
                                    <p:cond delay="170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par>
                                <p:cTn id="80" presetID="10" presetClass="entr" presetSubtype="0" fill="hold" nodeType="withEffect">
                                  <p:stCondLst>
                                    <p:cond delay="170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nodeType="withEffect">
                                  <p:stCondLst>
                                    <p:cond delay="0"/>
                                  </p:stCondLst>
                                  <p:childTnLst>
                                    <p:set>
                                      <p:cBhvr>
                                        <p:cTn id="84" dur="1" fill="hold">
                                          <p:stCondLst>
                                            <p:cond delay="0"/>
                                          </p:stCondLst>
                                        </p:cTn>
                                        <p:tgtEl>
                                          <p:spTgt spid="222"/>
                                        </p:tgtEl>
                                        <p:attrNameLst>
                                          <p:attrName>style.visibility</p:attrName>
                                        </p:attrNameLst>
                                      </p:cBhvr>
                                      <p:to>
                                        <p:strVal val="visible"/>
                                      </p:to>
                                    </p:set>
                                    <p:animEffect transition="in" filter="fade">
                                      <p:cBhvr>
                                        <p:cTn id="85" dur="500"/>
                                        <p:tgtEl>
                                          <p:spTgt spid="222"/>
                                        </p:tgtEl>
                                      </p:cBhvr>
                                    </p:animEffect>
                                  </p:childTnLst>
                                </p:cTn>
                              </p:par>
                              <p:par>
                                <p:cTn id="86" presetID="42" presetClass="path" presetSubtype="0" accel="50000" decel="50000" fill="hold" nodeType="withEffect">
                                  <p:stCondLst>
                                    <p:cond delay="0"/>
                                  </p:stCondLst>
                                  <p:childTnLst>
                                    <p:animMotion origin="layout" path="M -4.65662E-6 -3.41353E-6 L 0.01571 -0.31026 " pathEditMode="relative" rAng="0" ptsTypes="AA">
                                      <p:cBhvr>
                                        <p:cTn id="87" dur="2000" fill="hold"/>
                                        <p:tgtEl>
                                          <p:spTgt spid="222"/>
                                        </p:tgtEl>
                                        <p:attrNameLst>
                                          <p:attrName>ppt_x</p:attrName>
                                          <p:attrName>ppt_y</p:attrName>
                                        </p:attrNameLst>
                                      </p:cBhvr>
                                      <p:rCtr x="779" y="-1552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ntr" presetSubtype="0" fill="hold" nodeType="withEffect">
                                  <p:stCondLst>
                                    <p:cond delay="0"/>
                                  </p:stCondLst>
                                  <p:childTnLst>
                                    <p:set>
                                      <p:cBhvr>
                                        <p:cTn id="94" dur="1" fill="hold">
                                          <p:stCondLst>
                                            <p:cond delay="0"/>
                                          </p:stCondLst>
                                        </p:cTn>
                                        <p:tgtEl>
                                          <p:spTgt spid="238"/>
                                        </p:tgtEl>
                                        <p:attrNameLst>
                                          <p:attrName>style.visibility</p:attrName>
                                        </p:attrNameLst>
                                      </p:cBhvr>
                                      <p:to>
                                        <p:strVal val="visible"/>
                                      </p:to>
                                    </p:set>
                                    <p:animEffect transition="in" filter="fade">
                                      <p:cBhvr>
                                        <p:cTn id="95" dur="500"/>
                                        <p:tgtEl>
                                          <p:spTgt spid="23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9"/>
                                        </p:tgtEl>
                                        <p:attrNameLst>
                                          <p:attrName>style.visibility</p:attrName>
                                        </p:attrNameLst>
                                      </p:cBhvr>
                                      <p:to>
                                        <p:strVal val="visible"/>
                                      </p:to>
                                    </p:set>
                                    <p:animEffect transition="in" filter="fade">
                                      <p:cBhvr>
                                        <p:cTn id="100" dur="500"/>
                                        <p:tgtEl>
                                          <p:spTgt spid="139"/>
                                        </p:tgtEl>
                                      </p:cBhvr>
                                    </p:animEffec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247"/>
                                        </p:tgtEl>
                                        <p:attrNameLst>
                                          <p:attrName>style.visibility</p:attrName>
                                        </p:attrNameLst>
                                      </p:cBhvr>
                                      <p:to>
                                        <p:strVal val="visible"/>
                                      </p:to>
                                    </p:set>
                                    <p:animEffect transition="in" filter="fade">
                                      <p:cBhvr>
                                        <p:cTn id="104" dur="500"/>
                                        <p:tgtEl>
                                          <p:spTgt spid="247"/>
                                        </p:tgtEl>
                                      </p:cBhvr>
                                    </p:animEffect>
                                  </p:childTnLst>
                                </p:cTn>
                              </p:par>
                              <p:par>
                                <p:cTn id="105" presetID="42" presetClass="path" presetSubtype="0" accel="50000" decel="50000" fill="hold" nodeType="withEffect">
                                  <p:stCondLst>
                                    <p:cond delay="0"/>
                                  </p:stCondLst>
                                  <p:childTnLst>
                                    <p:animMotion origin="layout" path="M -3.50268E-6 -2.52383E-6 L 0.4852 -0.48865 " pathEditMode="relative" rAng="0" ptsTypes="AA">
                                      <p:cBhvr>
                                        <p:cTn id="106" dur="2000" fill="hold"/>
                                        <p:tgtEl>
                                          <p:spTgt spid="247"/>
                                        </p:tgtEl>
                                        <p:attrNameLst>
                                          <p:attrName>ppt_x</p:attrName>
                                          <p:attrName>ppt_y</p:attrName>
                                        </p:attrNameLst>
                                      </p:cBhvr>
                                      <p:rCtr x="24253" y="-24444"/>
                                    </p:animMotion>
                                  </p:childTnLst>
                                </p:cTn>
                              </p:par>
                              <p:par>
                                <p:cTn id="107" presetID="10" presetClass="exit" presetSubtype="0" fill="hold" nodeType="withEffect">
                                  <p:stCondLst>
                                    <p:cond delay="1700"/>
                                  </p:stCondLst>
                                  <p:childTnLst>
                                    <p:animEffect transition="out" filter="fade">
                                      <p:cBhvr>
                                        <p:cTn id="108" dur="500"/>
                                        <p:tgtEl>
                                          <p:spTgt spid="247"/>
                                        </p:tgtEl>
                                      </p:cBhvr>
                                    </p:animEffect>
                                    <p:set>
                                      <p:cBhvr>
                                        <p:cTn id="109" dur="1" fill="hold">
                                          <p:stCondLst>
                                            <p:cond delay="499"/>
                                          </p:stCondLst>
                                        </p:cTn>
                                        <p:tgtEl>
                                          <p:spTgt spid="247"/>
                                        </p:tgtEl>
                                        <p:attrNameLst>
                                          <p:attrName>style.visibility</p:attrName>
                                        </p:attrNameLst>
                                      </p:cBhvr>
                                      <p:to>
                                        <p:strVal val="hidden"/>
                                      </p:to>
                                    </p:set>
                                  </p:childTnLst>
                                </p:cTn>
                              </p:par>
                              <p:par>
                                <p:cTn id="110" presetID="10" presetClass="entr" presetSubtype="0" fill="hold" nodeType="withEffect">
                                  <p:stCondLst>
                                    <p:cond delay="1700"/>
                                  </p:stCondLst>
                                  <p:childTnLst>
                                    <p:set>
                                      <p:cBhvr>
                                        <p:cTn id="111" dur="1" fill="hold">
                                          <p:stCondLst>
                                            <p:cond delay="0"/>
                                          </p:stCondLst>
                                        </p:cTn>
                                        <p:tgtEl>
                                          <p:spTgt spid="98"/>
                                        </p:tgtEl>
                                        <p:attrNameLst>
                                          <p:attrName>style.visibility</p:attrName>
                                        </p:attrNameLst>
                                      </p:cBhvr>
                                      <p:to>
                                        <p:strVal val="visible"/>
                                      </p:to>
                                    </p:set>
                                    <p:animEffect transition="in" filter="fade">
                                      <p:cBhvr>
                                        <p:cTn id="112" dur="500"/>
                                        <p:tgtEl>
                                          <p:spTgt spid="98"/>
                                        </p:tgtEl>
                                      </p:cBhvr>
                                    </p:animEffect>
                                  </p:childTnLst>
                                </p:cTn>
                              </p:par>
                              <p:par>
                                <p:cTn id="113" presetID="10" presetClass="entr" presetSubtype="0" fill="hold" nodeType="withEffect">
                                  <p:stCondLst>
                                    <p:cond delay="1700"/>
                                  </p:stCondLst>
                                  <p:childTnLst>
                                    <p:set>
                                      <p:cBhvr>
                                        <p:cTn id="114" dur="1" fill="hold">
                                          <p:stCondLst>
                                            <p:cond delay="0"/>
                                          </p:stCondLst>
                                        </p:cTn>
                                        <p:tgtEl>
                                          <p:spTgt spid="106"/>
                                        </p:tgtEl>
                                        <p:attrNameLst>
                                          <p:attrName>style.visibility</p:attrName>
                                        </p:attrNameLst>
                                      </p:cBhvr>
                                      <p:to>
                                        <p:strVal val="visible"/>
                                      </p:to>
                                    </p:set>
                                    <p:animEffect transition="in" filter="fade">
                                      <p:cBhvr>
                                        <p:cTn id="115" dur="500"/>
                                        <p:tgtEl>
                                          <p:spTgt spid="106"/>
                                        </p:tgtEl>
                                      </p:cBhvr>
                                    </p:animEffect>
                                  </p:childTnLst>
                                </p:cTn>
                              </p:par>
                              <p:par>
                                <p:cTn id="116" presetID="10" presetClass="entr" presetSubtype="0" fill="hold" nodeType="withEffect">
                                  <p:stCondLst>
                                    <p:cond delay="1700"/>
                                  </p:stCondLst>
                                  <p:childTnLst>
                                    <p:set>
                                      <p:cBhvr>
                                        <p:cTn id="117" dur="1" fill="hold">
                                          <p:stCondLst>
                                            <p:cond delay="0"/>
                                          </p:stCondLst>
                                        </p:cTn>
                                        <p:tgtEl>
                                          <p:spTgt spid="126"/>
                                        </p:tgtEl>
                                        <p:attrNameLst>
                                          <p:attrName>style.visibility</p:attrName>
                                        </p:attrNameLst>
                                      </p:cBhvr>
                                      <p:to>
                                        <p:strVal val="visible"/>
                                      </p:to>
                                    </p:set>
                                    <p:animEffect transition="in" filter="fade">
                                      <p:cBhvr>
                                        <p:cTn id="118" dur="500"/>
                                        <p:tgtEl>
                                          <p:spTgt spid="126"/>
                                        </p:tgtEl>
                                      </p:cBhvr>
                                    </p:animEffect>
                                  </p:childTnLst>
                                </p:cTn>
                              </p:par>
                              <p:par>
                                <p:cTn id="119" presetID="10" presetClass="entr" presetSubtype="0" fill="hold" nodeType="withEffect">
                                  <p:stCondLst>
                                    <p:cond delay="0"/>
                                  </p:stCondLst>
                                  <p:childTnLst>
                                    <p:set>
                                      <p:cBhvr>
                                        <p:cTn id="120" dur="1" fill="hold">
                                          <p:stCondLst>
                                            <p:cond delay="0"/>
                                          </p:stCondLst>
                                        </p:cTn>
                                        <p:tgtEl>
                                          <p:spTgt spid="251"/>
                                        </p:tgtEl>
                                        <p:attrNameLst>
                                          <p:attrName>style.visibility</p:attrName>
                                        </p:attrNameLst>
                                      </p:cBhvr>
                                      <p:to>
                                        <p:strVal val="visible"/>
                                      </p:to>
                                    </p:set>
                                    <p:animEffect transition="in" filter="fade">
                                      <p:cBhvr>
                                        <p:cTn id="121" dur="500"/>
                                        <p:tgtEl>
                                          <p:spTgt spid="251"/>
                                        </p:tgtEl>
                                      </p:cBhvr>
                                    </p:animEffect>
                                  </p:childTnLst>
                                </p:cTn>
                              </p:par>
                              <p:par>
                                <p:cTn id="122" presetID="42" presetClass="path" presetSubtype="0" accel="50000" decel="50000" fill="hold" nodeType="withEffect">
                                  <p:stCondLst>
                                    <p:cond delay="0"/>
                                  </p:stCondLst>
                                  <p:childTnLst>
                                    <p:animMotion origin="layout" path="M 3.95966E-6 -2.52383E-6 L 0.50204 -0.46754 " pathEditMode="relative" rAng="0" ptsTypes="AA">
                                      <p:cBhvr>
                                        <p:cTn id="123" dur="2000" fill="hold"/>
                                        <p:tgtEl>
                                          <p:spTgt spid="251"/>
                                        </p:tgtEl>
                                        <p:attrNameLst>
                                          <p:attrName>ppt_x</p:attrName>
                                          <p:attrName>ppt_y</p:attrName>
                                        </p:attrNameLst>
                                      </p:cBhvr>
                                      <p:rCtr x="25096" y="-23377"/>
                                    </p:animMotion>
                                  </p:childTnLst>
                                </p:cTn>
                              </p:par>
                              <p:par>
                                <p:cTn id="124" presetID="10" presetClass="exit" presetSubtype="0" fill="hold" nodeType="withEffect">
                                  <p:stCondLst>
                                    <p:cond delay="1700"/>
                                  </p:stCondLst>
                                  <p:childTnLst>
                                    <p:animEffect transition="out" filter="fade">
                                      <p:cBhvr>
                                        <p:cTn id="125" dur="500"/>
                                        <p:tgtEl>
                                          <p:spTgt spid="251"/>
                                        </p:tgtEl>
                                      </p:cBhvr>
                                    </p:animEffect>
                                    <p:set>
                                      <p:cBhvr>
                                        <p:cTn id="126" dur="1" fill="hold">
                                          <p:stCondLst>
                                            <p:cond delay="499"/>
                                          </p:stCondLst>
                                        </p:cTn>
                                        <p:tgtEl>
                                          <p:spTgt spid="251"/>
                                        </p:tgtEl>
                                        <p:attrNameLst>
                                          <p:attrName>style.visibility</p:attrName>
                                        </p:attrNameLst>
                                      </p:cBhvr>
                                      <p:to>
                                        <p:strVal val="hidden"/>
                                      </p:to>
                                    </p:set>
                                  </p:childTnLst>
                                </p:cTn>
                              </p:par>
                              <p:par>
                                <p:cTn id="127" presetID="10" presetClass="entr" presetSubtype="0" fill="hold" nodeType="withEffect">
                                  <p:stCondLst>
                                    <p:cond delay="1700"/>
                                  </p:stCondLst>
                                  <p:childTnLst>
                                    <p:set>
                                      <p:cBhvr>
                                        <p:cTn id="128" dur="1" fill="hold">
                                          <p:stCondLst>
                                            <p:cond delay="0"/>
                                          </p:stCondLst>
                                        </p:cTn>
                                        <p:tgtEl>
                                          <p:spTgt spid="102"/>
                                        </p:tgtEl>
                                        <p:attrNameLst>
                                          <p:attrName>style.visibility</p:attrName>
                                        </p:attrNameLst>
                                      </p:cBhvr>
                                      <p:to>
                                        <p:strVal val="visible"/>
                                      </p:to>
                                    </p:set>
                                    <p:animEffect transition="in" filter="fade">
                                      <p:cBhvr>
                                        <p:cTn id="129" dur="500"/>
                                        <p:tgtEl>
                                          <p:spTgt spid="102"/>
                                        </p:tgtEl>
                                      </p:cBhvr>
                                    </p:animEffect>
                                  </p:childTnLst>
                                </p:cTn>
                              </p:par>
                              <p:par>
                                <p:cTn id="130" presetID="10" presetClass="entr" presetSubtype="0" fill="hold" nodeType="withEffect">
                                  <p:stCondLst>
                                    <p:cond delay="1700"/>
                                  </p:stCondLst>
                                  <p:childTnLst>
                                    <p:set>
                                      <p:cBhvr>
                                        <p:cTn id="131" dur="1" fill="hold">
                                          <p:stCondLst>
                                            <p:cond delay="0"/>
                                          </p:stCondLst>
                                        </p:cTn>
                                        <p:tgtEl>
                                          <p:spTgt spid="110"/>
                                        </p:tgtEl>
                                        <p:attrNameLst>
                                          <p:attrName>style.visibility</p:attrName>
                                        </p:attrNameLst>
                                      </p:cBhvr>
                                      <p:to>
                                        <p:strVal val="visible"/>
                                      </p:to>
                                    </p:set>
                                    <p:animEffect transition="in" filter="fade">
                                      <p:cBhvr>
                                        <p:cTn id="132" dur="500"/>
                                        <p:tgtEl>
                                          <p:spTgt spid="110"/>
                                        </p:tgtEl>
                                      </p:cBhvr>
                                    </p:animEffect>
                                  </p:childTnLst>
                                </p:cTn>
                              </p:par>
                              <p:par>
                                <p:cTn id="133" presetID="10" presetClass="entr" presetSubtype="0" fill="hold" nodeType="withEffect">
                                  <p:stCondLst>
                                    <p:cond delay="1700"/>
                                  </p:stCondLst>
                                  <p:childTnLst>
                                    <p:set>
                                      <p:cBhvr>
                                        <p:cTn id="134" dur="1" fill="hold">
                                          <p:stCondLst>
                                            <p:cond delay="0"/>
                                          </p:stCondLst>
                                        </p:cTn>
                                        <p:tgtEl>
                                          <p:spTgt spid="114"/>
                                        </p:tgtEl>
                                        <p:attrNameLst>
                                          <p:attrName>style.visibility</p:attrName>
                                        </p:attrNameLst>
                                      </p:cBhvr>
                                      <p:to>
                                        <p:strVal val="visible"/>
                                      </p:to>
                                    </p:set>
                                    <p:animEffect transition="in" filter="fade">
                                      <p:cBhvr>
                                        <p:cTn id="135" dur="500"/>
                                        <p:tgtEl>
                                          <p:spTgt spid="114"/>
                                        </p:tgtEl>
                                      </p:cBhvr>
                                    </p:animEffect>
                                  </p:childTnLst>
                                </p:cTn>
                              </p:par>
                              <p:par>
                                <p:cTn id="136" presetID="10" presetClass="entr" presetSubtype="0" fill="hold" nodeType="withEffect">
                                  <p:stCondLst>
                                    <p:cond delay="1700"/>
                                  </p:stCondLst>
                                  <p:childTnLst>
                                    <p:set>
                                      <p:cBhvr>
                                        <p:cTn id="137" dur="1" fill="hold">
                                          <p:stCondLst>
                                            <p:cond delay="0"/>
                                          </p:stCondLst>
                                        </p:cTn>
                                        <p:tgtEl>
                                          <p:spTgt spid="130"/>
                                        </p:tgtEl>
                                        <p:attrNameLst>
                                          <p:attrName>style.visibility</p:attrName>
                                        </p:attrNameLst>
                                      </p:cBhvr>
                                      <p:to>
                                        <p:strVal val="visible"/>
                                      </p:to>
                                    </p:set>
                                    <p:animEffect transition="in" filter="fade">
                                      <p:cBhvr>
                                        <p:cTn id="138" dur="500"/>
                                        <p:tgtEl>
                                          <p:spTgt spid="130"/>
                                        </p:tgtEl>
                                      </p:cBhvr>
                                    </p:animEffect>
                                  </p:childTnLst>
                                </p:cTn>
                              </p:par>
                              <p:par>
                                <p:cTn id="139" presetID="10" presetClass="entr" presetSubtype="0" fill="hold" nodeType="withEffect">
                                  <p:stCondLst>
                                    <p:cond delay="0"/>
                                  </p:stCondLst>
                                  <p:childTnLst>
                                    <p:set>
                                      <p:cBhvr>
                                        <p:cTn id="140" dur="1" fill="hold">
                                          <p:stCondLst>
                                            <p:cond delay="0"/>
                                          </p:stCondLst>
                                        </p:cTn>
                                        <p:tgtEl>
                                          <p:spTgt spid="243"/>
                                        </p:tgtEl>
                                        <p:attrNameLst>
                                          <p:attrName>style.visibility</p:attrName>
                                        </p:attrNameLst>
                                      </p:cBhvr>
                                      <p:to>
                                        <p:strVal val="visible"/>
                                      </p:to>
                                    </p:set>
                                    <p:animEffect transition="in" filter="fade">
                                      <p:cBhvr>
                                        <p:cTn id="141" dur="500"/>
                                        <p:tgtEl>
                                          <p:spTgt spid="243"/>
                                        </p:tgtEl>
                                      </p:cBhvr>
                                    </p:animEffect>
                                  </p:childTnLst>
                                </p:cTn>
                              </p:par>
                              <p:par>
                                <p:cTn id="142" presetID="42" presetClass="path" presetSubtype="0" accel="50000" decel="50000" fill="hold" nodeType="withEffect">
                                  <p:stCondLst>
                                    <p:cond delay="0"/>
                                  </p:stCondLst>
                                  <p:childTnLst>
                                    <p:animMotion origin="layout" path="M -3.87541E-6 -2.52383E-6 L 0.51085 -0.48797 " pathEditMode="relative" rAng="0" ptsTypes="AA">
                                      <p:cBhvr>
                                        <p:cTn id="143" dur="2000" fill="hold"/>
                                        <p:tgtEl>
                                          <p:spTgt spid="243"/>
                                        </p:tgtEl>
                                        <p:attrNameLst>
                                          <p:attrName>ppt_x</p:attrName>
                                          <p:attrName>ppt_y</p:attrName>
                                        </p:attrNameLst>
                                      </p:cBhvr>
                                      <p:rCtr x="25543" y="-24399"/>
                                    </p:animMotion>
                                  </p:childTnLst>
                                </p:cTn>
                              </p:par>
                              <p:par>
                                <p:cTn id="144" presetID="10" presetClass="exit" presetSubtype="0" fill="hold" nodeType="withEffect">
                                  <p:stCondLst>
                                    <p:cond delay="1700"/>
                                  </p:stCondLst>
                                  <p:childTnLst>
                                    <p:animEffect transition="out" filter="fade">
                                      <p:cBhvr>
                                        <p:cTn id="145" dur="500"/>
                                        <p:tgtEl>
                                          <p:spTgt spid="243"/>
                                        </p:tgtEl>
                                      </p:cBhvr>
                                    </p:animEffect>
                                    <p:set>
                                      <p:cBhvr>
                                        <p:cTn id="146" dur="1" fill="hold">
                                          <p:stCondLst>
                                            <p:cond delay="499"/>
                                          </p:stCondLst>
                                        </p:cTn>
                                        <p:tgtEl>
                                          <p:spTgt spid="243"/>
                                        </p:tgtEl>
                                        <p:attrNameLst>
                                          <p:attrName>style.visibility</p:attrName>
                                        </p:attrNameLst>
                                      </p:cBhvr>
                                      <p:to>
                                        <p:strVal val="hidden"/>
                                      </p:to>
                                    </p:set>
                                  </p:childTnLst>
                                </p:cTn>
                              </p:par>
                              <p:par>
                                <p:cTn id="147" presetID="10" presetClass="entr" presetSubtype="0" fill="hold" nodeType="withEffect">
                                  <p:stCondLst>
                                    <p:cond delay="1700"/>
                                  </p:stCondLst>
                                  <p:childTnLst>
                                    <p:set>
                                      <p:cBhvr>
                                        <p:cTn id="148" dur="1" fill="hold">
                                          <p:stCondLst>
                                            <p:cond delay="0"/>
                                          </p:stCondLst>
                                        </p:cTn>
                                        <p:tgtEl>
                                          <p:spTgt spid="94"/>
                                        </p:tgtEl>
                                        <p:attrNameLst>
                                          <p:attrName>style.visibility</p:attrName>
                                        </p:attrNameLst>
                                      </p:cBhvr>
                                      <p:to>
                                        <p:strVal val="visible"/>
                                      </p:to>
                                    </p:set>
                                    <p:animEffect transition="in" filter="fade">
                                      <p:cBhvr>
                                        <p:cTn id="149" dur="500"/>
                                        <p:tgtEl>
                                          <p:spTgt spid="94"/>
                                        </p:tgtEl>
                                      </p:cBhvr>
                                    </p:animEffect>
                                  </p:childTnLst>
                                </p:cTn>
                              </p:par>
                              <p:par>
                                <p:cTn id="150" presetID="10" presetClass="entr" presetSubtype="0" fill="hold" nodeType="withEffect">
                                  <p:stCondLst>
                                    <p:cond delay="1700"/>
                                  </p:stCondLst>
                                  <p:childTnLst>
                                    <p:set>
                                      <p:cBhvr>
                                        <p:cTn id="151" dur="1" fill="hold">
                                          <p:stCondLst>
                                            <p:cond delay="0"/>
                                          </p:stCondLst>
                                        </p:cTn>
                                        <p:tgtEl>
                                          <p:spTgt spid="118"/>
                                        </p:tgtEl>
                                        <p:attrNameLst>
                                          <p:attrName>style.visibility</p:attrName>
                                        </p:attrNameLst>
                                      </p:cBhvr>
                                      <p:to>
                                        <p:strVal val="visible"/>
                                      </p:to>
                                    </p:set>
                                    <p:animEffect transition="in" filter="fade">
                                      <p:cBhvr>
                                        <p:cTn id="152" dur="500"/>
                                        <p:tgtEl>
                                          <p:spTgt spid="118"/>
                                        </p:tgtEl>
                                      </p:cBhvr>
                                    </p:animEffect>
                                  </p:childTnLst>
                                </p:cTn>
                              </p:par>
                              <p:par>
                                <p:cTn id="153" presetID="10" presetClass="entr" presetSubtype="0" fill="hold" nodeType="withEffect">
                                  <p:stCondLst>
                                    <p:cond delay="1700"/>
                                  </p:stCondLst>
                                  <p:childTnLst>
                                    <p:set>
                                      <p:cBhvr>
                                        <p:cTn id="154" dur="1" fill="hold">
                                          <p:stCondLst>
                                            <p:cond delay="0"/>
                                          </p:stCondLst>
                                        </p:cTn>
                                        <p:tgtEl>
                                          <p:spTgt spid="134"/>
                                        </p:tgtEl>
                                        <p:attrNameLst>
                                          <p:attrName>style.visibility</p:attrName>
                                        </p:attrNameLst>
                                      </p:cBhvr>
                                      <p:to>
                                        <p:strVal val="visible"/>
                                      </p:to>
                                    </p:set>
                                    <p:animEffect transition="in" filter="fade">
                                      <p:cBhvr>
                                        <p:cTn id="155" dur="500"/>
                                        <p:tgtEl>
                                          <p:spTgt spid="134"/>
                                        </p:tgtEl>
                                      </p:cBhvr>
                                    </p:animEffect>
                                  </p:childTnLst>
                                </p:cTn>
                              </p:par>
                              <p:par>
                                <p:cTn id="156" presetID="10" presetClass="entr" presetSubtype="0" fill="hold" nodeType="withEffect">
                                  <p:stCondLst>
                                    <p:cond delay="0"/>
                                  </p:stCondLst>
                                  <p:childTnLst>
                                    <p:set>
                                      <p:cBhvr>
                                        <p:cTn id="157" dur="1" fill="hold">
                                          <p:stCondLst>
                                            <p:cond delay="0"/>
                                          </p:stCondLst>
                                        </p:cTn>
                                        <p:tgtEl>
                                          <p:spTgt spid="239"/>
                                        </p:tgtEl>
                                        <p:attrNameLst>
                                          <p:attrName>style.visibility</p:attrName>
                                        </p:attrNameLst>
                                      </p:cBhvr>
                                      <p:to>
                                        <p:strVal val="visible"/>
                                      </p:to>
                                    </p:set>
                                    <p:animEffect transition="in" filter="fade">
                                      <p:cBhvr>
                                        <p:cTn id="158" dur="500"/>
                                        <p:tgtEl>
                                          <p:spTgt spid="239"/>
                                        </p:tgtEl>
                                      </p:cBhvr>
                                    </p:animEffect>
                                  </p:childTnLst>
                                </p:cTn>
                              </p:par>
                              <p:par>
                                <p:cTn id="159" presetID="42" presetClass="path" presetSubtype="0" accel="50000" decel="50000" fill="hold" nodeType="withEffect">
                                  <p:stCondLst>
                                    <p:cond delay="0"/>
                                  </p:stCondLst>
                                  <p:childTnLst>
                                    <p:animMotion origin="layout" path="M -4.06178E-6 -2.52383E-6 L 0.51545 -0.48797 " pathEditMode="relative" rAng="0" ptsTypes="AA">
                                      <p:cBhvr>
                                        <p:cTn id="160" dur="2000" fill="hold"/>
                                        <p:tgtEl>
                                          <p:spTgt spid="239"/>
                                        </p:tgtEl>
                                        <p:attrNameLst>
                                          <p:attrName>ppt_x</p:attrName>
                                          <p:attrName>ppt_y</p:attrName>
                                        </p:attrNameLst>
                                      </p:cBhvr>
                                      <p:rCtr x="25772" y="-24399"/>
                                    </p:animMotion>
                                  </p:childTnLst>
                                </p:cTn>
                              </p:par>
                              <p:par>
                                <p:cTn id="161" presetID="10" presetClass="exit" presetSubtype="0" fill="hold" nodeType="withEffect">
                                  <p:stCondLst>
                                    <p:cond delay="1700"/>
                                  </p:stCondLst>
                                  <p:childTnLst>
                                    <p:animEffect transition="out" filter="fade">
                                      <p:cBhvr>
                                        <p:cTn id="162" dur="500"/>
                                        <p:tgtEl>
                                          <p:spTgt spid="239"/>
                                        </p:tgtEl>
                                      </p:cBhvr>
                                    </p:animEffect>
                                    <p:set>
                                      <p:cBhvr>
                                        <p:cTn id="163" dur="1" fill="hold">
                                          <p:stCondLst>
                                            <p:cond delay="499"/>
                                          </p:stCondLst>
                                        </p:cTn>
                                        <p:tgtEl>
                                          <p:spTgt spid="239"/>
                                        </p:tgtEl>
                                        <p:attrNameLst>
                                          <p:attrName>style.visibility</p:attrName>
                                        </p:attrNameLst>
                                      </p:cBhvr>
                                      <p:to>
                                        <p:strVal val="hidden"/>
                                      </p:to>
                                    </p:set>
                                  </p:childTnLst>
                                </p:cTn>
                              </p:par>
                              <p:par>
                                <p:cTn id="164" presetID="10" presetClass="entr" presetSubtype="0" fill="hold" nodeType="withEffect">
                                  <p:stCondLst>
                                    <p:cond delay="1700"/>
                                  </p:stCondLst>
                                  <p:childTnLst>
                                    <p:set>
                                      <p:cBhvr>
                                        <p:cTn id="165" dur="1" fill="hold">
                                          <p:stCondLst>
                                            <p:cond delay="0"/>
                                          </p:stCondLst>
                                        </p:cTn>
                                        <p:tgtEl>
                                          <p:spTgt spid="90"/>
                                        </p:tgtEl>
                                        <p:attrNameLst>
                                          <p:attrName>style.visibility</p:attrName>
                                        </p:attrNameLst>
                                      </p:cBhvr>
                                      <p:to>
                                        <p:strVal val="visible"/>
                                      </p:to>
                                    </p:set>
                                    <p:animEffect transition="in" filter="fade">
                                      <p:cBhvr>
                                        <p:cTn id="166" dur="500"/>
                                        <p:tgtEl>
                                          <p:spTgt spid="90"/>
                                        </p:tgtEl>
                                      </p:cBhvr>
                                    </p:animEffect>
                                  </p:childTnLst>
                                </p:cTn>
                              </p:par>
                              <p:par>
                                <p:cTn id="167" presetID="10" presetClass="entr" presetSubtype="0" fill="hold" nodeType="withEffect">
                                  <p:stCondLst>
                                    <p:cond delay="1700"/>
                                  </p:stCondLst>
                                  <p:childTnLst>
                                    <p:set>
                                      <p:cBhvr>
                                        <p:cTn id="168" dur="1" fill="hold">
                                          <p:stCondLst>
                                            <p:cond delay="0"/>
                                          </p:stCondLst>
                                        </p:cTn>
                                        <p:tgtEl>
                                          <p:spTgt spid="122"/>
                                        </p:tgtEl>
                                        <p:attrNameLst>
                                          <p:attrName>style.visibility</p:attrName>
                                        </p:attrNameLst>
                                      </p:cBhvr>
                                      <p:to>
                                        <p:strVal val="visible"/>
                                      </p:to>
                                    </p:set>
                                    <p:animEffect transition="in" filter="fade">
                                      <p:cBhvr>
                                        <p:cTn id="169"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1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Recoverability </a:t>
            </a:r>
            <a:endParaRPr lang="en-US" dirty="0"/>
          </a:p>
        </p:txBody>
      </p:sp>
      <p:sp>
        <p:nvSpPr>
          <p:cNvPr id="3" name="Content Placeholder 2"/>
          <p:cNvSpPr>
            <a:spLocks noGrp="1"/>
          </p:cNvSpPr>
          <p:nvPr>
            <p:ph idx="1"/>
          </p:nvPr>
        </p:nvSpPr>
        <p:spPr/>
        <p:txBody>
          <a:bodyPr/>
          <a:lstStyle/>
          <a:p>
            <a:r>
              <a:rPr lang="en-US" dirty="0" smtClean="0"/>
              <a:t>When “stuff” happens</a:t>
            </a:r>
          </a:p>
          <a:p>
            <a:pPr lvl="1"/>
            <a:r>
              <a:rPr lang="en-US" dirty="0" smtClean="0"/>
              <a:t>Replace the container</a:t>
            </a:r>
          </a:p>
          <a:p>
            <a:pPr lvl="1"/>
            <a:endParaRPr lang="en-US" dirty="0"/>
          </a:p>
        </p:txBody>
      </p:sp>
      <p:pic>
        <p:nvPicPr>
          <p:cNvPr id="5122" name="Picture 2" descr="http://g.diena.lt/03/80/4440f8619c4ba.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1619" y="1350152"/>
            <a:ext cx="6913699" cy="46062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30" name="Picture 10" descr="http://www.thehindu.com/multimedia/dynamic/00298/VBK-TIGER_SPRING_298225f.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42237" y="278030"/>
            <a:ext cx="4376737" cy="3377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32" name="Picture 12" descr="http://www.japon.com.ve/wp-content/uploads/2011/03/Japan_0.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08637" y="3653279"/>
            <a:ext cx="4829175" cy="3228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86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5130"/>
                                        </p:tgtEl>
                                        <p:attrNameLst>
                                          <p:attrName>style.visibility</p:attrName>
                                        </p:attrNameLst>
                                      </p:cBhvr>
                                      <p:to>
                                        <p:strVal val="visible"/>
                                      </p:to>
                                    </p:set>
                                    <p:animEffect transition="in" filter="fade">
                                      <p:cBhvr>
                                        <p:cTn id="11" dur="500"/>
                                        <p:tgtEl>
                                          <p:spTgt spid="5130"/>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5132"/>
                                        </p:tgtEl>
                                        <p:attrNameLst>
                                          <p:attrName>style.visibility</p:attrName>
                                        </p:attrNameLst>
                                      </p:cBhvr>
                                      <p:to>
                                        <p:strVal val="visible"/>
                                      </p:to>
                                    </p:set>
                                    <p:animEffect transition="in" filter="fade">
                                      <p:cBhvr>
                                        <p:cTn id="15" dur="500"/>
                                        <p:tgtEl>
                                          <p:spTgt spid="5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 Hyper V </a:t>
            </a:r>
            <a:r>
              <a:rPr lang="en-US" dirty="0" err="1" smtClean="0"/>
              <a:t>Ms</a:t>
            </a:r>
            <a:endParaRPr lang="en-US" dirty="0"/>
          </a:p>
        </p:txBody>
      </p:sp>
      <p:sp>
        <p:nvSpPr>
          <p:cNvPr id="3" name="Content Placeholder 2"/>
          <p:cNvSpPr>
            <a:spLocks noGrp="1"/>
          </p:cNvSpPr>
          <p:nvPr>
            <p:ph idx="1"/>
          </p:nvPr>
        </p:nvSpPr>
        <p:spPr/>
        <p:txBody>
          <a:bodyPr/>
          <a:lstStyle/>
          <a:p>
            <a:r>
              <a:rPr lang="en-US" dirty="0" smtClean="0"/>
              <a:t>Hyper V M’s</a:t>
            </a:r>
          </a:p>
          <a:p>
            <a:pPr lvl="1"/>
            <a:r>
              <a:rPr lang="en-US" dirty="0" smtClean="0"/>
              <a:t>Full instances of the entire OS</a:t>
            </a:r>
          </a:p>
          <a:p>
            <a:pPr lvl="1"/>
            <a:r>
              <a:rPr lang="en-US" dirty="0" smtClean="0"/>
              <a:t>Not easily multi-instanced </a:t>
            </a:r>
            <a:r>
              <a:rPr lang="en-US" baseline="30000" dirty="0" smtClean="0"/>
              <a:t>~</a:t>
            </a:r>
            <a:r>
              <a:rPr lang="en-US" baseline="30000" dirty="0" err="1" smtClean="0"/>
              <a:t>SysPrep</a:t>
            </a:r>
            <a:endParaRPr lang="en-US" baseline="30000" dirty="0" smtClean="0"/>
          </a:p>
          <a:p>
            <a:r>
              <a:rPr lang="en-US" dirty="0" smtClean="0"/>
              <a:t>Containers</a:t>
            </a:r>
          </a:p>
          <a:p>
            <a:pPr lvl="1"/>
            <a:r>
              <a:rPr lang="en-US" dirty="0" smtClean="0"/>
              <a:t>Layered elements of the OS + Components</a:t>
            </a:r>
          </a:p>
          <a:p>
            <a:pPr lvl="1"/>
            <a:r>
              <a:rPr lang="en-US" dirty="0" smtClean="0"/>
              <a:t>Easily Duplicated, Start/Stop</a:t>
            </a:r>
            <a:endParaRPr lang="en-US" dirty="0"/>
          </a:p>
        </p:txBody>
      </p:sp>
    </p:spTree>
    <p:extLst>
      <p:ext uri="{BB962C8B-B14F-4D97-AF65-F5344CB8AC3E}">
        <p14:creationId xmlns:p14="http://schemas.microsoft.com/office/powerpoint/2010/main" val="248657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Docker is growing (18,000% growth)</a:t>
            </a:r>
            <a:endParaRPr lang="en-US" sz="48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037" y="1287462"/>
            <a:ext cx="9899094" cy="5525926"/>
          </a:xfrm>
          <a:prstGeom prst="rect">
            <a:avLst/>
          </a:prstGeom>
        </p:spPr>
      </p:pic>
    </p:spTree>
    <p:extLst>
      <p:ext uri="{BB962C8B-B14F-4D97-AF65-F5344CB8AC3E}">
        <p14:creationId xmlns:p14="http://schemas.microsoft.com/office/powerpoint/2010/main" val="275278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TR 2015-InfraSWAdoptionPerce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544" y="1259922"/>
            <a:ext cx="7849037" cy="5734603"/>
          </a:xfrm>
          <a:prstGeom prst="rect">
            <a:avLst/>
          </a:prstGeom>
        </p:spPr>
      </p:pic>
      <p:pic>
        <p:nvPicPr>
          <p:cNvPr id="30" name="Picture 29" descr="ETR 2015-DockerResponseDemographics.png"/>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930497" y="2399994"/>
            <a:ext cx="3286465" cy="3202395"/>
          </a:xfrm>
          <a:prstGeom prst="rect">
            <a:avLst/>
          </a:prstGeom>
          <a:ln>
            <a:noFill/>
          </a:ln>
        </p:spPr>
      </p:pic>
      <p:sp>
        <p:nvSpPr>
          <p:cNvPr id="32" name="TextBox 31"/>
          <p:cNvSpPr txBox="1"/>
          <p:nvPr/>
        </p:nvSpPr>
        <p:spPr>
          <a:xfrm>
            <a:off x="9453672" y="2125857"/>
            <a:ext cx="1847982" cy="282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6629" tIns="46629" rIns="46629" bIns="46629" numCol="1" spcCol="28575" rtlCol="0" anchor="t">
            <a:spAutoFit/>
          </a:bodyPr>
          <a:lstStyle/>
          <a:p>
            <a:pPr algn="ctr" defTabSz="932596" latinLnBrk="1" hangingPunct="0"/>
            <a:r>
              <a:rPr lang="en-US" sz="1224" b="1" dirty="0">
                <a:solidFill>
                  <a:srgbClr val="FFFFFF"/>
                </a:solidFill>
                <a:latin typeface="Calibri"/>
                <a:ea typeface="Calibri"/>
                <a:cs typeface="Calibri"/>
                <a:sym typeface="Calibri"/>
              </a:rPr>
              <a:t>Respondent Company Size </a:t>
            </a:r>
          </a:p>
        </p:txBody>
      </p:sp>
      <p:sp>
        <p:nvSpPr>
          <p:cNvPr id="35" name="Oval 34"/>
          <p:cNvSpPr/>
          <p:nvPr/>
        </p:nvSpPr>
        <p:spPr>
          <a:xfrm>
            <a:off x="1311533" y="4873008"/>
            <a:ext cx="447285" cy="544473"/>
          </a:xfrm>
          <a:prstGeom prst="ellipse">
            <a:avLst/>
          </a:prstGeom>
          <a:noFill/>
          <a:ln w="12700" cap="flat">
            <a:solidFill>
              <a:srgbClr val="FF0000"/>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6629" tIns="46629" rIns="46629" bIns="46629" numCol="1" spcCol="28575" rtlCol="0" anchor="ctr">
            <a:spAutoFit/>
          </a:bodyPr>
          <a:lstStyle/>
          <a:p>
            <a:pPr defTabSz="932596" latinLnBrk="1" hangingPunct="0"/>
            <a:endParaRPr lang="en-US" sz="1904">
              <a:solidFill>
                <a:srgbClr val="394D54"/>
              </a:solidFill>
              <a:latin typeface="Calibri"/>
              <a:ea typeface="Calibri"/>
              <a:cs typeface="Calibri"/>
              <a:sym typeface="Calibri"/>
            </a:endParaRPr>
          </a:p>
        </p:txBody>
      </p:sp>
      <p:sp>
        <p:nvSpPr>
          <p:cNvPr id="2" name="Title 1"/>
          <p:cNvSpPr>
            <a:spLocks noGrp="1"/>
          </p:cNvSpPr>
          <p:nvPr>
            <p:ph type="title"/>
          </p:nvPr>
        </p:nvSpPr>
        <p:spPr/>
        <p:txBody>
          <a:bodyPr/>
          <a:lstStyle/>
          <a:p>
            <a:r>
              <a:rPr lang="en-US" sz="4800" dirty="0" smtClean="0"/>
              <a:t>Enterprises Rapidly Adopting </a:t>
            </a:r>
            <a:r>
              <a:rPr lang="en-US" sz="4800" dirty="0" err="1" smtClean="0"/>
              <a:t>Docker</a:t>
            </a:r>
            <a:endParaRPr lang="en-US" sz="4800" dirty="0"/>
          </a:p>
        </p:txBody>
      </p:sp>
    </p:spTree>
    <p:extLst>
      <p:ext uri="{BB962C8B-B14F-4D97-AF65-F5344CB8AC3E}">
        <p14:creationId xmlns:p14="http://schemas.microsoft.com/office/powerpoint/2010/main" val="107500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Shipping Manifest</a:t>
            </a:r>
            <a:endParaRPr lang="en-US" dirty="0"/>
          </a:p>
        </p:txBody>
      </p:sp>
      <p:sp>
        <p:nvSpPr>
          <p:cNvPr id="3" name="Text Placeholder 2"/>
          <p:cNvSpPr>
            <a:spLocks noGrp="1"/>
          </p:cNvSpPr>
          <p:nvPr>
            <p:ph idx="1"/>
          </p:nvPr>
        </p:nvSpPr>
        <p:spPr/>
        <p:txBody>
          <a:bodyPr/>
          <a:lstStyle/>
          <a:p>
            <a:r>
              <a:rPr lang="en-US" sz="3200" dirty="0" smtClean="0"/>
              <a:t>Today’s development model</a:t>
            </a:r>
          </a:p>
          <a:p>
            <a:r>
              <a:rPr lang="en-US" sz="3200" dirty="0" smtClean="0"/>
              <a:t>What are “Containers”</a:t>
            </a:r>
          </a:p>
          <a:p>
            <a:r>
              <a:rPr lang="en-US" sz="3200" dirty="0" smtClean="0"/>
              <a:t>Applying Containers to Modern Development</a:t>
            </a:r>
          </a:p>
          <a:p>
            <a:r>
              <a:rPr lang="en-US" sz="3200" dirty="0" smtClean="0"/>
              <a:t>Demos</a:t>
            </a:r>
          </a:p>
          <a:p>
            <a:pPr lvl="1"/>
            <a:r>
              <a:rPr lang="en-US" sz="2800" dirty="0" smtClean="0"/>
              <a:t>Docker Containers with Linux</a:t>
            </a:r>
          </a:p>
          <a:p>
            <a:pPr lvl="1"/>
            <a:r>
              <a:rPr lang="en-US" sz="2800" dirty="0" smtClean="0"/>
              <a:t>Docker Containers with Windows </a:t>
            </a:r>
          </a:p>
          <a:p>
            <a:pPr lvl="1"/>
            <a:r>
              <a:rPr lang="en-US" sz="2800" dirty="0" smtClean="0"/>
              <a:t>Visual Studio Tooling</a:t>
            </a:r>
          </a:p>
          <a:p>
            <a:r>
              <a:rPr lang="en-US" sz="3200" dirty="0" smtClean="0"/>
              <a:t>Resources</a:t>
            </a:r>
            <a:endParaRPr lang="en-US" sz="3200" dirty="0"/>
          </a:p>
        </p:txBody>
      </p:sp>
    </p:spTree>
    <p:extLst>
      <p:ext uri="{BB962C8B-B14F-4D97-AF65-F5344CB8AC3E}">
        <p14:creationId xmlns:p14="http://schemas.microsoft.com/office/powerpoint/2010/main" val="417157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Show me already…</a:t>
            </a:r>
            <a:endParaRPr lang="en-US" dirty="0"/>
          </a:p>
        </p:txBody>
      </p:sp>
      <p:sp>
        <p:nvSpPr>
          <p:cNvPr id="4" name="Subtitle 3"/>
          <p:cNvSpPr>
            <a:spLocks noGrp="1"/>
          </p:cNvSpPr>
          <p:nvPr>
            <p:ph type="subTitle" idx="1"/>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4231" y="-64876"/>
            <a:ext cx="11153775" cy="2486025"/>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0938" y="3792437"/>
            <a:ext cx="2900363" cy="240921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11827" y="3414882"/>
            <a:ext cx="3650011" cy="288485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4637" y="3763962"/>
            <a:ext cx="3650011" cy="2884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486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bwMode="auto">
          <a:xfrm rot="20107192" flipV="1">
            <a:off x="5801625" y="3337981"/>
            <a:ext cx="3349079" cy="2319865"/>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rot="873293">
            <a:off x="6181664" y="1743235"/>
            <a:ext cx="2685361" cy="2122136"/>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solidFill>
                  <a:schemeClr val="tx1"/>
                </a:solidFill>
              </a:rPr>
              <a:t>Why Containers?</a:t>
            </a:r>
            <a:br>
              <a:rPr lang="en-US" dirty="0" smtClean="0">
                <a:solidFill>
                  <a:schemeClr val="tx1"/>
                </a:solidFill>
              </a:rPr>
            </a:br>
            <a:endParaRPr lang="en-US" dirty="0">
              <a:solidFill>
                <a:schemeClr val="tx1"/>
              </a:solidFill>
            </a:endParaRPr>
          </a:p>
        </p:txBody>
      </p:sp>
      <p:grpSp>
        <p:nvGrpSpPr>
          <p:cNvPr id="18" name="Group 17"/>
          <p:cNvGrpSpPr/>
          <p:nvPr/>
        </p:nvGrpSpPr>
        <p:grpSpPr>
          <a:xfrm>
            <a:off x="429964" y="1440693"/>
            <a:ext cx="6087569" cy="2123915"/>
            <a:chOff x="274320" y="1850690"/>
            <a:chExt cx="6087569" cy="2123915"/>
          </a:xfrm>
          <a:solidFill>
            <a:schemeClr val="tx1"/>
          </a:solidFill>
        </p:grpSpPr>
        <p:sp>
          <p:nvSpPr>
            <p:cNvPr id="8" name="Rectangle 7"/>
            <p:cNvSpPr/>
            <p:nvPr/>
          </p:nvSpPr>
          <p:spPr bwMode="auto">
            <a:xfrm>
              <a:off x="274320" y="1850691"/>
              <a:ext cx="6087569" cy="21239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332688" y="2025674"/>
              <a:ext cx="1985544" cy="1903339"/>
              <a:chOff x="399450" y="1873274"/>
              <a:chExt cx="1985544" cy="1903339"/>
            </a:xfrm>
            <a:grpFill/>
          </p:grpSpPr>
          <p:sp>
            <p:nvSpPr>
              <p:cNvPr id="3" name="Oval 2"/>
              <p:cNvSpPr/>
              <p:nvPr/>
            </p:nvSpPr>
            <p:spPr bwMode="auto">
              <a:xfrm>
                <a:off x="720437" y="1873274"/>
                <a:ext cx="1343570" cy="134357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reeform 3"/>
              <p:cNvSpPr>
                <a:spLocks noChangeAspect="1" noEditPoints="1"/>
              </p:cNvSpPr>
              <p:nvPr/>
            </p:nvSpPr>
            <p:spPr bwMode="auto">
              <a:xfrm>
                <a:off x="968996" y="2194743"/>
                <a:ext cx="846453" cy="7006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latin typeface="Segoe UI"/>
                </a:endParaRPr>
              </a:p>
            </p:txBody>
          </p:sp>
          <p:sp>
            <p:nvSpPr>
              <p:cNvPr id="5" name="TextBox 4"/>
              <p:cNvSpPr txBox="1"/>
              <p:nvPr/>
            </p:nvSpPr>
            <p:spPr>
              <a:xfrm>
                <a:off x="399450" y="3148749"/>
                <a:ext cx="1985544" cy="627864"/>
              </a:xfrm>
              <a:prstGeom prst="rect">
                <a:avLst/>
              </a:prstGeom>
              <a:solidFill>
                <a:schemeClr val="tx2"/>
              </a:solidFill>
              <a:ln>
                <a:noFill/>
              </a:ln>
            </p:spPr>
            <p:txBody>
              <a:bodyPr wrap="none" lIns="182880" tIns="146304" rIns="182880" bIns="146304" rtlCol="0">
                <a:spAutoFit/>
              </a:bodyPr>
              <a:lstStyle/>
              <a:p>
                <a:pPr>
                  <a:lnSpc>
                    <a:spcPct val="90000"/>
                  </a:lnSpc>
                  <a:spcAft>
                    <a:spcPts val="600"/>
                  </a:spcAft>
                </a:pPr>
                <a:r>
                  <a:rPr lang="en-US" sz="2400" b="1" dirty="0" smtClean="0">
                    <a:solidFill>
                      <a:schemeClr val="bg1"/>
                    </a:solidFill>
                  </a:rPr>
                  <a:t>Developers</a:t>
                </a:r>
              </a:p>
            </p:txBody>
          </p:sp>
        </p:grpSp>
        <p:sp>
          <p:nvSpPr>
            <p:cNvPr id="13" name="TextBox 12"/>
            <p:cNvSpPr txBox="1"/>
            <p:nvPr/>
          </p:nvSpPr>
          <p:spPr>
            <a:xfrm>
              <a:off x="2240091" y="1850690"/>
              <a:ext cx="3979011" cy="1634294"/>
            </a:xfrm>
            <a:prstGeom prst="rect">
              <a:avLst/>
            </a:prstGeom>
            <a:solidFill>
              <a:schemeClr val="tx2"/>
            </a:solidFill>
            <a:ln>
              <a:noFill/>
            </a:ln>
          </p:spPr>
          <p:txBody>
            <a:bodyPr wrap="square" lIns="182880" tIns="146304" rIns="182880" bIns="146304" rtlCol="0">
              <a:spAutoFit/>
            </a:bodyPr>
            <a:lstStyle/>
            <a:p>
              <a:pPr>
                <a:lnSpc>
                  <a:spcPct val="90000"/>
                </a:lnSpc>
                <a:spcAft>
                  <a:spcPts val="600"/>
                </a:spcAft>
              </a:pPr>
              <a:r>
                <a:rPr lang="en-US" sz="1600" dirty="0" smtClean="0">
                  <a:solidFill>
                    <a:schemeClr val="bg1"/>
                  </a:solidFill>
                </a:rPr>
                <a:t>Enable ‘write-once, run-anywhere’ apps</a:t>
              </a:r>
            </a:p>
            <a:p>
              <a:pPr>
                <a:lnSpc>
                  <a:spcPct val="90000"/>
                </a:lnSpc>
                <a:spcAft>
                  <a:spcPts val="600"/>
                </a:spcAft>
              </a:pPr>
              <a:r>
                <a:rPr lang="en-US" sz="1600" dirty="0" smtClean="0">
                  <a:solidFill>
                    <a:schemeClr val="bg1"/>
                  </a:solidFill>
                </a:rPr>
                <a:t>Enables </a:t>
              </a:r>
              <a:r>
                <a:rPr lang="en-US" sz="1600" dirty="0" err="1" smtClean="0">
                  <a:solidFill>
                    <a:schemeClr val="bg1"/>
                  </a:solidFill>
                </a:rPr>
                <a:t>microservice</a:t>
              </a:r>
              <a:r>
                <a:rPr lang="en-US" sz="1600" dirty="0" smtClean="0">
                  <a:solidFill>
                    <a:schemeClr val="bg1"/>
                  </a:solidFill>
                </a:rPr>
                <a:t> architectures</a:t>
              </a:r>
            </a:p>
            <a:p>
              <a:pPr>
                <a:lnSpc>
                  <a:spcPct val="90000"/>
                </a:lnSpc>
                <a:spcAft>
                  <a:spcPts val="600"/>
                </a:spcAft>
              </a:pPr>
              <a:r>
                <a:rPr lang="en-US" sz="1600" dirty="0" smtClean="0">
                  <a:solidFill>
                    <a:schemeClr val="bg1"/>
                  </a:solidFill>
                </a:rPr>
                <a:t>Great for dev/test of apps and services (thousands available from Docker)</a:t>
              </a:r>
            </a:p>
            <a:p>
              <a:pPr>
                <a:lnSpc>
                  <a:spcPct val="90000"/>
                </a:lnSpc>
                <a:spcAft>
                  <a:spcPts val="600"/>
                </a:spcAft>
              </a:pPr>
              <a:r>
                <a:rPr lang="en-US" sz="1600" b="1" i="1" dirty="0" smtClean="0">
                  <a:solidFill>
                    <a:schemeClr val="bg1"/>
                  </a:solidFill>
                </a:rPr>
                <a:t>Production realism</a:t>
              </a:r>
            </a:p>
          </p:txBody>
        </p:sp>
      </p:grpSp>
      <p:grpSp>
        <p:nvGrpSpPr>
          <p:cNvPr id="17" name="Group 16"/>
          <p:cNvGrpSpPr/>
          <p:nvPr/>
        </p:nvGrpSpPr>
        <p:grpSpPr>
          <a:xfrm>
            <a:off x="429964" y="3816326"/>
            <a:ext cx="6087569" cy="2397480"/>
            <a:chOff x="284932" y="4081493"/>
            <a:chExt cx="6087569" cy="2397480"/>
          </a:xfrm>
        </p:grpSpPr>
        <p:sp>
          <p:nvSpPr>
            <p:cNvPr id="16" name="Rectangle 15"/>
            <p:cNvSpPr/>
            <p:nvPr/>
          </p:nvSpPr>
          <p:spPr bwMode="auto">
            <a:xfrm>
              <a:off x="284932" y="4081493"/>
              <a:ext cx="6087569" cy="23974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53028" y="4401028"/>
              <a:ext cx="1964320" cy="1886410"/>
              <a:chOff x="506602" y="4248628"/>
              <a:chExt cx="1964320" cy="1886410"/>
            </a:xfrm>
          </p:grpSpPr>
          <p:grpSp>
            <p:nvGrpSpPr>
              <p:cNvPr id="9" name="Group 8"/>
              <p:cNvGrpSpPr/>
              <p:nvPr/>
            </p:nvGrpSpPr>
            <p:grpSpPr>
              <a:xfrm>
                <a:off x="816977" y="4248628"/>
                <a:ext cx="1343570" cy="1343570"/>
                <a:chOff x="730166" y="4326498"/>
                <a:chExt cx="1343570" cy="1343570"/>
              </a:xfrm>
            </p:grpSpPr>
            <p:sp>
              <p:nvSpPr>
                <p:cNvPr id="6" name="Oval 5"/>
                <p:cNvSpPr/>
                <p:nvPr/>
              </p:nvSpPr>
              <p:spPr bwMode="auto">
                <a:xfrm>
                  <a:off x="730166" y="4326498"/>
                  <a:ext cx="1343570" cy="13435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5"/>
                <p:cNvSpPr>
                  <a:spLocks noEditPoints="1"/>
                </p:cNvSpPr>
                <p:nvPr/>
              </p:nvSpPr>
              <p:spPr bwMode="auto">
                <a:xfrm>
                  <a:off x="1064166" y="4633658"/>
                  <a:ext cx="675570" cy="72925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TextBox 9"/>
              <p:cNvSpPr txBox="1"/>
              <p:nvPr/>
            </p:nvSpPr>
            <p:spPr>
              <a:xfrm>
                <a:off x="506602" y="5507174"/>
                <a:ext cx="1964320"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solidFill>
                      <a:schemeClr val="bg1"/>
                    </a:solidFill>
                  </a:rPr>
                  <a:t>Operations</a:t>
                </a:r>
              </a:p>
            </p:txBody>
          </p:sp>
        </p:grpSp>
        <p:sp>
          <p:nvSpPr>
            <p:cNvPr id="14" name="TextBox 13"/>
            <p:cNvSpPr txBox="1"/>
            <p:nvPr/>
          </p:nvSpPr>
          <p:spPr>
            <a:xfrm>
              <a:off x="2240090" y="4102938"/>
              <a:ext cx="4121799" cy="237603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solidFill>
                    <a:schemeClr val="bg1"/>
                  </a:solidFill>
                </a:rPr>
                <a:t>Portability, Portability, Portability</a:t>
              </a:r>
            </a:p>
            <a:p>
              <a:pPr>
                <a:lnSpc>
                  <a:spcPct val="90000"/>
                </a:lnSpc>
                <a:spcAft>
                  <a:spcPts val="600"/>
                </a:spcAft>
              </a:pPr>
              <a:r>
                <a:rPr lang="en-US" sz="1600" dirty="0" smtClean="0">
                  <a:solidFill>
                    <a:schemeClr val="bg1"/>
                  </a:solidFill>
                </a:rPr>
                <a:t>Standardized development</a:t>
              </a:r>
              <a:r>
                <a:rPr lang="en-US" sz="1600" dirty="0">
                  <a:solidFill>
                    <a:schemeClr val="bg1"/>
                  </a:solidFill>
                </a:rPr>
                <a:t>, QA, and </a:t>
              </a:r>
              <a:r>
                <a:rPr lang="en-US" sz="1600" dirty="0" smtClean="0">
                  <a:solidFill>
                    <a:schemeClr val="bg1"/>
                  </a:solidFill>
                </a:rPr>
                <a:t>prod environments</a:t>
              </a:r>
            </a:p>
            <a:p>
              <a:pPr>
                <a:lnSpc>
                  <a:spcPct val="90000"/>
                </a:lnSpc>
                <a:spcAft>
                  <a:spcPts val="600"/>
                </a:spcAft>
              </a:pPr>
              <a:r>
                <a:rPr lang="en-US" sz="1600" dirty="0" smtClean="0">
                  <a:solidFill>
                    <a:schemeClr val="bg1"/>
                  </a:solidFill>
                </a:rPr>
                <a:t>Abstract differences in OS distributions and underlying infrastructure</a:t>
              </a:r>
            </a:p>
            <a:p>
              <a:pPr>
                <a:lnSpc>
                  <a:spcPct val="90000"/>
                </a:lnSpc>
                <a:spcAft>
                  <a:spcPts val="600"/>
                </a:spcAft>
              </a:pPr>
              <a:r>
                <a:rPr lang="en-US" sz="1600" dirty="0" smtClean="0">
                  <a:solidFill>
                    <a:schemeClr val="bg1"/>
                  </a:solidFill>
                </a:rPr>
                <a:t>Higher compute density</a:t>
              </a:r>
            </a:p>
            <a:p>
              <a:pPr>
                <a:lnSpc>
                  <a:spcPct val="90000"/>
                </a:lnSpc>
                <a:spcAft>
                  <a:spcPts val="600"/>
                </a:spcAft>
              </a:pPr>
              <a:r>
                <a:rPr lang="en-US" sz="1600" dirty="0" smtClean="0">
                  <a:solidFill>
                    <a:schemeClr val="bg1"/>
                  </a:solidFill>
                </a:rPr>
                <a:t>Easily scale-up and scale-down in response to changing business needs</a:t>
              </a:r>
              <a:endParaRPr lang="en-US" sz="1600" dirty="0">
                <a:solidFill>
                  <a:schemeClr val="bg1"/>
                </a:solidFill>
              </a:endParaRPr>
            </a:p>
          </p:txBody>
        </p:sp>
      </p:grpSp>
      <p:sp>
        <p:nvSpPr>
          <p:cNvPr id="19" name="Oval 18"/>
          <p:cNvSpPr/>
          <p:nvPr/>
        </p:nvSpPr>
        <p:spPr bwMode="auto">
          <a:xfrm>
            <a:off x="8184873" y="2129982"/>
            <a:ext cx="2596226" cy="2596226"/>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8738070" y="1522059"/>
            <a:ext cx="148983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t>DevOps</a:t>
            </a:r>
          </a:p>
        </p:txBody>
      </p:sp>
      <p:sp>
        <p:nvSpPr>
          <p:cNvPr id="22" name="TextBox 21"/>
          <p:cNvSpPr txBox="1"/>
          <p:nvPr/>
        </p:nvSpPr>
        <p:spPr>
          <a:xfrm>
            <a:off x="7083455" y="4710199"/>
            <a:ext cx="4799059" cy="2009781"/>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Modern DevOps</a:t>
            </a:r>
          </a:p>
          <a:p>
            <a:pPr algn="ctr">
              <a:lnSpc>
                <a:spcPct val="90000"/>
              </a:lnSpc>
              <a:spcAft>
                <a:spcPts val="600"/>
              </a:spcAft>
            </a:pPr>
            <a:r>
              <a:rPr lang="en-US" sz="1600" dirty="0" smtClean="0">
                <a:gradFill>
                  <a:gsLst>
                    <a:gs pos="2917">
                      <a:schemeClr val="tx1"/>
                    </a:gs>
                    <a:gs pos="30000">
                      <a:schemeClr val="tx1"/>
                    </a:gs>
                  </a:gsLst>
                  <a:lin ang="5400000" scaled="0"/>
                </a:gradFill>
              </a:rPr>
              <a:t>1x every 2 weeks to 100x a day</a:t>
            </a:r>
          </a:p>
          <a:p>
            <a:pPr algn="ctr">
              <a:lnSpc>
                <a:spcPct val="90000"/>
              </a:lnSpc>
              <a:spcAft>
                <a:spcPts val="600"/>
              </a:spcAft>
            </a:pPr>
            <a:r>
              <a:rPr lang="en-US" sz="1600" dirty="0" smtClean="0">
                <a:gradFill>
                  <a:gsLst>
                    <a:gs pos="2917">
                      <a:schemeClr val="tx1"/>
                    </a:gs>
                    <a:gs pos="30000">
                      <a:schemeClr val="tx1"/>
                    </a:gs>
                  </a:gsLst>
                  <a:lin ang="5400000" scaled="0"/>
                </a:gradFill>
              </a:rPr>
              <a:t>MTTR 12x faster</a:t>
            </a:r>
          </a:p>
          <a:p>
            <a:pPr algn="ctr">
              <a:lnSpc>
                <a:spcPct val="90000"/>
              </a:lnSpc>
              <a:spcAft>
                <a:spcPts val="600"/>
              </a:spcAft>
            </a:pPr>
            <a:r>
              <a:rPr lang="en-US" sz="1600" dirty="0" smtClean="0">
                <a:gradFill>
                  <a:gsLst>
                    <a:gs pos="2917">
                      <a:schemeClr val="tx1"/>
                    </a:gs>
                    <a:gs pos="30000">
                      <a:schemeClr val="tx1"/>
                    </a:gs>
                  </a:gsLst>
                  <a:lin ang="5400000" scaled="0"/>
                </a:gradFill>
              </a:rPr>
              <a:t>Lyft push to prod on Day 1</a:t>
            </a:r>
          </a:p>
          <a:p>
            <a:pPr algn="ctr">
              <a:lnSpc>
                <a:spcPct val="90000"/>
              </a:lnSpc>
              <a:spcAft>
                <a:spcPts val="600"/>
              </a:spcAft>
            </a:pPr>
            <a:r>
              <a:rPr lang="en-US" sz="1600" dirty="0" smtClean="0">
                <a:gradFill>
                  <a:gsLst>
                    <a:gs pos="2917">
                      <a:schemeClr val="tx1"/>
                    </a:gs>
                    <a:gs pos="30000">
                      <a:schemeClr val="tx1"/>
                    </a:gs>
                  </a:gsLst>
                  <a:lin ang="5400000" scaled="0"/>
                </a:gradFill>
              </a:rPr>
              <a:t>Amazon deploys every 11.6 seconds</a:t>
            </a:r>
          </a:p>
          <a:p>
            <a:pPr algn="ctr">
              <a:lnSpc>
                <a:spcPct val="90000"/>
              </a:lnSpc>
              <a:spcAft>
                <a:spcPts val="600"/>
              </a:spcAft>
            </a:pPr>
            <a:endParaRPr lang="en-US" sz="1600" dirty="0" smtClean="0">
              <a:gradFill>
                <a:gsLst>
                  <a:gs pos="2917">
                    <a:schemeClr val="tx1"/>
                  </a:gs>
                  <a:gs pos="30000">
                    <a:schemeClr val="tx1"/>
                  </a:gs>
                </a:gsLst>
                <a:lin ang="5400000" scaled="0"/>
              </a:gradFill>
            </a:endParaRPr>
          </a:p>
        </p:txBody>
      </p:sp>
      <p:sp>
        <p:nvSpPr>
          <p:cNvPr id="23" name="Freeform 6"/>
          <p:cNvSpPr>
            <a:spLocks noChangeAspect="1" noEditPoints="1"/>
          </p:cNvSpPr>
          <p:nvPr/>
        </p:nvSpPr>
        <p:spPr bwMode="auto">
          <a:xfrm>
            <a:off x="8576160" y="2977037"/>
            <a:ext cx="1813653" cy="902116"/>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0031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Ok, it’s real, </a:t>
            </a:r>
            <a:br>
              <a:rPr lang="en-US" dirty="0" smtClean="0"/>
            </a:br>
            <a:r>
              <a:rPr lang="en-US" dirty="0"/>
              <a:t>	</a:t>
            </a:r>
            <a:r>
              <a:rPr lang="en-US" dirty="0" smtClean="0"/>
              <a:t>but what about </a:t>
            </a:r>
            <a:br>
              <a:rPr lang="en-US" dirty="0" smtClean="0"/>
            </a:br>
            <a:r>
              <a:rPr lang="en-US" dirty="0" smtClean="0"/>
              <a:t>		Windows &amp; .NET</a:t>
            </a:r>
            <a:endParaRPr lang="en-US" dirty="0"/>
          </a:p>
        </p:txBody>
      </p:sp>
    </p:spTree>
    <p:extLst>
      <p:ext uri="{BB962C8B-B14F-4D97-AF65-F5344CB8AC3E}">
        <p14:creationId xmlns:p14="http://schemas.microsoft.com/office/powerpoint/2010/main" val="319761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a:t>
            </a:r>
            <a:r>
              <a:rPr lang="en-US" dirty="0" smtClean="0"/>
              <a:t>Containers</a:t>
            </a:r>
            <a:endParaRPr lang="en-US" dirty="0"/>
          </a:p>
        </p:txBody>
      </p:sp>
      <p:sp>
        <p:nvSpPr>
          <p:cNvPr id="117" name="Freeform 116"/>
          <p:cNvSpPr>
            <a:spLocks noChangeAspect="1" noEditPoints="1"/>
          </p:cNvSpPr>
          <p:nvPr/>
        </p:nvSpPr>
        <p:spPr bwMode="auto">
          <a:xfrm>
            <a:off x="1210648" y="2856131"/>
            <a:ext cx="2212984" cy="183174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D2D2D2">
              <a:lumMod val="90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latin typeface="Segoe UI"/>
            </a:endParaRPr>
          </a:p>
        </p:txBody>
      </p:sp>
      <p:sp>
        <p:nvSpPr>
          <p:cNvPr id="118" name="Title 1"/>
          <p:cNvSpPr txBox="1">
            <a:spLocks/>
          </p:cNvSpPr>
          <p:nvPr/>
        </p:nvSpPr>
        <p:spPr>
          <a:xfrm>
            <a:off x="637857" y="1227062"/>
            <a:ext cx="12057380" cy="8986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smtClean="0">
                <a:ln w="3175">
                  <a:noFill/>
                </a:ln>
                <a:solidFill>
                  <a:srgbClr val="505050"/>
                </a:solidFill>
                <a:effectLst/>
                <a:uLnTx/>
                <a:uFillTx/>
                <a:latin typeface="Segoe UI Light"/>
                <a:ea typeface="+mn-ea"/>
                <a:cs typeface="Segoe UI" pitchFamily="34" charset="0"/>
              </a:rPr>
              <a:t>Creation, deployment, and management</a:t>
            </a:r>
            <a:endParaRPr kumimoji="0" lang="en-US" sz="5400" b="0" i="0" u="none" strike="noStrike" kern="1200" cap="none" spc="0" normalizeH="0" baseline="0" noProof="0" dirty="0">
              <a:ln w="3175">
                <a:noFill/>
              </a:ln>
              <a:solidFill>
                <a:srgbClr val="505050"/>
              </a:solidFill>
              <a:effectLst/>
              <a:uLnTx/>
              <a:uFillTx/>
              <a:latin typeface="Segoe UI Light"/>
              <a:ea typeface="+mn-ea"/>
              <a:cs typeface="Segoe UI" pitchFamily="34" charset="0"/>
            </a:endParaRPr>
          </a:p>
        </p:txBody>
      </p:sp>
      <p:grpSp>
        <p:nvGrpSpPr>
          <p:cNvPr id="119" name="Group 4"/>
          <p:cNvGrpSpPr>
            <a:grpSpLocks noChangeAspect="1"/>
          </p:cNvGrpSpPr>
          <p:nvPr/>
        </p:nvGrpSpPr>
        <p:grpSpPr bwMode="auto">
          <a:xfrm>
            <a:off x="784510" y="3391663"/>
            <a:ext cx="2362428" cy="1296216"/>
            <a:chOff x="1282" y="1466"/>
            <a:chExt cx="1212" cy="665"/>
          </a:xfrm>
        </p:grpSpPr>
        <p:sp>
          <p:nvSpPr>
            <p:cNvPr id="120"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505050">
                <a:lumMod val="85000"/>
              </a:srgb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latin typeface="Segoe UI"/>
              </a:endParaRPr>
            </a:p>
          </p:txBody>
        </p:sp>
        <p:sp>
          <p:nvSpPr>
            <p:cNvPr id="121"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latin typeface="Segoe UI"/>
              </a:endParaRPr>
            </a:p>
          </p:txBody>
        </p:sp>
        <p:sp>
          <p:nvSpPr>
            <p:cNvPr id="122" name="Oval 7"/>
            <p:cNvSpPr>
              <a:spLocks noChangeArrowheads="1"/>
            </p:cNvSpPr>
            <p:nvPr/>
          </p:nvSpPr>
          <p:spPr bwMode="auto">
            <a:xfrm>
              <a:off x="1593" y="1955"/>
              <a:ext cx="311" cy="66"/>
            </a:xfrm>
            <a:prstGeom prst="ellipse">
              <a:avLst/>
            </a:prstGeom>
            <a:solidFill>
              <a:srgbClr val="505050">
                <a:lumMod val="85000"/>
              </a:srgb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latin typeface="Segoe UI"/>
              </a:endParaRPr>
            </a:p>
          </p:txBody>
        </p:sp>
        <p:sp>
          <p:nvSpPr>
            <p:cNvPr id="123"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72C6"/>
            </a:solidFill>
            <a:ln w="19050">
              <a:solidFill>
                <a:srgbClr val="FFFFFF"/>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latin typeface="Segoe UI"/>
              </a:endParaRPr>
            </a:p>
          </p:txBody>
        </p:sp>
        <p:sp>
          <p:nvSpPr>
            <p:cNvPr id="124" name="Rectangle 9"/>
            <p:cNvSpPr>
              <a:spLocks noChangeArrowheads="1"/>
            </p:cNvSpPr>
            <p:nvPr/>
          </p:nvSpPr>
          <p:spPr bwMode="auto">
            <a:xfrm>
              <a:off x="1390" y="1490"/>
              <a:ext cx="705" cy="39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latin typeface="Segoe UI"/>
              </a:endParaRPr>
            </a:p>
          </p:txBody>
        </p:sp>
        <p:sp>
          <p:nvSpPr>
            <p:cNvPr id="125" name="Rectangle 10"/>
            <p:cNvSpPr>
              <a:spLocks noChangeArrowheads="1"/>
            </p:cNvSpPr>
            <p:nvPr/>
          </p:nvSpPr>
          <p:spPr bwMode="auto">
            <a:xfrm>
              <a:off x="1282" y="2095"/>
              <a:ext cx="932" cy="35"/>
            </a:xfrm>
            <a:prstGeom prst="rect">
              <a:avLst/>
            </a:prstGeom>
            <a:solidFill>
              <a:srgbClr val="505050"/>
            </a:solidFill>
            <a:ln w="19050">
              <a:solidFill>
                <a:srgbClr val="4668C5"/>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latin typeface="Segoe UI"/>
              </a:endParaRPr>
            </a:p>
          </p:txBody>
        </p:sp>
        <p:sp>
          <p:nvSpPr>
            <p:cNvPr id="126"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rgbClr val="505050">
                <a:lumMod val="85000"/>
              </a:srgbClr>
            </a:solidFill>
            <a:ln w="19050">
              <a:solidFill>
                <a:srgbClr val="4668C5"/>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latin typeface="Segoe UI"/>
              </a:endParaRPr>
            </a:p>
          </p:txBody>
        </p:sp>
      </p:grpSp>
      <p:sp>
        <p:nvSpPr>
          <p:cNvPr id="127" name="TextBox 126"/>
          <p:cNvSpPr txBox="1"/>
          <p:nvPr/>
        </p:nvSpPr>
        <p:spPr>
          <a:xfrm>
            <a:off x="767468" y="4689817"/>
            <a:ext cx="2846115" cy="1181862"/>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smtClean="0">
                <a:solidFill>
                  <a:srgbClr val="505050"/>
                </a:solidFill>
                <a:latin typeface="Segoe UI"/>
              </a:rPr>
              <a:t>Developers</a:t>
            </a:r>
            <a:r>
              <a:rPr lang="en-US" sz="1600" dirty="0" smtClean="0">
                <a:solidFill>
                  <a:srgbClr val="505050"/>
                </a:solidFill>
                <a:latin typeface="Segoe UI"/>
              </a:rPr>
              <a:t> </a:t>
            </a:r>
            <a:r>
              <a:rPr lang="en-US" sz="1600" dirty="0" smtClean="0">
                <a:gradFill>
                  <a:gsLst>
                    <a:gs pos="2917">
                      <a:srgbClr val="505050"/>
                    </a:gs>
                    <a:gs pos="30000">
                      <a:srgbClr val="505050"/>
                    </a:gs>
                  </a:gsLst>
                  <a:lin ang="5400000" scaled="0"/>
                </a:gradFill>
                <a:latin typeface="Segoe UI"/>
              </a:rPr>
              <a:t>build and test apps in containers, using development environment</a:t>
            </a:r>
            <a:br>
              <a:rPr lang="en-US" sz="1600" dirty="0" smtClean="0">
                <a:gradFill>
                  <a:gsLst>
                    <a:gs pos="2917">
                      <a:srgbClr val="505050"/>
                    </a:gs>
                    <a:gs pos="30000">
                      <a:srgbClr val="505050"/>
                    </a:gs>
                  </a:gsLst>
                  <a:lin ang="5400000" scaled="0"/>
                </a:gradFill>
                <a:latin typeface="Segoe UI"/>
              </a:rPr>
            </a:br>
            <a:r>
              <a:rPr lang="en-US" sz="1600" dirty="0" smtClean="0">
                <a:gradFill>
                  <a:gsLst>
                    <a:gs pos="2917">
                      <a:srgbClr val="505050"/>
                    </a:gs>
                    <a:gs pos="30000">
                      <a:srgbClr val="505050"/>
                    </a:gs>
                  </a:gsLst>
                  <a:lin ang="5400000" scaled="0"/>
                </a:gradFill>
                <a:latin typeface="Segoe UI"/>
              </a:rPr>
              <a:t>i.e. Visual Studio</a:t>
            </a:r>
          </a:p>
        </p:txBody>
      </p:sp>
      <p:sp>
        <p:nvSpPr>
          <p:cNvPr id="128" name="Rectangle 127"/>
          <p:cNvSpPr/>
          <p:nvPr/>
        </p:nvSpPr>
        <p:spPr>
          <a:xfrm>
            <a:off x="4670711" y="6238331"/>
            <a:ext cx="3095053" cy="535531"/>
          </a:xfrm>
          <a:prstGeom prst="rect">
            <a:avLst/>
          </a:prstGeom>
        </p:spPr>
        <p:txBody>
          <a:bodyPr wrap="square">
            <a:spAutoFit/>
          </a:bodyPr>
          <a:lstStyle/>
          <a:p>
            <a:pPr algn="ctr">
              <a:lnSpc>
                <a:spcPct val="90000"/>
              </a:lnSpc>
              <a:spcAft>
                <a:spcPts val="600"/>
              </a:spcAft>
            </a:pPr>
            <a:r>
              <a:rPr lang="en-US" sz="1600" dirty="0" smtClean="0">
                <a:solidFill>
                  <a:srgbClr val="505050"/>
                </a:solidFill>
                <a:latin typeface="Segoe UI"/>
              </a:rPr>
              <a:t>Containers pushed to</a:t>
            </a:r>
            <a:br>
              <a:rPr lang="en-US" sz="1600" dirty="0" smtClean="0">
                <a:solidFill>
                  <a:srgbClr val="505050"/>
                </a:solidFill>
                <a:latin typeface="Segoe UI"/>
              </a:rPr>
            </a:br>
            <a:r>
              <a:rPr lang="en-US" sz="1600" dirty="0" smtClean="0">
                <a:solidFill>
                  <a:srgbClr val="505050"/>
                </a:solidFill>
                <a:latin typeface="Segoe UI"/>
              </a:rPr>
              <a:t>central repository</a:t>
            </a:r>
            <a:endParaRPr lang="en-US" sz="1600" dirty="0">
              <a:solidFill>
                <a:srgbClr val="505050"/>
              </a:solidFill>
              <a:latin typeface="Segoe UI"/>
            </a:endParaRPr>
          </a:p>
        </p:txBody>
      </p:sp>
      <p:sp>
        <p:nvSpPr>
          <p:cNvPr id="129" name="Rectangle 128"/>
          <p:cNvSpPr/>
          <p:nvPr/>
        </p:nvSpPr>
        <p:spPr>
          <a:xfrm>
            <a:off x="8932833" y="5094895"/>
            <a:ext cx="2468373" cy="978729"/>
          </a:xfrm>
          <a:prstGeom prst="rect">
            <a:avLst/>
          </a:prstGeom>
        </p:spPr>
        <p:txBody>
          <a:bodyPr wrap="square">
            <a:spAutoFit/>
          </a:bodyPr>
          <a:lstStyle/>
          <a:p>
            <a:pPr algn="ctr">
              <a:lnSpc>
                <a:spcPct val="90000"/>
              </a:lnSpc>
              <a:spcAft>
                <a:spcPts val="600"/>
              </a:spcAft>
            </a:pPr>
            <a:r>
              <a:rPr lang="en-US" sz="1600" b="1" dirty="0" smtClean="0">
                <a:solidFill>
                  <a:srgbClr val="505050"/>
                </a:solidFill>
                <a:latin typeface="Segoe UI"/>
              </a:rPr>
              <a:t>Operations</a:t>
            </a:r>
            <a:r>
              <a:rPr lang="en-US" sz="1600" dirty="0" smtClean="0">
                <a:solidFill>
                  <a:srgbClr val="505050"/>
                </a:solidFill>
                <a:latin typeface="Segoe UI"/>
              </a:rPr>
              <a:t> automates deployment and monitors deployed apps from central repository</a:t>
            </a:r>
            <a:endParaRPr lang="en-US" sz="1600" dirty="0">
              <a:solidFill>
                <a:srgbClr val="505050"/>
              </a:solidFill>
              <a:latin typeface="Segoe UI"/>
            </a:endParaRPr>
          </a:p>
        </p:txBody>
      </p:sp>
      <p:grpSp>
        <p:nvGrpSpPr>
          <p:cNvPr id="130" name="Group 129"/>
          <p:cNvGrpSpPr/>
          <p:nvPr/>
        </p:nvGrpSpPr>
        <p:grpSpPr>
          <a:xfrm>
            <a:off x="3613583" y="5232709"/>
            <a:ext cx="1841662" cy="481808"/>
            <a:chOff x="3613583" y="4961406"/>
            <a:chExt cx="1841662" cy="481808"/>
          </a:xfrm>
          <a:solidFill>
            <a:srgbClr val="505050"/>
          </a:solidFill>
        </p:grpSpPr>
        <p:cxnSp>
          <p:nvCxnSpPr>
            <p:cNvPr id="131" name="Straight Arrow Connector 130"/>
            <p:cNvCxnSpPr/>
            <p:nvPr/>
          </p:nvCxnSpPr>
          <p:spPr>
            <a:xfrm>
              <a:off x="3613583" y="4961406"/>
              <a:ext cx="1841662" cy="481808"/>
            </a:xfrm>
            <a:prstGeom prst="straightConnector1">
              <a:avLst/>
            </a:prstGeom>
            <a:grpFill/>
            <a:ln w="28575" cap="flat" cmpd="sng" algn="ctr">
              <a:solidFill>
                <a:srgbClr val="505050"/>
              </a:solidFill>
              <a:prstDash val="solid"/>
              <a:headEnd type="none"/>
              <a:tailEnd type="triangle" w="lg" len="lg"/>
            </a:ln>
            <a:effectLst/>
          </p:spPr>
        </p:cxnSp>
        <p:sp>
          <p:nvSpPr>
            <p:cNvPr id="132" name="Oval 68"/>
            <p:cNvSpPr>
              <a:spLocks noChangeArrowheads="1"/>
            </p:cNvSpPr>
            <p:nvPr/>
          </p:nvSpPr>
          <p:spPr bwMode="auto">
            <a:xfrm>
              <a:off x="4423417" y="5091580"/>
              <a:ext cx="221242" cy="221153"/>
            </a:xfrm>
            <a:prstGeom prst="rect">
              <a:avLst/>
            </a:prstGeom>
            <a:grpFill/>
            <a:ln w="9525">
              <a:solidFill>
                <a:srgbClr val="505050"/>
              </a:solidFill>
              <a:round/>
              <a:headEnd/>
              <a:tailEnd/>
            </a:ln>
          </p:spPr>
          <p:txBody>
            <a:bodyPr wrap="none" lIns="93241" tIns="46620" rIns="93241" bIns="466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smtClean="0">
                  <a:ln>
                    <a:noFill/>
                  </a:ln>
                  <a:gradFill>
                    <a:gsLst>
                      <a:gs pos="66972">
                        <a:srgbClr val="FFFFFF"/>
                      </a:gs>
                      <a:gs pos="43000">
                        <a:srgbClr val="FFFFFF"/>
                      </a:gs>
                    </a:gsLst>
                    <a:lin ang="5400000" scaled="0"/>
                  </a:gradFill>
                  <a:effectLst/>
                  <a:uLnTx/>
                  <a:uFillTx/>
                  <a:latin typeface="Segoe UI"/>
                </a:rPr>
                <a:t>1</a:t>
              </a:r>
            </a:p>
          </p:txBody>
        </p:sp>
      </p:grpSp>
      <p:grpSp>
        <p:nvGrpSpPr>
          <p:cNvPr id="133" name="Group 132"/>
          <p:cNvGrpSpPr/>
          <p:nvPr/>
        </p:nvGrpSpPr>
        <p:grpSpPr>
          <a:xfrm>
            <a:off x="6945550" y="5182287"/>
            <a:ext cx="1917580" cy="572602"/>
            <a:chOff x="6945550" y="4910984"/>
            <a:chExt cx="1917580" cy="572602"/>
          </a:xfrm>
          <a:solidFill>
            <a:srgbClr val="505050"/>
          </a:solidFill>
        </p:grpSpPr>
        <p:cxnSp>
          <p:nvCxnSpPr>
            <p:cNvPr id="134" name="Straight Arrow Connector 133"/>
            <p:cNvCxnSpPr/>
            <p:nvPr/>
          </p:nvCxnSpPr>
          <p:spPr>
            <a:xfrm flipH="1">
              <a:off x="6945550" y="4910984"/>
              <a:ext cx="1917580" cy="572602"/>
            </a:xfrm>
            <a:prstGeom prst="straightConnector1">
              <a:avLst/>
            </a:prstGeom>
            <a:grpFill/>
            <a:ln w="28575" cap="flat" cmpd="sng" algn="ctr">
              <a:solidFill>
                <a:srgbClr val="505050"/>
              </a:solidFill>
              <a:prstDash val="solid"/>
              <a:headEnd type="triangle" w="med" len="med"/>
              <a:tailEnd type="none" w="med" len="med"/>
            </a:ln>
            <a:effectLst/>
          </p:spPr>
        </p:cxnSp>
        <p:sp>
          <p:nvSpPr>
            <p:cNvPr id="135" name="Oval 68"/>
            <p:cNvSpPr>
              <a:spLocks noChangeArrowheads="1"/>
            </p:cNvSpPr>
            <p:nvPr/>
          </p:nvSpPr>
          <p:spPr bwMode="auto">
            <a:xfrm>
              <a:off x="7848663" y="5056352"/>
              <a:ext cx="221242" cy="221153"/>
            </a:xfrm>
            <a:prstGeom prst="rect">
              <a:avLst/>
            </a:prstGeom>
            <a:grpFill/>
            <a:ln w="9525">
              <a:solidFill>
                <a:srgbClr val="505050"/>
              </a:solidFill>
              <a:round/>
              <a:headEnd/>
              <a:tailEnd/>
            </a:ln>
          </p:spPr>
          <p:txBody>
            <a:bodyPr wrap="none" lIns="93241" tIns="46620" rIns="93241" bIns="466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smtClean="0">
                  <a:ln>
                    <a:noFill/>
                  </a:ln>
                  <a:gradFill>
                    <a:gsLst>
                      <a:gs pos="66972">
                        <a:srgbClr val="FFFFFF"/>
                      </a:gs>
                      <a:gs pos="43000">
                        <a:srgbClr val="FFFFFF"/>
                      </a:gs>
                    </a:gsLst>
                    <a:lin ang="5400000" scaled="0"/>
                  </a:gradFill>
                  <a:effectLst/>
                  <a:uLnTx/>
                  <a:uFillTx/>
                  <a:latin typeface="Segoe UI"/>
                </a:rPr>
                <a:t>2</a:t>
              </a:r>
            </a:p>
          </p:txBody>
        </p:sp>
      </p:grpSp>
      <p:grpSp>
        <p:nvGrpSpPr>
          <p:cNvPr id="136" name="Group 135"/>
          <p:cNvGrpSpPr/>
          <p:nvPr/>
        </p:nvGrpSpPr>
        <p:grpSpPr>
          <a:xfrm>
            <a:off x="7516038" y="2917739"/>
            <a:ext cx="1160026" cy="287129"/>
            <a:chOff x="7516038" y="2646436"/>
            <a:chExt cx="1160026" cy="287129"/>
          </a:xfrm>
          <a:solidFill>
            <a:srgbClr val="505050"/>
          </a:solidFill>
        </p:grpSpPr>
        <p:cxnSp>
          <p:nvCxnSpPr>
            <p:cNvPr id="137" name="Straight Arrow Connector 136"/>
            <p:cNvCxnSpPr/>
            <p:nvPr/>
          </p:nvCxnSpPr>
          <p:spPr>
            <a:xfrm flipH="1" flipV="1">
              <a:off x="7516038" y="2646436"/>
              <a:ext cx="1160026" cy="287129"/>
            </a:xfrm>
            <a:prstGeom prst="straightConnector1">
              <a:avLst/>
            </a:prstGeom>
            <a:grpFill/>
            <a:ln w="28575" cap="flat" cmpd="sng" algn="ctr">
              <a:solidFill>
                <a:srgbClr val="505050"/>
              </a:solidFill>
              <a:prstDash val="solid"/>
              <a:headEnd type="none"/>
              <a:tailEnd type="triangle" w="lg" len="lg"/>
            </a:ln>
            <a:effectLst/>
          </p:spPr>
        </p:cxnSp>
        <p:sp>
          <p:nvSpPr>
            <p:cNvPr id="138" name="Oval 68"/>
            <p:cNvSpPr>
              <a:spLocks noChangeArrowheads="1"/>
            </p:cNvSpPr>
            <p:nvPr/>
          </p:nvSpPr>
          <p:spPr bwMode="auto">
            <a:xfrm>
              <a:off x="7987061" y="2700308"/>
              <a:ext cx="221242" cy="221153"/>
            </a:xfrm>
            <a:prstGeom prst="rect">
              <a:avLst/>
            </a:prstGeom>
            <a:grpFill/>
            <a:ln w="9525">
              <a:solidFill>
                <a:srgbClr val="505050"/>
              </a:solidFill>
              <a:round/>
              <a:headEnd/>
              <a:tailEnd/>
            </a:ln>
          </p:spPr>
          <p:txBody>
            <a:bodyPr wrap="none" lIns="93241" tIns="46620" rIns="93241" bIns="466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smtClean="0">
                  <a:ln>
                    <a:noFill/>
                  </a:ln>
                  <a:gradFill>
                    <a:gsLst>
                      <a:gs pos="66972">
                        <a:srgbClr val="FFFFFF"/>
                      </a:gs>
                      <a:gs pos="43000">
                        <a:srgbClr val="FFFFFF"/>
                      </a:gs>
                    </a:gsLst>
                    <a:lin ang="5400000" scaled="0"/>
                  </a:gradFill>
                  <a:effectLst/>
                  <a:uLnTx/>
                  <a:uFillTx/>
                  <a:latin typeface="Segoe UI"/>
                </a:rPr>
                <a:t>2</a:t>
              </a:r>
            </a:p>
          </p:txBody>
        </p:sp>
      </p:grpSp>
      <p:grpSp>
        <p:nvGrpSpPr>
          <p:cNvPr id="139" name="Group 138"/>
          <p:cNvGrpSpPr/>
          <p:nvPr/>
        </p:nvGrpSpPr>
        <p:grpSpPr>
          <a:xfrm>
            <a:off x="3618915" y="3782280"/>
            <a:ext cx="4942855" cy="221153"/>
            <a:chOff x="6969700" y="5010124"/>
            <a:chExt cx="4942855" cy="221153"/>
          </a:xfrm>
          <a:solidFill>
            <a:srgbClr val="505050"/>
          </a:solidFill>
        </p:grpSpPr>
        <p:cxnSp>
          <p:nvCxnSpPr>
            <p:cNvPr id="140" name="Straight Arrow Connector 139"/>
            <p:cNvCxnSpPr/>
            <p:nvPr/>
          </p:nvCxnSpPr>
          <p:spPr>
            <a:xfrm flipH="1">
              <a:off x="6969700" y="5127220"/>
              <a:ext cx="4942855" cy="3933"/>
            </a:xfrm>
            <a:prstGeom prst="straightConnector1">
              <a:avLst/>
            </a:prstGeom>
            <a:grpFill/>
            <a:ln w="28575" cap="flat" cmpd="sng" algn="ctr">
              <a:solidFill>
                <a:srgbClr val="505050"/>
              </a:solidFill>
              <a:prstDash val="solid"/>
              <a:headEnd type="triangle" w="lg" len="lg"/>
              <a:tailEnd type="triangle" w="lg" len="lg"/>
            </a:ln>
            <a:effectLst/>
          </p:spPr>
        </p:cxnSp>
        <p:sp>
          <p:nvSpPr>
            <p:cNvPr id="141" name="Oval 68"/>
            <p:cNvSpPr>
              <a:spLocks noChangeArrowheads="1"/>
            </p:cNvSpPr>
            <p:nvPr/>
          </p:nvSpPr>
          <p:spPr bwMode="auto">
            <a:xfrm>
              <a:off x="9476907" y="5010124"/>
              <a:ext cx="221242" cy="221153"/>
            </a:xfrm>
            <a:prstGeom prst="rect">
              <a:avLst/>
            </a:prstGeom>
            <a:grpFill/>
            <a:ln w="9525">
              <a:solidFill>
                <a:srgbClr val="505050"/>
              </a:solidFill>
              <a:round/>
              <a:headEnd/>
              <a:tailEnd/>
            </a:ln>
          </p:spPr>
          <p:txBody>
            <a:bodyPr wrap="none" lIns="93241" tIns="46620" rIns="93241" bIns="466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smtClean="0">
                  <a:ln>
                    <a:noFill/>
                  </a:ln>
                  <a:gradFill>
                    <a:gsLst>
                      <a:gs pos="66972">
                        <a:srgbClr val="FFFFFF"/>
                      </a:gs>
                      <a:gs pos="43000">
                        <a:srgbClr val="FFFFFF"/>
                      </a:gs>
                    </a:gsLst>
                    <a:lin ang="5400000" scaled="0"/>
                  </a:gradFill>
                  <a:effectLst/>
                  <a:uLnTx/>
                  <a:uFillTx/>
                  <a:latin typeface="Segoe UI"/>
                </a:rPr>
                <a:t>3</a:t>
              </a:r>
            </a:p>
          </p:txBody>
        </p:sp>
      </p:grpSp>
      <p:sp>
        <p:nvSpPr>
          <p:cNvPr id="142" name="Rectangle 141"/>
          <p:cNvSpPr/>
          <p:nvPr/>
        </p:nvSpPr>
        <p:spPr>
          <a:xfrm>
            <a:off x="4254338" y="4040082"/>
            <a:ext cx="4019957" cy="535531"/>
          </a:xfrm>
          <a:prstGeom prst="rect">
            <a:avLst/>
          </a:prstGeom>
        </p:spPr>
        <p:txBody>
          <a:bodyPr wrap="square">
            <a:spAutoFit/>
          </a:bodyPr>
          <a:lstStyle/>
          <a:p>
            <a:pPr>
              <a:lnSpc>
                <a:spcPct val="90000"/>
              </a:lnSpc>
              <a:spcAft>
                <a:spcPts val="600"/>
              </a:spcAft>
            </a:pPr>
            <a:r>
              <a:rPr lang="en-US" sz="1600" b="1" dirty="0" smtClean="0">
                <a:solidFill>
                  <a:srgbClr val="505050"/>
                </a:solidFill>
                <a:latin typeface="Segoe UI"/>
              </a:rPr>
              <a:t>Operations</a:t>
            </a:r>
            <a:r>
              <a:rPr lang="en-US" sz="1600" dirty="0" smtClean="0">
                <a:solidFill>
                  <a:srgbClr val="505050"/>
                </a:solidFill>
                <a:latin typeface="Segoe UI"/>
              </a:rPr>
              <a:t> collaborates with </a:t>
            </a:r>
            <a:r>
              <a:rPr lang="en-US" sz="1600" b="1" dirty="0" smtClean="0">
                <a:solidFill>
                  <a:srgbClr val="505050"/>
                </a:solidFill>
                <a:latin typeface="Segoe UI"/>
              </a:rPr>
              <a:t>developers</a:t>
            </a:r>
            <a:r>
              <a:rPr lang="en-US" sz="1600" dirty="0" smtClean="0">
                <a:solidFill>
                  <a:srgbClr val="505050"/>
                </a:solidFill>
                <a:latin typeface="Segoe UI"/>
              </a:rPr>
              <a:t> to provide app metrics and insights</a:t>
            </a:r>
            <a:endParaRPr lang="en-US" sz="1600" dirty="0">
              <a:solidFill>
                <a:srgbClr val="505050"/>
              </a:solidFill>
              <a:latin typeface="Segoe UI"/>
            </a:endParaRPr>
          </a:p>
        </p:txBody>
      </p:sp>
      <p:grpSp>
        <p:nvGrpSpPr>
          <p:cNvPr id="143" name="Group 142"/>
          <p:cNvGrpSpPr/>
          <p:nvPr/>
        </p:nvGrpSpPr>
        <p:grpSpPr>
          <a:xfrm rot="17911915">
            <a:off x="608595" y="3141063"/>
            <a:ext cx="818766" cy="613570"/>
            <a:chOff x="5690188" y="2800883"/>
            <a:chExt cx="799207" cy="731153"/>
          </a:xfrm>
          <a:solidFill>
            <a:srgbClr val="505050"/>
          </a:solidFill>
        </p:grpSpPr>
        <p:sp>
          <p:nvSpPr>
            <p:cNvPr id="144" name="Block Arc 143"/>
            <p:cNvSpPr/>
            <p:nvPr/>
          </p:nvSpPr>
          <p:spPr bwMode="auto">
            <a:xfrm rot="7725774">
              <a:off x="5747914" y="2790556"/>
              <a:ext cx="731153" cy="751808"/>
            </a:xfrm>
            <a:prstGeom prst="blockArc">
              <a:avLst>
                <a:gd name="adj1" fmla="val 4105831"/>
                <a:gd name="adj2" fmla="val 16706539"/>
                <a:gd name="adj3" fmla="val 1167"/>
              </a:avLst>
            </a:prstGeom>
            <a:grpFill/>
            <a:ln w="28575" cap="flat" cmpd="sng" algn="ctr">
              <a:solidFill>
                <a:srgbClr val="505050"/>
              </a:solid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13737" eaLnBrk="1" fontAlgn="base" latinLnBrk="0" hangingPunct="1">
                <a:lnSpc>
                  <a:spcPct val="90000"/>
                </a:lnSpc>
                <a:spcBef>
                  <a:spcPct val="0"/>
                </a:spcBef>
                <a:spcAft>
                  <a:spcPct val="0"/>
                </a:spcAft>
                <a:buClrTx/>
                <a:buSzTx/>
                <a:buFontTx/>
                <a:buNone/>
                <a:tabLst/>
                <a:defRPr/>
              </a:pPr>
              <a:endParaRPr kumimoji="0" lang="en-US" sz="1999" b="0" i="0" u="none" strike="noStrike" kern="0" cap="none" spc="-50" normalizeH="0" baseline="0" noProof="0" dirty="0" smtClean="0">
                <a:ln>
                  <a:noFill/>
                </a:ln>
                <a:gradFill>
                  <a:gsLst>
                    <a:gs pos="1250">
                      <a:srgbClr val="FFFFFF"/>
                    </a:gs>
                    <a:gs pos="10417">
                      <a:srgbClr val="FFFFFF"/>
                    </a:gs>
                  </a:gsLst>
                  <a:lin ang="5400000" scaled="0"/>
                </a:gradFill>
                <a:effectLst/>
                <a:uLnTx/>
                <a:uFillTx/>
                <a:latin typeface="Segoe UI"/>
                <a:ea typeface="+mn-ea"/>
                <a:cs typeface="+mn-cs"/>
              </a:endParaRPr>
            </a:p>
          </p:txBody>
        </p:sp>
        <p:sp>
          <p:nvSpPr>
            <p:cNvPr id="145" name="Isosceles Triangle 144"/>
            <p:cNvSpPr/>
            <p:nvPr/>
          </p:nvSpPr>
          <p:spPr bwMode="auto">
            <a:xfrm rot="700520" flipV="1">
              <a:off x="5690188" y="3003791"/>
              <a:ext cx="149095" cy="136402"/>
            </a:xfrm>
            <a:prstGeom prst="triangle">
              <a:avLst/>
            </a:prstGeom>
            <a:grpFill/>
            <a:ln w="28575" cap="flat" cmpd="sng" algn="ctr">
              <a:solidFill>
                <a:srgbClr val="505050"/>
              </a:solid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13737" eaLnBrk="1" fontAlgn="base" latinLnBrk="0" hangingPunct="1">
                <a:lnSpc>
                  <a:spcPct val="90000"/>
                </a:lnSpc>
                <a:spcBef>
                  <a:spcPct val="0"/>
                </a:spcBef>
                <a:spcAft>
                  <a:spcPct val="0"/>
                </a:spcAft>
                <a:buClrTx/>
                <a:buSzTx/>
                <a:buFontTx/>
                <a:buNone/>
                <a:tabLst/>
                <a:defRPr/>
              </a:pPr>
              <a:endParaRPr kumimoji="0" lang="en-US" sz="1999" b="0" i="0" u="none" strike="noStrike" kern="0" cap="none" spc="-50" normalizeH="0" baseline="0" noProof="0" dirty="0" smtClean="0">
                <a:ln>
                  <a:noFill/>
                </a:ln>
                <a:gradFill>
                  <a:gsLst>
                    <a:gs pos="1250">
                      <a:srgbClr val="FFFFFF"/>
                    </a:gs>
                    <a:gs pos="10417">
                      <a:srgbClr val="FFFFFF"/>
                    </a:gs>
                  </a:gsLst>
                  <a:lin ang="5400000" scaled="0"/>
                </a:gradFill>
                <a:effectLst/>
                <a:uLnTx/>
                <a:uFillTx/>
                <a:latin typeface="Segoe UI"/>
                <a:ea typeface="+mn-ea"/>
                <a:cs typeface="+mn-cs"/>
              </a:endParaRPr>
            </a:p>
          </p:txBody>
        </p:sp>
      </p:grpSp>
      <p:sp>
        <p:nvSpPr>
          <p:cNvPr id="146" name="Rectangle 145"/>
          <p:cNvSpPr/>
          <p:nvPr/>
        </p:nvSpPr>
        <p:spPr>
          <a:xfrm>
            <a:off x="509802" y="2331620"/>
            <a:ext cx="2983212" cy="535531"/>
          </a:xfrm>
          <a:prstGeom prst="rect">
            <a:avLst/>
          </a:prstGeom>
        </p:spPr>
        <p:txBody>
          <a:bodyPr wrap="square">
            <a:spAutoFit/>
          </a:bodyPr>
          <a:lstStyle/>
          <a:p>
            <a:pPr>
              <a:lnSpc>
                <a:spcPct val="90000"/>
              </a:lnSpc>
              <a:spcAft>
                <a:spcPts val="600"/>
              </a:spcAft>
            </a:pPr>
            <a:r>
              <a:rPr lang="en-US" sz="1600" b="1" dirty="0">
                <a:solidFill>
                  <a:srgbClr val="505050"/>
                </a:solidFill>
                <a:latin typeface="Segoe UI"/>
              </a:rPr>
              <a:t>Developers </a:t>
            </a:r>
            <a:r>
              <a:rPr lang="en-US" sz="1600" dirty="0">
                <a:solidFill>
                  <a:srgbClr val="505050"/>
                </a:solidFill>
                <a:latin typeface="Segoe UI"/>
              </a:rPr>
              <a:t>update, iterate, and deploy updated containers</a:t>
            </a:r>
          </a:p>
        </p:txBody>
      </p:sp>
      <p:pic>
        <p:nvPicPr>
          <p:cNvPr id="147" name="Picture 146"/>
          <p:cNvPicPr>
            <a:picLocks noChangeAspect="1"/>
          </p:cNvPicPr>
          <p:nvPr/>
        </p:nvPicPr>
        <p:blipFill>
          <a:blip r:embed="rId3" cstate="email">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328768" y="3354696"/>
            <a:ext cx="1676501" cy="1448243"/>
          </a:xfrm>
          <a:prstGeom prst="rect">
            <a:avLst/>
          </a:prstGeom>
        </p:spPr>
      </p:pic>
      <p:pic>
        <p:nvPicPr>
          <p:cNvPr id="148" name="Picture 147"/>
          <p:cNvPicPr>
            <a:picLocks noChangeAspect="1"/>
          </p:cNvPicPr>
          <p:nvPr/>
        </p:nvPicPr>
        <p:blipFill>
          <a:blip r:embed="rId4" cstate="email">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5497405" y="5254775"/>
            <a:ext cx="1405984" cy="919484"/>
          </a:xfrm>
          <a:prstGeom prst="rect">
            <a:avLst/>
          </a:prstGeom>
        </p:spPr>
      </p:pic>
      <p:pic>
        <p:nvPicPr>
          <p:cNvPr id="149" name="Picture 148"/>
          <p:cNvPicPr>
            <a:picLocks noChangeAspect="1"/>
          </p:cNvPicPr>
          <p:nvPr/>
        </p:nvPicPr>
        <p:blipFill>
          <a:blip r:embed="rId5" cstate="email">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4078380" y="1937449"/>
            <a:ext cx="3670110" cy="1786283"/>
          </a:xfrm>
          <a:prstGeom prst="rect">
            <a:avLst/>
          </a:prstGeom>
        </p:spPr>
      </p:pic>
      <p:pic>
        <p:nvPicPr>
          <p:cNvPr id="150" name="Picture 149"/>
          <p:cNvPicPr>
            <a:picLocks noChangeAspect="1"/>
          </p:cNvPicPr>
          <p:nvPr/>
        </p:nvPicPr>
        <p:blipFill>
          <a:blip r:embed="rId6" cstate="email">
            <a:duotone>
              <a:srgbClr val="68217A">
                <a:shade val="45000"/>
                <a:satMod val="135000"/>
              </a:srgbClr>
              <a:prstClr val="white"/>
            </a:duotone>
            <a:extLst>
              <a:ext uri="{28A0092B-C50C-407E-A947-70E740481C1C}">
                <a14:useLocalDpi xmlns:a14="http://schemas.microsoft.com/office/drawing/2010/main"/>
              </a:ext>
            </a:extLst>
          </a:blip>
          <a:stretch>
            <a:fillRect/>
          </a:stretch>
        </p:blipFill>
        <p:spPr>
          <a:xfrm>
            <a:off x="1015430" y="3440973"/>
            <a:ext cx="666903" cy="374020"/>
          </a:xfrm>
          <a:prstGeom prst="rect">
            <a:avLst/>
          </a:prstGeom>
        </p:spPr>
      </p:pic>
      <p:pic>
        <p:nvPicPr>
          <p:cNvPr id="151" name="Picture 150"/>
          <p:cNvPicPr>
            <a:picLocks noChangeAspect="1"/>
          </p:cNvPicPr>
          <p:nvPr/>
        </p:nvPicPr>
        <p:blipFill>
          <a:blip r:embed="rId7" cstate="email">
            <a:duotone>
              <a:srgbClr val="B4009E">
                <a:shade val="45000"/>
                <a:satMod val="135000"/>
              </a:srgbClr>
              <a:prstClr val="white"/>
            </a:duotone>
            <a:extLst>
              <a:ext uri="{28A0092B-C50C-407E-A947-70E740481C1C}">
                <a14:useLocalDpi xmlns:a14="http://schemas.microsoft.com/office/drawing/2010/main"/>
              </a:ext>
            </a:extLst>
          </a:blip>
          <a:stretch>
            <a:fillRect/>
          </a:stretch>
        </p:blipFill>
        <p:spPr>
          <a:xfrm>
            <a:off x="1670666" y="3818880"/>
            <a:ext cx="683944" cy="382442"/>
          </a:xfrm>
          <a:prstGeom prst="rect">
            <a:avLst/>
          </a:prstGeom>
        </p:spPr>
      </p:pic>
      <p:pic>
        <p:nvPicPr>
          <p:cNvPr id="152" name="Picture 151"/>
          <p:cNvPicPr>
            <a:picLocks noChangeAspect="1"/>
          </p:cNvPicPr>
          <p:nvPr/>
        </p:nvPicPr>
        <p:blipFill>
          <a:blip r:embed="rId6" cstate="email">
            <a:duotone>
              <a:srgbClr val="68217A">
                <a:shade val="45000"/>
                <a:satMod val="135000"/>
              </a:srgbClr>
              <a:prstClr val="white"/>
            </a:duotone>
            <a:extLst>
              <a:ext uri="{28A0092B-C50C-407E-A947-70E740481C1C}">
                <a14:useLocalDpi xmlns:a14="http://schemas.microsoft.com/office/drawing/2010/main"/>
              </a:ext>
            </a:extLst>
          </a:blip>
          <a:stretch>
            <a:fillRect/>
          </a:stretch>
        </p:blipFill>
        <p:spPr>
          <a:xfrm>
            <a:off x="5533771" y="4857668"/>
            <a:ext cx="666903" cy="374020"/>
          </a:xfrm>
          <a:prstGeom prst="rect">
            <a:avLst/>
          </a:prstGeom>
        </p:spPr>
      </p:pic>
      <p:pic>
        <p:nvPicPr>
          <p:cNvPr id="153" name="Picture 152"/>
          <p:cNvPicPr>
            <a:picLocks noChangeAspect="1"/>
          </p:cNvPicPr>
          <p:nvPr/>
        </p:nvPicPr>
        <p:blipFill>
          <a:blip r:embed="rId7" cstate="email">
            <a:duotone>
              <a:srgbClr val="B4009E">
                <a:shade val="45000"/>
                <a:satMod val="135000"/>
              </a:srgbClr>
              <a:prstClr val="white"/>
            </a:duotone>
            <a:extLst>
              <a:ext uri="{28A0092B-C50C-407E-A947-70E740481C1C}">
                <a14:useLocalDpi xmlns:a14="http://schemas.microsoft.com/office/drawing/2010/main"/>
              </a:ext>
            </a:extLst>
          </a:blip>
          <a:stretch>
            <a:fillRect/>
          </a:stretch>
        </p:blipFill>
        <p:spPr>
          <a:xfrm>
            <a:off x="6250548" y="4857668"/>
            <a:ext cx="683944" cy="382442"/>
          </a:xfrm>
          <a:prstGeom prst="rect">
            <a:avLst/>
          </a:prstGeom>
        </p:spPr>
      </p:pic>
      <p:grpSp>
        <p:nvGrpSpPr>
          <p:cNvPr id="154" name="Group 153"/>
          <p:cNvGrpSpPr/>
          <p:nvPr/>
        </p:nvGrpSpPr>
        <p:grpSpPr>
          <a:xfrm>
            <a:off x="4999037" y="3248229"/>
            <a:ext cx="683944" cy="382442"/>
            <a:chOff x="8932833" y="2136861"/>
            <a:chExt cx="683944" cy="382442"/>
          </a:xfrm>
        </p:grpSpPr>
        <p:sp>
          <p:nvSpPr>
            <p:cNvPr id="155" name="Rectangle 154"/>
            <p:cNvSpPr/>
            <p:nvPr/>
          </p:nvSpPr>
          <p:spPr bwMode="auto">
            <a:xfrm>
              <a:off x="8932833" y="2136861"/>
              <a:ext cx="683944" cy="382442"/>
            </a:xfrm>
            <a:prstGeom prst="rect">
              <a:avLst/>
            </a:prstGeom>
            <a:solidFill>
              <a:srgbClr val="FFFFFF"/>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Picture 155"/>
            <p:cNvPicPr>
              <a:picLocks noChangeAspect="1"/>
            </p:cNvPicPr>
            <p:nvPr/>
          </p:nvPicPr>
          <p:blipFill>
            <a:blip r:embed="rId7" cstate="email">
              <a:duotone>
                <a:srgbClr val="B4009E">
                  <a:shade val="45000"/>
                  <a:satMod val="135000"/>
                </a:srgbClr>
                <a:prstClr val="white"/>
              </a:duotone>
              <a:extLst>
                <a:ext uri="{28A0092B-C50C-407E-A947-70E740481C1C}">
                  <a14:useLocalDpi xmlns:a14="http://schemas.microsoft.com/office/drawing/2010/main"/>
                </a:ext>
              </a:extLst>
            </a:blip>
            <a:stretch>
              <a:fillRect/>
            </a:stretch>
          </p:blipFill>
          <p:spPr>
            <a:xfrm>
              <a:off x="8932833" y="2136861"/>
              <a:ext cx="683944" cy="382442"/>
            </a:xfrm>
            <a:prstGeom prst="rect">
              <a:avLst/>
            </a:prstGeom>
          </p:spPr>
        </p:pic>
      </p:grpSp>
      <p:sp>
        <p:nvSpPr>
          <p:cNvPr id="157" name="Rectangle 156"/>
          <p:cNvSpPr/>
          <p:nvPr/>
        </p:nvSpPr>
        <p:spPr bwMode="auto">
          <a:xfrm>
            <a:off x="4999037" y="2777965"/>
            <a:ext cx="683944" cy="382442"/>
          </a:xfrm>
          <a:prstGeom prst="rect">
            <a:avLst/>
          </a:prstGeom>
          <a:solidFill>
            <a:srgbClr val="FFFFFF"/>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8" name="Picture 157"/>
          <p:cNvPicPr>
            <a:picLocks noChangeAspect="1"/>
          </p:cNvPicPr>
          <p:nvPr/>
        </p:nvPicPr>
        <p:blipFill>
          <a:blip r:embed="rId6" cstate="email">
            <a:duotone>
              <a:srgbClr val="68217A">
                <a:shade val="45000"/>
                <a:satMod val="135000"/>
              </a:srgbClr>
              <a:prstClr val="white"/>
            </a:duotone>
            <a:extLst>
              <a:ext uri="{28A0092B-C50C-407E-A947-70E740481C1C}">
                <a14:useLocalDpi xmlns:a14="http://schemas.microsoft.com/office/drawing/2010/main"/>
              </a:ext>
            </a:extLst>
          </a:blip>
          <a:stretch>
            <a:fillRect/>
          </a:stretch>
        </p:blipFill>
        <p:spPr>
          <a:xfrm>
            <a:off x="4999037" y="2777965"/>
            <a:ext cx="666903" cy="374020"/>
          </a:xfrm>
          <a:prstGeom prst="rect">
            <a:avLst/>
          </a:prstGeom>
        </p:spPr>
      </p:pic>
      <p:grpSp>
        <p:nvGrpSpPr>
          <p:cNvPr id="159" name="Group 158"/>
          <p:cNvGrpSpPr/>
          <p:nvPr/>
        </p:nvGrpSpPr>
        <p:grpSpPr>
          <a:xfrm>
            <a:off x="5808614" y="3248229"/>
            <a:ext cx="683944" cy="382442"/>
            <a:chOff x="8932833" y="2136861"/>
            <a:chExt cx="683944" cy="382442"/>
          </a:xfrm>
        </p:grpSpPr>
        <p:sp>
          <p:nvSpPr>
            <p:cNvPr id="160" name="Rectangle 159"/>
            <p:cNvSpPr/>
            <p:nvPr/>
          </p:nvSpPr>
          <p:spPr bwMode="auto">
            <a:xfrm>
              <a:off x="8932833" y="2136861"/>
              <a:ext cx="683944" cy="382442"/>
            </a:xfrm>
            <a:prstGeom prst="rect">
              <a:avLst/>
            </a:prstGeom>
            <a:solidFill>
              <a:srgbClr val="FFFFFF"/>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1" name="Picture 160"/>
            <p:cNvPicPr>
              <a:picLocks noChangeAspect="1"/>
            </p:cNvPicPr>
            <p:nvPr/>
          </p:nvPicPr>
          <p:blipFill>
            <a:blip r:embed="rId7" cstate="email">
              <a:duotone>
                <a:srgbClr val="B4009E">
                  <a:shade val="45000"/>
                  <a:satMod val="135000"/>
                </a:srgbClr>
                <a:prstClr val="white"/>
              </a:duotone>
              <a:extLst>
                <a:ext uri="{28A0092B-C50C-407E-A947-70E740481C1C}">
                  <a14:useLocalDpi xmlns:a14="http://schemas.microsoft.com/office/drawing/2010/main"/>
                </a:ext>
              </a:extLst>
            </a:blip>
            <a:stretch>
              <a:fillRect/>
            </a:stretch>
          </p:blipFill>
          <p:spPr>
            <a:xfrm>
              <a:off x="8932833" y="2136861"/>
              <a:ext cx="683944" cy="382442"/>
            </a:xfrm>
            <a:prstGeom prst="rect">
              <a:avLst/>
            </a:prstGeom>
          </p:spPr>
        </p:pic>
      </p:grpSp>
      <p:sp>
        <p:nvSpPr>
          <p:cNvPr id="162" name="Rectangle 161"/>
          <p:cNvSpPr/>
          <p:nvPr/>
        </p:nvSpPr>
        <p:spPr bwMode="auto">
          <a:xfrm>
            <a:off x="5808614" y="2777965"/>
            <a:ext cx="683944" cy="382442"/>
          </a:xfrm>
          <a:prstGeom prst="rect">
            <a:avLst/>
          </a:prstGeom>
          <a:solidFill>
            <a:srgbClr val="FFFFFF"/>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3" name="Picture 162"/>
          <p:cNvPicPr>
            <a:picLocks noChangeAspect="1"/>
          </p:cNvPicPr>
          <p:nvPr/>
        </p:nvPicPr>
        <p:blipFill>
          <a:blip r:embed="rId6" cstate="email">
            <a:duotone>
              <a:srgbClr val="68217A">
                <a:shade val="45000"/>
                <a:satMod val="135000"/>
              </a:srgbClr>
              <a:prstClr val="white"/>
            </a:duotone>
            <a:extLst>
              <a:ext uri="{28A0092B-C50C-407E-A947-70E740481C1C}">
                <a14:useLocalDpi xmlns:a14="http://schemas.microsoft.com/office/drawing/2010/main"/>
              </a:ext>
            </a:extLst>
          </a:blip>
          <a:stretch>
            <a:fillRect/>
          </a:stretch>
        </p:blipFill>
        <p:spPr>
          <a:xfrm>
            <a:off x="5808614" y="2777965"/>
            <a:ext cx="666903" cy="374020"/>
          </a:xfrm>
          <a:prstGeom prst="rect">
            <a:avLst/>
          </a:prstGeom>
        </p:spPr>
      </p:pic>
      <p:grpSp>
        <p:nvGrpSpPr>
          <p:cNvPr id="164" name="Group 163"/>
          <p:cNvGrpSpPr/>
          <p:nvPr/>
        </p:nvGrpSpPr>
        <p:grpSpPr>
          <a:xfrm>
            <a:off x="6618191" y="3248229"/>
            <a:ext cx="683944" cy="382442"/>
            <a:chOff x="8932833" y="2136861"/>
            <a:chExt cx="683944" cy="382442"/>
          </a:xfrm>
        </p:grpSpPr>
        <p:sp>
          <p:nvSpPr>
            <p:cNvPr id="165" name="Rectangle 164"/>
            <p:cNvSpPr/>
            <p:nvPr/>
          </p:nvSpPr>
          <p:spPr bwMode="auto">
            <a:xfrm>
              <a:off x="8932833" y="2136861"/>
              <a:ext cx="683944" cy="382442"/>
            </a:xfrm>
            <a:prstGeom prst="rect">
              <a:avLst/>
            </a:prstGeom>
            <a:solidFill>
              <a:srgbClr val="FFFFFF"/>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6" name="Picture 165"/>
            <p:cNvPicPr>
              <a:picLocks noChangeAspect="1"/>
            </p:cNvPicPr>
            <p:nvPr/>
          </p:nvPicPr>
          <p:blipFill>
            <a:blip r:embed="rId7" cstate="email">
              <a:duotone>
                <a:srgbClr val="B4009E">
                  <a:shade val="45000"/>
                  <a:satMod val="135000"/>
                </a:srgbClr>
                <a:prstClr val="white"/>
              </a:duotone>
              <a:extLst>
                <a:ext uri="{28A0092B-C50C-407E-A947-70E740481C1C}">
                  <a14:useLocalDpi xmlns:a14="http://schemas.microsoft.com/office/drawing/2010/main"/>
                </a:ext>
              </a:extLst>
            </a:blip>
            <a:stretch>
              <a:fillRect/>
            </a:stretch>
          </p:blipFill>
          <p:spPr>
            <a:xfrm>
              <a:off x="8932833" y="2136861"/>
              <a:ext cx="683944" cy="382442"/>
            </a:xfrm>
            <a:prstGeom prst="rect">
              <a:avLst/>
            </a:prstGeom>
          </p:spPr>
        </p:pic>
      </p:grpSp>
      <p:sp>
        <p:nvSpPr>
          <p:cNvPr id="167" name="Rectangle 166"/>
          <p:cNvSpPr/>
          <p:nvPr/>
        </p:nvSpPr>
        <p:spPr bwMode="auto">
          <a:xfrm>
            <a:off x="6618191" y="2777965"/>
            <a:ext cx="683944" cy="382442"/>
          </a:xfrm>
          <a:prstGeom prst="rect">
            <a:avLst/>
          </a:prstGeom>
          <a:solidFill>
            <a:srgbClr val="FFFFFF"/>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8" name="Picture 167"/>
          <p:cNvPicPr>
            <a:picLocks noChangeAspect="1"/>
          </p:cNvPicPr>
          <p:nvPr/>
        </p:nvPicPr>
        <p:blipFill>
          <a:blip r:embed="rId6" cstate="email">
            <a:duotone>
              <a:srgbClr val="68217A">
                <a:shade val="45000"/>
                <a:satMod val="135000"/>
              </a:srgbClr>
              <a:prstClr val="white"/>
            </a:duotone>
            <a:extLst>
              <a:ext uri="{28A0092B-C50C-407E-A947-70E740481C1C}">
                <a14:useLocalDpi xmlns:a14="http://schemas.microsoft.com/office/drawing/2010/main"/>
              </a:ext>
            </a:extLst>
          </a:blip>
          <a:stretch>
            <a:fillRect/>
          </a:stretch>
        </p:blipFill>
        <p:spPr>
          <a:xfrm>
            <a:off x="6618191" y="2777965"/>
            <a:ext cx="666903" cy="374020"/>
          </a:xfrm>
          <a:prstGeom prst="rect">
            <a:avLst/>
          </a:prstGeom>
        </p:spPr>
      </p:pic>
      <p:pic>
        <p:nvPicPr>
          <p:cNvPr id="169" name="Picture 168"/>
          <p:cNvPicPr>
            <a:picLocks noChangeAspect="1"/>
          </p:cNvPicPr>
          <p:nvPr/>
        </p:nvPicPr>
        <p:blipFill>
          <a:blip r:embed="rId6" cstate="email">
            <a:duotone>
              <a:srgbClr val="008272">
                <a:shade val="45000"/>
                <a:satMod val="135000"/>
              </a:srgbClr>
              <a:prstClr val="white"/>
            </a:duotone>
            <a:extLst>
              <a:ext uri="{28A0092B-C50C-407E-A947-70E740481C1C}">
                <a14:useLocalDpi xmlns:a14="http://schemas.microsoft.com/office/drawing/2010/main"/>
              </a:ext>
            </a:extLst>
          </a:blip>
          <a:stretch>
            <a:fillRect/>
          </a:stretch>
        </p:blipFill>
        <p:spPr>
          <a:xfrm>
            <a:off x="1015430" y="3440973"/>
            <a:ext cx="666903" cy="374020"/>
          </a:xfrm>
          <a:prstGeom prst="rect">
            <a:avLst/>
          </a:prstGeom>
        </p:spPr>
      </p:pic>
      <p:pic>
        <p:nvPicPr>
          <p:cNvPr id="170" name="Picture 169"/>
          <p:cNvPicPr>
            <a:picLocks noChangeAspect="1"/>
          </p:cNvPicPr>
          <p:nvPr/>
        </p:nvPicPr>
        <p:blipFill>
          <a:blip r:embed="rId6" cstate="email">
            <a:duotone>
              <a:srgbClr val="008272">
                <a:shade val="45000"/>
                <a:satMod val="135000"/>
              </a:srgbClr>
              <a:prstClr val="white"/>
            </a:duotone>
            <a:extLst>
              <a:ext uri="{28A0092B-C50C-407E-A947-70E740481C1C}">
                <a14:useLocalDpi xmlns:a14="http://schemas.microsoft.com/office/drawing/2010/main"/>
              </a:ext>
            </a:extLst>
          </a:blip>
          <a:stretch>
            <a:fillRect/>
          </a:stretch>
        </p:blipFill>
        <p:spPr>
          <a:xfrm rot="21581935">
            <a:off x="5533416" y="4859418"/>
            <a:ext cx="666903" cy="374020"/>
          </a:xfrm>
          <a:prstGeom prst="rect">
            <a:avLst/>
          </a:prstGeom>
        </p:spPr>
      </p:pic>
      <p:pic>
        <p:nvPicPr>
          <p:cNvPr id="171" name="Picture 170"/>
          <p:cNvPicPr>
            <a:picLocks noChangeAspect="1"/>
          </p:cNvPicPr>
          <p:nvPr/>
        </p:nvPicPr>
        <p:blipFill>
          <a:blip r:embed="rId6" cstate="email">
            <a:duotone>
              <a:srgbClr val="008272">
                <a:shade val="45000"/>
                <a:satMod val="135000"/>
              </a:srgbClr>
              <a:prstClr val="white"/>
            </a:duotone>
            <a:extLst>
              <a:ext uri="{28A0092B-C50C-407E-A947-70E740481C1C}">
                <a14:useLocalDpi xmlns:a14="http://schemas.microsoft.com/office/drawing/2010/main"/>
              </a:ext>
            </a:extLst>
          </a:blip>
          <a:stretch>
            <a:fillRect/>
          </a:stretch>
        </p:blipFill>
        <p:spPr>
          <a:xfrm>
            <a:off x="4999037" y="2776819"/>
            <a:ext cx="666903" cy="374020"/>
          </a:xfrm>
          <a:prstGeom prst="rect">
            <a:avLst/>
          </a:prstGeom>
        </p:spPr>
      </p:pic>
      <p:pic>
        <p:nvPicPr>
          <p:cNvPr id="172" name="Picture 171"/>
          <p:cNvPicPr>
            <a:picLocks noChangeAspect="1"/>
          </p:cNvPicPr>
          <p:nvPr/>
        </p:nvPicPr>
        <p:blipFill>
          <a:blip r:embed="rId6" cstate="email">
            <a:duotone>
              <a:srgbClr val="008272">
                <a:shade val="45000"/>
                <a:satMod val="135000"/>
              </a:srgbClr>
              <a:prstClr val="white"/>
            </a:duotone>
            <a:extLst>
              <a:ext uri="{28A0092B-C50C-407E-A947-70E740481C1C}">
                <a14:useLocalDpi xmlns:a14="http://schemas.microsoft.com/office/drawing/2010/main"/>
              </a:ext>
            </a:extLst>
          </a:blip>
          <a:stretch>
            <a:fillRect/>
          </a:stretch>
        </p:blipFill>
        <p:spPr>
          <a:xfrm>
            <a:off x="5808614" y="2776819"/>
            <a:ext cx="666903" cy="374020"/>
          </a:xfrm>
          <a:prstGeom prst="rect">
            <a:avLst/>
          </a:prstGeom>
        </p:spPr>
      </p:pic>
      <p:pic>
        <p:nvPicPr>
          <p:cNvPr id="173" name="Picture 172"/>
          <p:cNvPicPr>
            <a:picLocks noChangeAspect="1"/>
          </p:cNvPicPr>
          <p:nvPr/>
        </p:nvPicPr>
        <p:blipFill>
          <a:blip r:embed="rId6" cstate="email">
            <a:duotone>
              <a:srgbClr val="008272">
                <a:shade val="45000"/>
                <a:satMod val="135000"/>
              </a:srgbClr>
              <a:prstClr val="white"/>
            </a:duotone>
            <a:extLst>
              <a:ext uri="{28A0092B-C50C-407E-A947-70E740481C1C}">
                <a14:useLocalDpi xmlns:a14="http://schemas.microsoft.com/office/drawing/2010/main"/>
              </a:ext>
            </a:extLst>
          </a:blip>
          <a:stretch>
            <a:fillRect/>
          </a:stretch>
        </p:blipFill>
        <p:spPr>
          <a:xfrm>
            <a:off x="6618191" y="2776819"/>
            <a:ext cx="666903" cy="374020"/>
          </a:xfrm>
          <a:prstGeom prst="rect">
            <a:avLst/>
          </a:prstGeom>
        </p:spPr>
      </p:pic>
    </p:spTree>
    <p:extLst>
      <p:ext uri="{BB962C8B-B14F-4D97-AF65-F5344CB8AC3E}">
        <p14:creationId xmlns:p14="http://schemas.microsoft.com/office/powerpoint/2010/main" val="19053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25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750"/>
                                        <p:tgtEl>
                                          <p:spTgt spid="152"/>
                                        </p:tgtEl>
                                      </p:cBhvr>
                                    </p:animEffect>
                                  </p:childTnLst>
                                </p:cTn>
                              </p:par>
                              <p:par>
                                <p:cTn id="14" presetID="10" presetClass="entr" presetSubtype="0" fill="hold" nodeType="withEffect">
                                  <p:stCondLst>
                                    <p:cond delay="25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750"/>
                                        <p:tgtEl>
                                          <p:spTgt spid="153"/>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wipe(right)">
                                      <p:cBhvr>
                                        <p:cTn id="20" dur="500"/>
                                        <p:tgtEl>
                                          <p:spTgt spid="133"/>
                                        </p:tgtEl>
                                      </p:cBhvr>
                                    </p:animEffect>
                                  </p:childTnLst>
                                </p:cTn>
                              </p:par>
                              <p:par>
                                <p:cTn id="21" presetID="22" presetClass="entr" presetSubtype="2" fill="hold" nodeType="with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wipe(right)">
                                      <p:cBhvr>
                                        <p:cTn id="23" dur="500"/>
                                        <p:tgtEl>
                                          <p:spTgt spid="13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68"/>
                                        </p:tgtEl>
                                        <p:attrNameLst>
                                          <p:attrName>style.visibility</p:attrName>
                                        </p:attrNameLst>
                                      </p:cBhvr>
                                      <p:to>
                                        <p:strVal val="visible"/>
                                      </p:to>
                                    </p:set>
                                    <p:animEffect transition="in" filter="fade">
                                      <p:cBhvr>
                                        <p:cTn id="27" dur="750"/>
                                        <p:tgtEl>
                                          <p:spTgt spid="168"/>
                                        </p:tgtEl>
                                      </p:cBhvr>
                                    </p:animEffect>
                                  </p:childTnLst>
                                </p:cTn>
                              </p:par>
                              <p:par>
                                <p:cTn id="28" presetID="10" presetClass="entr" presetSubtype="0" fill="hold" nodeType="withEffect">
                                  <p:stCondLst>
                                    <p:cond delay="0"/>
                                  </p:stCondLst>
                                  <p:childTnLst>
                                    <p:set>
                                      <p:cBhvr>
                                        <p:cTn id="29" dur="1" fill="hold">
                                          <p:stCondLst>
                                            <p:cond delay="0"/>
                                          </p:stCondLst>
                                        </p:cTn>
                                        <p:tgtEl>
                                          <p:spTgt spid="163"/>
                                        </p:tgtEl>
                                        <p:attrNameLst>
                                          <p:attrName>style.visibility</p:attrName>
                                        </p:attrNameLst>
                                      </p:cBhvr>
                                      <p:to>
                                        <p:strVal val="visible"/>
                                      </p:to>
                                    </p:set>
                                    <p:animEffect transition="in" filter="fade">
                                      <p:cBhvr>
                                        <p:cTn id="30" dur="750"/>
                                        <p:tgtEl>
                                          <p:spTgt spid="163"/>
                                        </p:tgtEl>
                                      </p:cBhvr>
                                    </p:animEffect>
                                  </p:childTnLst>
                                </p:cTn>
                              </p:par>
                              <p:par>
                                <p:cTn id="31" presetID="10"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animEffect transition="in" filter="fade">
                                      <p:cBhvr>
                                        <p:cTn id="33" dur="750"/>
                                        <p:tgtEl>
                                          <p:spTgt spid="158"/>
                                        </p:tgtEl>
                                      </p:cBhvr>
                                    </p:animEffect>
                                  </p:childTnLst>
                                </p:cTn>
                              </p:par>
                              <p:par>
                                <p:cTn id="34" presetID="10" presetClass="entr" presetSubtype="0" fill="hold" nodeType="withEffect">
                                  <p:stCondLst>
                                    <p:cond delay="0"/>
                                  </p:stCondLst>
                                  <p:childTnLst>
                                    <p:set>
                                      <p:cBhvr>
                                        <p:cTn id="35" dur="1" fill="hold">
                                          <p:stCondLst>
                                            <p:cond delay="0"/>
                                          </p:stCondLst>
                                        </p:cTn>
                                        <p:tgtEl>
                                          <p:spTgt spid="154"/>
                                        </p:tgtEl>
                                        <p:attrNameLst>
                                          <p:attrName>style.visibility</p:attrName>
                                        </p:attrNameLst>
                                      </p:cBhvr>
                                      <p:to>
                                        <p:strVal val="visible"/>
                                      </p:to>
                                    </p:set>
                                    <p:animEffect transition="in" filter="fade">
                                      <p:cBhvr>
                                        <p:cTn id="36" dur="750"/>
                                        <p:tgtEl>
                                          <p:spTgt spid="1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fade">
                                      <p:cBhvr>
                                        <p:cTn id="39" dur="750"/>
                                        <p:tgtEl>
                                          <p:spTgt spid="157"/>
                                        </p:tgtEl>
                                      </p:cBhvr>
                                    </p:animEffect>
                                  </p:childTnLst>
                                </p:cTn>
                              </p:par>
                              <p:par>
                                <p:cTn id="40" presetID="10" presetClass="entr" presetSubtype="0" fill="hold" nodeType="withEffect">
                                  <p:stCondLst>
                                    <p:cond delay="0"/>
                                  </p:stCondLst>
                                  <p:childTnLst>
                                    <p:set>
                                      <p:cBhvr>
                                        <p:cTn id="41" dur="1" fill="hold">
                                          <p:stCondLst>
                                            <p:cond delay="0"/>
                                          </p:stCondLst>
                                        </p:cTn>
                                        <p:tgtEl>
                                          <p:spTgt spid="159"/>
                                        </p:tgtEl>
                                        <p:attrNameLst>
                                          <p:attrName>style.visibility</p:attrName>
                                        </p:attrNameLst>
                                      </p:cBhvr>
                                      <p:to>
                                        <p:strVal val="visible"/>
                                      </p:to>
                                    </p:set>
                                    <p:animEffect transition="in" filter="fade">
                                      <p:cBhvr>
                                        <p:cTn id="42" dur="750"/>
                                        <p:tgtEl>
                                          <p:spTgt spid="1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fade">
                                      <p:cBhvr>
                                        <p:cTn id="45" dur="750"/>
                                        <p:tgtEl>
                                          <p:spTgt spid="162"/>
                                        </p:tgtEl>
                                      </p:cBhvr>
                                    </p:animEffect>
                                  </p:childTnLst>
                                </p:cTn>
                              </p:par>
                              <p:par>
                                <p:cTn id="46" presetID="10" presetClass="entr" presetSubtype="0" fill="hold" nodeType="withEffect">
                                  <p:stCondLst>
                                    <p:cond delay="0"/>
                                  </p:stCondLst>
                                  <p:childTnLst>
                                    <p:set>
                                      <p:cBhvr>
                                        <p:cTn id="47" dur="1" fill="hold">
                                          <p:stCondLst>
                                            <p:cond delay="0"/>
                                          </p:stCondLst>
                                        </p:cTn>
                                        <p:tgtEl>
                                          <p:spTgt spid="164"/>
                                        </p:tgtEl>
                                        <p:attrNameLst>
                                          <p:attrName>style.visibility</p:attrName>
                                        </p:attrNameLst>
                                      </p:cBhvr>
                                      <p:to>
                                        <p:strVal val="visible"/>
                                      </p:to>
                                    </p:set>
                                    <p:animEffect transition="in" filter="fade">
                                      <p:cBhvr>
                                        <p:cTn id="48" dur="750"/>
                                        <p:tgtEl>
                                          <p:spTgt spid="16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750"/>
                                        <p:tgtEl>
                                          <p:spTgt spid="16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39"/>
                                        </p:tgtEl>
                                        <p:attrNameLst>
                                          <p:attrName>style.visibility</p:attrName>
                                        </p:attrNameLst>
                                      </p:cBhvr>
                                      <p:to>
                                        <p:strVal val="visible"/>
                                      </p:to>
                                    </p:set>
                                    <p:animEffect transition="in" filter="wipe(right)">
                                      <p:cBhvr>
                                        <p:cTn id="56" dur="500"/>
                                        <p:tgtEl>
                                          <p:spTgt spid="139"/>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42"/>
                                        </p:tgtEl>
                                        <p:attrNameLst>
                                          <p:attrName>style.visibility</p:attrName>
                                        </p:attrNameLst>
                                      </p:cBhvr>
                                      <p:to>
                                        <p:strVal val="visible"/>
                                      </p:to>
                                    </p:set>
                                    <p:animEffect transition="in" filter="fade">
                                      <p:cBhvr>
                                        <p:cTn id="60" dur="500"/>
                                        <p:tgtEl>
                                          <p:spTgt spid="14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43"/>
                                        </p:tgtEl>
                                        <p:attrNameLst>
                                          <p:attrName>style.visibility</p:attrName>
                                        </p:attrNameLst>
                                      </p:cBhvr>
                                      <p:to>
                                        <p:strVal val="visible"/>
                                      </p:to>
                                    </p:set>
                                    <p:animEffect transition="in" filter="wipe(right)">
                                      <p:cBhvr>
                                        <p:cTn id="65" dur="500"/>
                                        <p:tgtEl>
                                          <p:spTgt spid="143"/>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500"/>
                                        <p:tgtEl>
                                          <p:spTgt spid="146"/>
                                        </p:tgtEl>
                                      </p:cBhvr>
                                    </p:animEffect>
                                  </p:childTnLst>
                                </p:cTn>
                              </p:par>
                              <p:par>
                                <p:cTn id="70" presetID="10" presetClass="entr" presetSubtype="0" fill="hold" nodeType="withEffect">
                                  <p:stCondLst>
                                    <p:cond delay="0"/>
                                  </p:stCondLst>
                                  <p:childTnLst>
                                    <p:set>
                                      <p:cBhvr>
                                        <p:cTn id="71" dur="1" fill="hold">
                                          <p:stCondLst>
                                            <p:cond delay="0"/>
                                          </p:stCondLst>
                                        </p:cTn>
                                        <p:tgtEl>
                                          <p:spTgt spid="169"/>
                                        </p:tgtEl>
                                        <p:attrNameLst>
                                          <p:attrName>style.visibility</p:attrName>
                                        </p:attrNameLst>
                                      </p:cBhvr>
                                      <p:to>
                                        <p:strVal val="visible"/>
                                      </p:to>
                                    </p:set>
                                    <p:animEffect transition="in" filter="fade">
                                      <p:cBhvr>
                                        <p:cTn id="72" dur="1000"/>
                                        <p:tgtEl>
                                          <p:spTgt spid="169"/>
                                        </p:tgtEl>
                                      </p:cBhvr>
                                    </p:animEffect>
                                  </p:childTnLst>
                                </p:cTn>
                              </p:par>
                              <p:par>
                                <p:cTn id="73" presetID="10" presetClass="exit" presetSubtype="0" fill="hold" nodeType="withEffect">
                                  <p:stCondLst>
                                    <p:cond delay="0"/>
                                  </p:stCondLst>
                                  <p:childTnLst>
                                    <p:animEffect transition="out" filter="fade">
                                      <p:cBhvr>
                                        <p:cTn id="74" dur="750"/>
                                        <p:tgtEl>
                                          <p:spTgt spid="150"/>
                                        </p:tgtEl>
                                      </p:cBhvr>
                                    </p:animEffect>
                                    <p:set>
                                      <p:cBhvr>
                                        <p:cTn id="75" dur="1" fill="hold">
                                          <p:stCondLst>
                                            <p:cond delay="749"/>
                                          </p:stCondLst>
                                        </p:cTn>
                                        <p:tgtEl>
                                          <p:spTgt spid="150"/>
                                        </p:tgtEl>
                                        <p:attrNameLst>
                                          <p:attrName>style.visibility</p:attrName>
                                        </p:attrNameLst>
                                      </p:cBhvr>
                                      <p:to>
                                        <p:strVal val="hidden"/>
                                      </p:to>
                                    </p:set>
                                  </p:childTnLst>
                                </p:cTn>
                              </p:par>
                            </p:childTnLst>
                          </p:cTn>
                        </p:par>
                        <p:par>
                          <p:cTn id="76" fill="hold">
                            <p:stCondLst>
                              <p:cond delay="1500"/>
                            </p:stCondLst>
                            <p:childTnLst>
                              <p:par>
                                <p:cTn id="77" presetID="10" presetClass="entr" presetSubtype="0" fill="hold" nodeType="afterEffect">
                                  <p:stCondLst>
                                    <p:cond delay="500"/>
                                  </p:stCondLst>
                                  <p:childTnLst>
                                    <p:set>
                                      <p:cBhvr>
                                        <p:cTn id="78" dur="1" fill="hold">
                                          <p:stCondLst>
                                            <p:cond delay="0"/>
                                          </p:stCondLst>
                                        </p:cTn>
                                        <p:tgtEl>
                                          <p:spTgt spid="170"/>
                                        </p:tgtEl>
                                        <p:attrNameLst>
                                          <p:attrName>style.visibility</p:attrName>
                                        </p:attrNameLst>
                                      </p:cBhvr>
                                      <p:to>
                                        <p:strVal val="visible"/>
                                      </p:to>
                                    </p:set>
                                    <p:animEffect transition="in" filter="fade">
                                      <p:cBhvr>
                                        <p:cTn id="79" dur="1000"/>
                                        <p:tgtEl>
                                          <p:spTgt spid="170"/>
                                        </p:tgtEl>
                                      </p:cBhvr>
                                    </p:animEffect>
                                  </p:childTnLst>
                                </p:cTn>
                              </p:par>
                              <p:par>
                                <p:cTn id="80" presetID="10" presetClass="exit" presetSubtype="0" fill="hold" nodeType="withEffect">
                                  <p:stCondLst>
                                    <p:cond delay="500"/>
                                  </p:stCondLst>
                                  <p:childTnLst>
                                    <p:animEffect transition="out" filter="fade">
                                      <p:cBhvr>
                                        <p:cTn id="81" dur="500"/>
                                        <p:tgtEl>
                                          <p:spTgt spid="152"/>
                                        </p:tgtEl>
                                      </p:cBhvr>
                                    </p:animEffect>
                                    <p:set>
                                      <p:cBhvr>
                                        <p:cTn id="82" dur="1" fill="hold">
                                          <p:stCondLst>
                                            <p:cond delay="499"/>
                                          </p:stCondLst>
                                        </p:cTn>
                                        <p:tgtEl>
                                          <p:spTgt spid="152"/>
                                        </p:tgtEl>
                                        <p:attrNameLst>
                                          <p:attrName>style.visibility</p:attrName>
                                        </p:attrNameLst>
                                      </p:cBhvr>
                                      <p:to>
                                        <p:strVal val="hidden"/>
                                      </p:to>
                                    </p:set>
                                  </p:childTnLst>
                                </p:cTn>
                              </p:par>
                            </p:childTnLst>
                          </p:cTn>
                        </p:par>
                        <p:par>
                          <p:cTn id="83" fill="hold">
                            <p:stCondLst>
                              <p:cond delay="3000"/>
                            </p:stCondLst>
                            <p:childTnLst>
                              <p:par>
                                <p:cTn id="84" presetID="10" presetClass="entr" presetSubtype="0" fill="hold" nodeType="afterEffect">
                                  <p:stCondLst>
                                    <p:cond delay="250"/>
                                  </p:stCondLst>
                                  <p:childTnLst>
                                    <p:set>
                                      <p:cBhvr>
                                        <p:cTn id="85" dur="1" fill="hold">
                                          <p:stCondLst>
                                            <p:cond delay="0"/>
                                          </p:stCondLst>
                                        </p:cTn>
                                        <p:tgtEl>
                                          <p:spTgt spid="173"/>
                                        </p:tgtEl>
                                        <p:attrNameLst>
                                          <p:attrName>style.visibility</p:attrName>
                                        </p:attrNameLst>
                                      </p:cBhvr>
                                      <p:to>
                                        <p:strVal val="visible"/>
                                      </p:to>
                                    </p:set>
                                    <p:animEffect transition="in" filter="fade">
                                      <p:cBhvr>
                                        <p:cTn id="86" dur="750"/>
                                        <p:tgtEl>
                                          <p:spTgt spid="173"/>
                                        </p:tgtEl>
                                      </p:cBhvr>
                                    </p:animEffect>
                                  </p:childTnLst>
                                </p:cTn>
                              </p:par>
                              <p:par>
                                <p:cTn id="87" presetID="10" presetClass="exit" presetSubtype="0" fill="hold" nodeType="withEffect">
                                  <p:stCondLst>
                                    <p:cond delay="250"/>
                                  </p:stCondLst>
                                  <p:childTnLst>
                                    <p:animEffect transition="out" filter="fade">
                                      <p:cBhvr>
                                        <p:cTn id="88" dur="500"/>
                                        <p:tgtEl>
                                          <p:spTgt spid="168"/>
                                        </p:tgtEl>
                                      </p:cBhvr>
                                    </p:animEffect>
                                    <p:set>
                                      <p:cBhvr>
                                        <p:cTn id="89" dur="1" fill="hold">
                                          <p:stCondLst>
                                            <p:cond delay="499"/>
                                          </p:stCondLst>
                                        </p:cTn>
                                        <p:tgtEl>
                                          <p:spTgt spid="168"/>
                                        </p:tgtEl>
                                        <p:attrNameLst>
                                          <p:attrName>style.visibility</p:attrName>
                                        </p:attrNameLst>
                                      </p:cBhvr>
                                      <p:to>
                                        <p:strVal val="hidden"/>
                                      </p:to>
                                    </p:set>
                                  </p:childTnLst>
                                </p:cTn>
                              </p:par>
                            </p:childTnLst>
                          </p:cTn>
                        </p:par>
                        <p:par>
                          <p:cTn id="90" fill="hold">
                            <p:stCondLst>
                              <p:cond delay="4000"/>
                            </p:stCondLst>
                            <p:childTnLst>
                              <p:par>
                                <p:cTn id="91" presetID="10" presetClass="entr" presetSubtype="0" fill="hold" nodeType="afterEffect">
                                  <p:stCondLst>
                                    <p:cond delay="250"/>
                                  </p:stCondLst>
                                  <p:childTnLst>
                                    <p:set>
                                      <p:cBhvr>
                                        <p:cTn id="92" dur="1" fill="hold">
                                          <p:stCondLst>
                                            <p:cond delay="0"/>
                                          </p:stCondLst>
                                        </p:cTn>
                                        <p:tgtEl>
                                          <p:spTgt spid="172"/>
                                        </p:tgtEl>
                                        <p:attrNameLst>
                                          <p:attrName>style.visibility</p:attrName>
                                        </p:attrNameLst>
                                      </p:cBhvr>
                                      <p:to>
                                        <p:strVal val="visible"/>
                                      </p:to>
                                    </p:set>
                                    <p:animEffect transition="in" filter="fade">
                                      <p:cBhvr>
                                        <p:cTn id="93" dur="750"/>
                                        <p:tgtEl>
                                          <p:spTgt spid="172"/>
                                        </p:tgtEl>
                                      </p:cBhvr>
                                    </p:animEffect>
                                  </p:childTnLst>
                                </p:cTn>
                              </p:par>
                              <p:par>
                                <p:cTn id="94" presetID="10" presetClass="exit" presetSubtype="0" fill="hold" nodeType="withEffect">
                                  <p:stCondLst>
                                    <p:cond delay="250"/>
                                  </p:stCondLst>
                                  <p:childTnLst>
                                    <p:animEffect transition="out" filter="fade">
                                      <p:cBhvr>
                                        <p:cTn id="95" dur="500"/>
                                        <p:tgtEl>
                                          <p:spTgt spid="163"/>
                                        </p:tgtEl>
                                      </p:cBhvr>
                                    </p:animEffect>
                                    <p:set>
                                      <p:cBhvr>
                                        <p:cTn id="96" dur="1" fill="hold">
                                          <p:stCondLst>
                                            <p:cond delay="499"/>
                                          </p:stCondLst>
                                        </p:cTn>
                                        <p:tgtEl>
                                          <p:spTgt spid="163"/>
                                        </p:tgtEl>
                                        <p:attrNameLst>
                                          <p:attrName>style.visibility</p:attrName>
                                        </p:attrNameLst>
                                      </p:cBhvr>
                                      <p:to>
                                        <p:strVal val="hidden"/>
                                      </p:to>
                                    </p:set>
                                  </p:childTnLst>
                                </p:cTn>
                              </p:par>
                            </p:childTnLst>
                          </p:cTn>
                        </p:par>
                        <p:par>
                          <p:cTn id="97" fill="hold">
                            <p:stCondLst>
                              <p:cond delay="5000"/>
                            </p:stCondLst>
                            <p:childTnLst>
                              <p:par>
                                <p:cTn id="98" presetID="10" presetClass="entr" presetSubtype="0" fill="hold" nodeType="afterEffect">
                                  <p:stCondLst>
                                    <p:cond delay="250"/>
                                  </p:stCondLst>
                                  <p:childTnLst>
                                    <p:set>
                                      <p:cBhvr>
                                        <p:cTn id="99" dur="1" fill="hold">
                                          <p:stCondLst>
                                            <p:cond delay="0"/>
                                          </p:stCondLst>
                                        </p:cTn>
                                        <p:tgtEl>
                                          <p:spTgt spid="171"/>
                                        </p:tgtEl>
                                        <p:attrNameLst>
                                          <p:attrName>style.visibility</p:attrName>
                                        </p:attrNameLst>
                                      </p:cBhvr>
                                      <p:to>
                                        <p:strVal val="visible"/>
                                      </p:to>
                                    </p:set>
                                    <p:animEffect transition="in" filter="fade">
                                      <p:cBhvr>
                                        <p:cTn id="100" dur="750"/>
                                        <p:tgtEl>
                                          <p:spTgt spid="171"/>
                                        </p:tgtEl>
                                      </p:cBhvr>
                                    </p:animEffect>
                                  </p:childTnLst>
                                </p:cTn>
                              </p:par>
                              <p:par>
                                <p:cTn id="101" presetID="10" presetClass="exit" presetSubtype="0" fill="hold" nodeType="withEffect">
                                  <p:stCondLst>
                                    <p:cond delay="250"/>
                                  </p:stCondLst>
                                  <p:childTnLst>
                                    <p:animEffect transition="out" filter="fade">
                                      <p:cBhvr>
                                        <p:cTn id="102" dur="500"/>
                                        <p:tgtEl>
                                          <p:spTgt spid="158"/>
                                        </p:tgtEl>
                                      </p:cBhvr>
                                    </p:animEffect>
                                    <p:set>
                                      <p:cBhvr>
                                        <p:cTn id="103" dur="1" fill="hold">
                                          <p:stCondLst>
                                            <p:cond delay="499"/>
                                          </p:stCondLst>
                                        </p:cTn>
                                        <p:tgtEl>
                                          <p:spTgt spid="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42" grpId="0"/>
      <p:bldP spid="146" grpId="0"/>
      <p:bldP spid="157" grpId="0" animBg="1"/>
      <p:bldP spid="162" grpId="0" animBg="1"/>
      <p:bldP spid="1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5608725" y="4640100"/>
            <a:ext cx="6449312" cy="2011395"/>
          </a:xfrm>
          <a:prstGeom prst="rect">
            <a:avLst/>
          </a:prstGeom>
          <a:solidFill>
            <a:srgbClr val="FFFFFF"/>
          </a:solidFill>
          <a:ln w="10795" cap="flat" cmpd="sng" algn="ctr">
            <a:solidFill>
              <a:srgbClr val="0078D7"/>
            </a:solid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404040"/>
                </a:solidFill>
                <a:effectLst/>
                <a:uLnTx/>
                <a:uFillTx/>
                <a:latin typeface="Segoe UI"/>
                <a:ea typeface="+mn-ea"/>
                <a:cs typeface="+mn-cs"/>
              </a:rPr>
              <a:t>Microsoft Cloud</a:t>
            </a:r>
            <a:endParaRPr kumimoji="0" lang="en-US" sz="2400" b="0" i="0" u="none" strike="noStrike" kern="0" cap="none" spc="0" normalizeH="0" baseline="0" noProof="0" dirty="0" smtClean="0">
              <a:ln>
                <a:noFill/>
              </a:ln>
              <a:solidFill>
                <a:srgbClr val="404040"/>
              </a:solidFill>
              <a:effectLst/>
              <a:uLnTx/>
              <a:uFillTx/>
              <a:latin typeface="Segoe UI"/>
              <a:ea typeface="+mn-ea"/>
              <a:cs typeface="+mn-cs"/>
            </a:endParaRPr>
          </a:p>
        </p:txBody>
      </p:sp>
      <p:grpSp>
        <p:nvGrpSpPr>
          <p:cNvPr id="51" name="Group 50"/>
          <p:cNvGrpSpPr/>
          <p:nvPr/>
        </p:nvGrpSpPr>
        <p:grpSpPr>
          <a:xfrm>
            <a:off x="5773959" y="5169987"/>
            <a:ext cx="1828541" cy="1371406"/>
            <a:chOff x="5707409" y="5099960"/>
            <a:chExt cx="1828800" cy="1371600"/>
          </a:xfrm>
        </p:grpSpPr>
        <p:sp>
          <p:nvSpPr>
            <p:cNvPr id="62" name="Rectangle 61"/>
            <p:cNvSpPr/>
            <p:nvPr/>
          </p:nvSpPr>
          <p:spPr>
            <a:xfrm>
              <a:off x="5707409" y="5099960"/>
              <a:ext cx="1828800" cy="1371600"/>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a typeface="+mn-ea"/>
                <a:cs typeface="+mn-cs"/>
              </a:endParaRPr>
            </a:p>
          </p:txBody>
        </p:sp>
        <p:pic>
          <p:nvPicPr>
            <p:cNvPr id="63" name="Picture 6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3903" y="5469292"/>
              <a:ext cx="1375813" cy="816809"/>
            </a:xfrm>
            <a:prstGeom prst="rect">
              <a:avLst/>
            </a:prstGeom>
          </p:spPr>
        </p:pic>
        <p:sp>
          <p:nvSpPr>
            <p:cNvPr id="64" name="Rectangle 63"/>
            <p:cNvSpPr/>
            <p:nvPr/>
          </p:nvSpPr>
          <p:spPr>
            <a:xfrm>
              <a:off x="6239237" y="5099960"/>
              <a:ext cx="780489" cy="376738"/>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rPr>
                <a:t>Azure</a:t>
              </a:r>
            </a:p>
          </p:txBody>
        </p:sp>
      </p:grpSp>
      <p:grpSp>
        <p:nvGrpSpPr>
          <p:cNvPr id="52" name="Group 51"/>
          <p:cNvGrpSpPr/>
          <p:nvPr/>
        </p:nvGrpSpPr>
        <p:grpSpPr>
          <a:xfrm>
            <a:off x="7904635" y="5169987"/>
            <a:ext cx="1828541" cy="1371406"/>
            <a:chOff x="7933589" y="5099960"/>
            <a:chExt cx="1828800" cy="1371600"/>
          </a:xfrm>
        </p:grpSpPr>
        <p:sp>
          <p:nvSpPr>
            <p:cNvPr id="57" name="Rectangle 56"/>
            <p:cNvSpPr/>
            <p:nvPr/>
          </p:nvSpPr>
          <p:spPr>
            <a:xfrm>
              <a:off x="7933589" y="5099960"/>
              <a:ext cx="1828800" cy="1371600"/>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a typeface="+mn-ea"/>
                <a:cs typeface="+mn-cs"/>
              </a:endParaRPr>
            </a:p>
          </p:txBody>
        </p:sp>
        <p:grpSp>
          <p:nvGrpSpPr>
            <p:cNvPr id="58" name="Group 57"/>
            <p:cNvGrpSpPr/>
            <p:nvPr/>
          </p:nvGrpSpPr>
          <p:grpSpPr>
            <a:xfrm>
              <a:off x="8573872" y="5554567"/>
              <a:ext cx="548234" cy="731534"/>
              <a:chOff x="16918515" y="-3457761"/>
              <a:chExt cx="2089150" cy="2787650"/>
            </a:xfrm>
            <a:solidFill>
              <a:srgbClr val="505050"/>
            </a:solidFill>
          </p:grpSpPr>
          <p:sp>
            <p:nvSpPr>
              <p:cNvPr id="60"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sp>
            <p:nvSpPr>
              <p:cNvPr id="61"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sp>
          <p:nvSpPr>
            <p:cNvPr id="59" name="Rectangle 58"/>
            <p:cNvSpPr/>
            <p:nvPr/>
          </p:nvSpPr>
          <p:spPr>
            <a:xfrm>
              <a:off x="8123175" y="5099960"/>
              <a:ext cx="1478696" cy="376738"/>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rPr>
                <a:t>On Premises</a:t>
              </a:r>
            </a:p>
          </p:txBody>
        </p:sp>
      </p:grpSp>
      <p:grpSp>
        <p:nvGrpSpPr>
          <p:cNvPr id="53" name="Group 52"/>
          <p:cNvGrpSpPr/>
          <p:nvPr/>
        </p:nvGrpSpPr>
        <p:grpSpPr>
          <a:xfrm>
            <a:off x="10035312" y="5176066"/>
            <a:ext cx="1897222" cy="1567072"/>
            <a:chOff x="9804660" y="5099960"/>
            <a:chExt cx="1897491" cy="1567294"/>
          </a:xfrm>
        </p:grpSpPr>
        <p:sp>
          <p:nvSpPr>
            <p:cNvPr id="54" name="Rectangle 53"/>
            <p:cNvSpPr/>
            <p:nvPr/>
          </p:nvSpPr>
          <p:spPr>
            <a:xfrm>
              <a:off x="9804660" y="5099960"/>
              <a:ext cx="1828800" cy="1371600"/>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a typeface="+mn-ea"/>
                <a:cs typeface="+mn-cs"/>
              </a:endParaRPr>
            </a:p>
          </p:txBody>
        </p:sp>
        <p:pic>
          <p:nvPicPr>
            <p:cNvPr id="55" name="Picture 2" descr="\\MAGNUM\Projects\Microsoft\Cloud Power FY12\Design\ICONS_PNG\Tower.png"/>
            <p:cNvPicPr>
              <a:picLocks noChangeAspect="1" noChangeArrowheads="1"/>
            </p:cNvPicPr>
            <p:nvPr/>
          </p:nvPicPr>
          <p:blipFill>
            <a:blip r:embed="rId3" cstate="email">
              <a:lum bright="100000" contrast="100000"/>
              <a:extLst>
                <a:ext uri="{28A0092B-C50C-407E-A947-70E740481C1C}">
                  <a14:useLocalDpi xmlns:a14="http://schemas.microsoft.com/office/drawing/2010/main"/>
                </a:ext>
              </a:extLst>
            </a:blip>
            <a:stretch>
              <a:fillRect/>
            </a:stretch>
          </p:blipFill>
          <p:spPr bwMode="auto">
            <a:xfrm>
              <a:off x="9972139" y="5173413"/>
              <a:ext cx="1493841" cy="1493841"/>
            </a:xfrm>
            <a:prstGeom prst="rect">
              <a:avLst/>
            </a:prstGeom>
            <a:noFill/>
          </p:spPr>
        </p:pic>
        <p:sp>
          <p:nvSpPr>
            <p:cNvPr id="56" name="Rectangle 55"/>
            <p:cNvSpPr/>
            <p:nvPr/>
          </p:nvSpPr>
          <p:spPr>
            <a:xfrm>
              <a:off x="9846129" y="5099960"/>
              <a:ext cx="1856022" cy="376738"/>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rPr>
                <a:t>Service Provider</a:t>
              </a:r>
            </a:p>
          </p:txBody>
        </p:sp>
      </p:grpSp>
      <p:sp>
        <p:nvSpPr>
          <p:cNvPr id="65" name="Rectangle 64"/>
          <p:cNvSpPr/>
          <p:nvPr/>
        </p:nvSpPr>
        <p:spPr>
          <a:xfrm>
            <a:off x="5604733" y="2491583"/>
            <a:ext cx="6449312" cy="2011395"/>
          </a:xfrm>
          <a:prstGeom prst="rect">
            <a:avLst/>
          </a:prstGeom>
          <a:solidFill>
            <a:srgbClr val="FFFFFF"/>
          </a:solidFill>
          <a:ln w="10795" cap="flat" cmpd="sng" algn="ctr">
            <a:solidFill>
              <a:srgbClr val="0078D7"/>
            </a:solid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404040"/>
                </a:solidFill>
                <a:effectLst/>
                <a:uLnTx/>
                <a:uFillTx/>
                <a:latin typeface="Segoe UI"/>
                <a:ea typeface="+mn-ea"/>
                <a:cs typeface="+mn-cs"/>
              </a:rPr>
              <a:t>Container Technologies</a:t>
            </a:r>
            <a:endParaRPr kumimoji="0" lang="en-US" sz="2400" b="0" i="0" u="none" strike="noStrike" kern="0" cap="none" spc="0" normalizeH="0" baseline="0" noProof="0" dirty="0" smtClean="0">
              <a:ln>
                <a:noFill/>
              </a:ln>
              <a:solidFill>
                <a:srgbClr val="404040"/>
              </a:solidFill>
              <a:effectLst/>
              <a:uLnTx/>
              <a:uFillTx/>
              <a:latin typeface="Segoe UI"/>
              <a:ea typeface="+mn-ea"/>
              <a:cs typeface="+mn-cs"/>
            </a:endParaRPr>
          </a:p>
        </p:txBody>
      </p:sp>
      <p:sp>
        <p:nvSpPr>
          <p:cNvPr id="66" name="Rectangle 65"/>
          <p:cNvSpPr/>
          <p:nvPr/>
        </p:nvSpPr>
        <p:spPr>
          <a:xfrm>
            <a:off x="6262417" y="3147388"/>
            <a:ext cx="2442600" cy="1218703"/>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FFFFFF"/>
              </a:solidFill>
              <a:effectLst/>
              <a:uLnTx/>
              <a:uFillTx/>
              <a:latin typeface="Segoe UI"/>
              <a:ea typeface="+mn-ea"/>
              <a:cs typeface="+mn-cs"/>
            </a:endParaRPr>
          </a:p>
        </p:txBody>
      </p:sp>
      <p:pic>
        <p:nvPicPr>
          <p:cNvPr id="67" name="Picture 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25176" y="3276348"/>
            <a:ext cx="1717082" cy="961166"/>
          </a:xfrm>
          <a:prstGeom prst="rect">
            <a:avLst/>
          </a:prstGeom>
        </p:spPr>
      </p:pic>
      <p:grpSp>
        <p:nvGrpSpPr>
          <p:cNvPr id="68" name="Group 67"/>
          <p:cNvGrpSpPr/>
          <p:nvPr/>
        </p:nvGrpSpPr>
        <p:grpSpPr>
          <a:xfrm>
            <a:off x="8953761" y="3147388"/>
            <a:ext cx="2442600" cy="1218703"/>
            <a:chOff x="8974110" y="3599995"/>
            <a:chExt cx="2442947" cy="1218876"/>
          </a:xfrm>
        </p:grpSpPr>
        <p:sp>
          <p:nvSpPr>
            <p:cNvPr id="69" name="Rectangle 68"/>
            <p:cNvSpPr/>
            <p:nvPr/>
          </p:nvSpPr>
          <p:spPr>
            <a:xfrm>
              <a:off x="8974110" y="3599995"/>
              <a:ext cx="2442947" cy="121887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FFFFFF"/>
                </a:solidFill>
                <a:effectLst/>
                <a:uLnTx/>
                <a:uFillTx/>
                <a:latin typeface="Segoe UI"/>
                <a:ea typeface="+mn-ea"/>
                <a:cs typeface="+mn-cs"/>
              </a:endParaRPr>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39055" y="3728972"/>
              <a:ext cx="1713056" cy="960921"/>
            </a:xfrm>
            <a:prstGeom prst="rect">
              <a:avLst/>
            </a:prstGeom>
          </p:spPr>
        </p:pic>
      </p:grpSp>
      <p:sp>
        <p:nvSpPr>
          <p:cNvPr id="71" name="Rectangle 70"/>
          <p:cNvSpPr/>
          <p:nvPr/>
        </p:nvSpPr>
        <p:spPr>
          <a:xfrm>
            <a:off x="5773958" y="753830"/>
            <a:ext cx="1828541" cy="376684"/>
          </a:xfrm>
          <a:prstGeom prst="rect">
            <a:avLst/>
          </a:prstGeom>
        </p:spPr>
        <p:txBody>
          <a:bodyPr wrap="square">
            <a:spAutoFit/>
          </a:bodyPr>
          <a:lstStyle/>
          <a:p>
            <a:pPr algn="ctr" defTabSz="932563"/>
            <a:endParaRPr lang="en-US" dirty="0">
              <a:solidFill>
                <a:srgbClr val="404040"/>
              </a:solidFill>
              <a:latin typeface="Segoe UI Light" panose="020B0502040204020203" pitchFamily="34" charset="0"/>
              <a:cs typeface="Segoe UI Light" panose="020B0502040204020203" pitchFamily="34" charset="0"/>
            </a:endParaRPr>
          </a:p>
        </p:txBody>
      </p:sp>
      <p:grpSp>
        <p:nvGrpSpPr>
          <p:cNvPr id="72" name="Group 71"/>
          <p:cNvGrpSpPr/>
          <p:nvPr/>
        </p:nvGrpSpPr>
        <p:grpSpPr>
          <a:xfrm>
            <a:off x="5594249" y="354169"/>
            <a:ext cx="6449312" cy="2011395"/>
            <a:chOff x="3912469" y="425087"/>
            <a:chExt cx="6450227" cy="2011680"/>
          </a:xfrm>
        </p:grpSpPr>
        <p:sp>
          <p:nvSpPr>
            <p:cNvPr id="73" name="Rectangle 72"/>
            <p:cNvSpPr/>
            <p:nvPr/>
          </p:nvSpPr>
          <p:spPr>
            <a:xfrm>
              <a:off x="3912469" y="425087"/>
              <a:ext cx="6450227" cy="2011680"/>
            </a:xfrm>
            <a:prstGeom prst="rect">
              <a:avLst/>
            </a:prstGeom>
            <a:solidFill>
              <a:srgbClr val="FFFFFF"/>
            </a:solidFill>
            <a:ln w="10795" cap="flat" cmpd="sng" algn="ctr">
              <a:solidFill>
                <a:srgbClr val="0078D7"/>
              </a:solid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404040"/>
                  </a:solidFill>
                  <a:effectLst/>
                  <a:uLnTx/>
                  <a:uFillTx/>
                  <a:latin typeface="Segoe UI"/>
                  <a:ea typeface="+mn-ea"/>
                  <a:cs typeface="+mn-cs"/>
                </a:rPr>
                <a:t>Container Management</a:t>
              </a:r>
              <a:endParaRPr kumimoji="0" lang="en-US" sz="2400" b="0" i="0" u="none" strike="noStrike" kern="0" cap="none" spc="0" normalizeH="0" baseline="0" noProof="0" dirty="0" smtClean="0">
                <a:ln>
                  <a:noFill/>
                </a:ln>
                <a:solidFill>
                  <a:srgbClr val="404040"/>
                </a:solidFill>
                <a:effectLst/>
                <a:uLnTx/>
                <a:uFillTx/>
                <a:latin typeface="Segoe UI"/>
                <a:ea typeface="+mn-ea"/>
                <a:cs typeface="+mn-cs"/>
              </a:endParaRPr>
            </a:p>
          </p:txBody>
        </p:sp>
        <p:grpSp>
          <p:nvGrpSpPr>
            <p:cNvPr id="74" name="Group 73"/>
            <p:cNvGrpSpPr/>
            <p:nvPr/>
          </p:nvGrpSpPr>
          <p:grpSpPr>
            <a:xfrm>
              <a:off x="4101544" y="906046"/>
              <a:ext cx="1828800" cy="1371600"/>
              <a:chOff x="4092204" y="824804"/>
              <a:chExt cx="1828800" cy="1371600"/>
            </a:xfrm>
          </p:grpSpPr>
          <p:sp>
            <p:nvSpPr>
              <p:cNvPr id="81" name="Rectangle 80"/>
              <p:cNvSpPr/>
              <p:nvPr/>
            </p:nvSpPr>
            <p:spPr>
              <a:xfrm>
                <a:off x="4092204" y="824804"/>
                <a:ext cx="1828800" cy="1371600"/>
              </a:xfrm>
              <a:prstGeom prst="rect">
                <a:avLst/>
              </a:prstGeom>
              <a:solidFill>
                <a:srgbClr val="0078D7"/>
              </a:solidFill>
              <a:ln w="10795" cap="flat" cmpd="sng" algn="ctr">
                <a:solidFill>
                  <a:srgbClr val="0078D7">
                    <a:shade val="50000"/>
                  </a:srgbClr>
                </a:solid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rgbClr val="FFFFFF"/>
                    </a:solidFill>
                    <a:effectLst/>
                    <a:uLnTx/>
                    <a:uFillTx/>
                    <a:latin typeface="Segoe UI"/>
                    <a:ea typeface="+mn-ea"/>
                    <a:cs typeface="+mn-cs"/>
                  </a:rPr>
                  <a:t>PowerShell</a:t>
                </a:r>
              </a:p>
            </p:txBody>
          </p:sp>
          <p:pic>
            <p:nvPicPr>
              <p:cNvPr id="82" name="Picture 81"/>
              <p:cNvPicPr>
                <a:picLocks noChangeAspect="1"/>
              </p:cNvPicPr>
              <p:nvPr/>
            </p:nvPicPr>
            <p:blipFill>
              <a:blip r:embed="rId6" cstate="screen">
                <a:clrChange>
                  <a:clrFrom>
                    <a:srgbClr val="2671BF"/>
                  </a:clrFrom>
                  <a:clrTo>
                    <a:srgbClr val="2671BF">
                      <a:alpha val="0"/>
                    </a:srgbClr>
                  </a:clrTo>
                </a:clrChange>
                <a:extLst>
                  <a:ext uri="{28A0092B-C50C-407E-A947-70E740481C1C}">
                    <a14:useLocalDpi xmlns:a14="http://schemas.microsoft.com/office/drawing/2010/main"/>
                  </a:ext>
                </a:extLst>
              </a:blip>
              <a:stretch>
                <a:fillRect/>
              </a:stretch>
            </p:blipFill>
            <p:spPr>
              <a:xfrm>
                <a:off x="4564568" y="1242108"/>
                <a:ext cx="884073" cy="884073"/>
              </a:xfrm>
              <a:prstGeom prst="rect">
                <a:avLst/>
              </a:prstGeom>
            </p:spPr>
          </p:pic>
        </p:grpSp>
        <p:grpSp>
          <p:nvGrpSpPr>
            <p:cNvPr id="75" name="Group 74"/>
            <p:cNvGrpSpPr/>
            <p:nvPr/>
          </p:nvGrpSpPr>
          <p:grpSpPr>
            <a:xfrm>
              <a:off x="8363502" y="906046"/>
              <a:ext cx="1828800" cy="1388456"/>
              <a:chOff x="8354162" y="845633"/>
              <a:chExt cx="1828800" cy="1388456"/>
            </a:xfrm>
          </p:grpSpPr>
          <p:sp>
            <p:nvSpPr>
              <p:cNvPr id="79" name="Rectangle 78"/>
              <p:cNvSpPr/>
              <p:nvPr/>
            </p:nvSpPr>
            <p:spPr>
              <a:xfrm>
                <a:off x="8354162" y="845633"/>
                <a:ext cx="1828800" cy="1371600"/>
              </a:xfrm>
              <a:prstGeom prst="rect">
                <a:avLst/>
              </a:prstGeom>
              <a:solidFill>
                <a:srgbClr val="0078D7"/>
              </a:solidFill>
              <a:ln w="10795" cap="flat" cmpd="sng" algn="ctr">
                <a:solidFill>
                  <a:srgbClr val="0078D7">
                    <a:shade val="50000"/>
                  </a:srgbClr>
                </a:solid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rgbClr val="FFFFFF"/>
                    </a:solidFill>
                    <a:effectLst/>
                    <a:uLnTx/>
                    <a:uFillTx/>
                    <a:latin typeface="Segoe UI"/>
                    <a:ea typeface="+mn-ea"/>
                    <a:cs typeface="+mn-cs"/>
                  </a:rPr>
                  <a:t>Others</a:t>
                </a:r>
              </a:p>
            </p:txBody>
          </p:sp>
          <p:pic>
            <p:nvPicPr>
              <p:cNvPr id="80" name="Picture 2" descr="C:\Users\mitchellg\Desktop\Automated_2.png"/>
              <p:cNvPicPr>
                <a:picLocks noChangeAspect="1" noChangeArrowheads="1"/>
              </p:cNvPicPr>
              <p:nvPr/>
            </p:nvPicPr>
            <p:blipFill>
              <a:blip r:embed="rId7" cstate="email">
                <a:lum bright="100000"/>
                <a:extLst>
                  <a:ext uri="{28A0092B-C50C-407E-A947-70E740481C1C}">
                    <a14:useLocalDpi xmlns:a14="http://schemas.microsoft.com/office/drawing/2010/main"/>
                  </a:ext>
                </a:extLst>
              </a:blip>
              <a:srcRect/>
              <a:stretch>
                <a:fillRect/>
              </a:stretch>
            </p:blipFill>
            <p:spPr bwMode="auto">
              <a:xfrm>
                <a:off x="8662935" y="1022834"/>
                <a:ext cx="1211255" cy="1211255"/>
              </a:xfrm>
              <a:prstGeom prst="rect">
                <a:avLst/>
              </a:prstGeom>
              <a:noFill/>
            </p:spPr>
          </p:pic>
        </p:grpSp>
        <p:grpSp>
          <p:nvGrpSpPr>
            <p:cNvPr id="76" name="Group 75"/>
            <p:cNvGrpSpPr/>
            <p:nvPr/>
          </p:nvGrpSpPr>
          <p:grpSpPr>
            <a:xfrm>
              <a:off x="6183202" y="906046"/>
              <a:ext cx="1956396" cy="1371600"/>
              <a:chOff x="6173862" y="845633"/>
              <a:chExt cx="1956396" cy="1371600"/>
            </a:xfrm>
          </p:grpSpPr>
          <p:sp>
            <p:nvSpPr>
              <p:cNvPr id="77" name="Rectangle 76"/>
              <p:cNvSpPr/>
              <p:nvPr/>
            </p:nvSpPr>
            <p:spPr>
              <a:xfrm>
                <a:off x="6237660" y="845633"/>
                <a:ext cx="1828800" cy="1371600"/>
              </a:xfrm>
              <a:prstGeom prst="rect">
                <a:avLst/>
              </a:prstGeom>
              <a:solidFill>
                <a:srgbClr val="0078D7"/>
              </a:solidFill>
              <a:ln w="10795" cap="flat" cmpd="sng" algn="ctr">
                <a:solidFill>
                  <a:srgbClr val="0078D7">
                    <a:shade val="50000"/>
                  </a:srgbClr>
                </a:solid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rgbClr val="FFFFFF"/>
                    </a:solidFill>
                    <a:effectLst/>
                    <a:uLnTx/>
                    <a:uFillTx/>
                    <a:latin typeface="Segoe UI"/>
                    <a:ea typeface="+mn-ea"/>
                    <a:cs typeface="+mn-cs"/>
                  </a:rPr>
                  <a:t>Docker</a:t>
                </a:r>
              </a:p>
            </p:txBody>
          </p:sp>
          <p:pic>
            <p:nvPicPr>
              <p:cNvPr id="78" name="Picture 7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73862" y="1291188"/>
                <a:ext cx="1956396" cy="672474"/>
              </a:xfrm>
              <a:prstGeom prst="rect">
                <a:avLst/>
              </a:prstGeom>
            </p:spPr>
          </p:pic>
        </p:grpSp>
      </p:grpSp>
      <p:grpSp>
        <p:nvGrpSpPr>
          <p:cNvPr id="83" name="Group 82"/>
          <p:cNvGrpSpPr/>
          <p:nvPr/>
        </p:nvGrpSpPr>
        <p:grpSpPr>
          <a:xfrm>
            <a:off x="3441707" y="2717805"/>
            <a:ext cx="2049794" cy="3296578"/>
            <a:chOff x="1767013" y="2024075"/>
            <a:chExt cx="2050084" cy="3297046"/>
          </a:xfrm>
        </p:grpSpPr>
        <p:sp>
          <p:nvSpPr>
            <p:cNvPr id="84" name="Rectangle 83"/>
            <p:cNvSpPr/>
            <p:nvPr/>
          </p:nvSpPr>
          <p:spPr>
            <a:xfrm>
              <a:off x="1767013" y="2024075"/>
              <a:ext cx="2050084" cy="3297046"/>
            </a:xfrm>
            <a:prstGeom prst="rect">
              <a:avLst/>
            </a:prstGeom>
            <a:solidFill>
              <a:srgbClr val="FFFFFF"/>
            </a:solidFill>
            <a:ln w="10795" cap="flat" cmpd="sng" algn="ctr">
              <a:solidFill>
                <a:srgbClr val="0078D7"/>
              </a:solid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404040"/>
                  </a:solidFill>
                  <a:effectLst/>
                  <a:uLnTx/>
                  <a:uFillTx/>
                  <a:latin typeface="Segoe UI"/>
                  <a:ea typeface="+mn-ea"/>
                  <a:cs typeface="+mn-cs"/>
                </a:rPr>
                <a:t>Development Environments</a:t>
              </a:r>
            </a:p>
          </p:txBody>
        </p:sp>
        <p:grpSp>
          <p:nvGrpSpPr>
            <p:cNvPr id="85" name="Group 84"/>
            <p:cNvGrpSpPr/>
            <p:nvPr/>
          </p:nvGrpSpPr>
          <p:grpSpPr>
            <a:xfrm>
              <a:off x="1877655" y="2901344"/>
              <a:ext cx="1828800" cy="685800"/>
              <a:chOff x="3366086" y="2513564"/>
              <a:chExt cx="1828800" cy="685800"/>
            </a:xfrm>
          </p:grpSpPr>
          <p:sp>
            <p:nvSpPr>
              <p:cNvPr id="90" name="Rectangle 89"/>
              <p:cNvSpPr/>
              <p:nvPr/>
            </p:nvSpPr>
            <p:spPr>
              <a:xfrm>
                <a:off x="3366086" y="2513564"/>
                <a:ext cx="1828800" cy="685800"/>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a typeface="+mn-ea"/>
                  <a:cs typeface="+mn-cs"/>
                </a:endParaRPr>
              </a:p>
            </p:txBody>
          </p:sp>
          <p:pic>
            <p:nvPicPr>
              <p:cNvPr id="91" name="Picture 9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449334" y="2636317"/>
                <a:ext cx="1657240" cy="469364"/>
              </a:xfrm>
              <a:prstGeom prst="rect">
                <a:avLst/>
              </a:prstGeom>
            </p:spPr>
          </p:pic>
        </p:grpSp>
        <p:sp>
          <p:nvSpPr>
            <p:cNvPr id="86" name="Rectangle 85"/>
            <p:cNvSpPr/>
            <p:nvPr/>
          </p:nvSpPr>
          <p:spPr>
            <a:xfrm>
              <a:off x="1875123" y="4555788"/>
              <a:ext cx="1828800" cy="685800"/>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rgbClr val="FFFFFF"/>
                  </a:solidFill>
                  <a:effectLst/>
                  <a:uLnTx/>
                  <a:uFillTx/>
                  <a:latin typeface="Segoe UI"/>
                  <a:ea typeface="+mn-ea"/>
                  <a:cs typeface="+mn-cs"/>
                </a:rPr>
                <a:t>Others…</a:t>
              </a:r>
              <a:endParaRPr kumimoji="0" lang="en-US" sz="1800" b="0" i="0" u="none" strike="noStrike" kern="0" cap="none" spc="0" normalizeH="0" baseline="0" noProof="0" dirty="0" smtClean="0">
                <a:ln>
                  <a:noFill/>
                </a:ln>
                <a:solidFill>
                  <a:srgbClr val="FFFFFF"/>
                </a:solidFill>
                <a:effectLst/>
                <a:uLnTx/>
                <a:uFillTx/>
                <a:latin typeface="Segoe UI"/>
                <a:ea typeface="+mn-ea"/>
                <a:cs typeface="+mn-cs"/>
              </a:endParaRPr>
            </a:p>
          </p:txBody>
        </p:sp>
        <p:grpSp>
          <p:nvGrpSpPr>
            <p:cNvPr id="87" name="Group 86"/>
            <p:cNvGrpSpPr/>
            <p:nvPr/>
          </p:nvGrpSpPr>
          <p:grpSpPr>
            <a:xfrm>
              <a:off x="1877655" y="3733396"/>
              <a:ext cx="1828800" cy="685800"/>
              <a:chOff x="1874706" y="3937841"/>
              <a:chExt cx="1828800" cy="685800"/>
            </a:xfrm>
          </p:grpSpPr>
          <p:sp>
            <p:nvSpPr>
              <p:cNvPr id="88" name="Rectangle 87"/>
              <p:cNvSpPr/>
              <p:nvPr/>
            </p:nvSpPr>
            <p:spPr>
              <a:xfrm>
                <a:off x="1874706" y="3937841"/>
                <a:ext cx="1828800" cy="685800"/>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a typeface="+mn-ea"/>
                  <a:cs typeface="+mn-cs"/>
                </a:endParaRPr>
              </a:p>
            </p:txBody>
          </p:sp>
          <p:pic>
            <p:nvPicPr>
              <p:cNvPr id="89" name="Picture 8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085526" y="4115446"/>
                <a:ext cx="1407161" cy="330590"/>
              </a:xfrm>
              <a:prstGeom prst="rect">
                <a:avLst/>
              </a:prstGeom>
            </p:spPr>
          </p:pic>
        </p:grpSp>
      </p:grpSp>
      <p:sp>
        <p:nvSpPr>
          <p:cNvPr id="93" name="TextBox 92"/>
          <p:cNvSpPr txBox="1"/>
          <p:nvPr/>
        </p:nvSpPr>
        <p:spPr>
          <a:xfrm>
            <a:off x="-26013" y="496"/>
            <a:ext cx="4110954" cy="2068717"/>
          </a:xfrm>
          <a:prstGeom prst="rect">
            <a:avLst/>
          </a:prstGeom>
          <a:solidFill>
            <a:srgbClr val="002060"/>
          </a:solidFill>
        </p:spPr>
        <p:txBody>
          <a:bodyPr wrap="square" lIns="182854" tIns="146283" rIns="182854" bIns="146283" rtlCol="0">
            <a:spAutoFit/>
          </a:bodyPr>
          <a:lstStyle/>
          <a:p>
            <a:pPr defTabSz="932563">
              <a:lnSpc>
                <a:spcPct val="90000"/>
              </a:lnSpc>
              <a:spcAft>
                <a:spcPts val="600"/>
              </a:spcAft>
            </a:pPr>
            <a:r>
              <a:rPr lang="en-US" sz="5999" dirty="0">
                <a:gradFill>
                  <a:gsLst>
                    <a:gs pos="2917">
                      <a:srgbClr val="FFFFFF"/>
                    </a:gs>
                    <a:gs pos="30000">
                      <a:srgbClr val="FFFFFF"/>
                    </a:gs>
                  </a:gsLst>
                  <a:lin ang="5400000" scaled="0"/>
                </a:gradFill>
                <a:latin typeface="Segoe UI"/>
              </a:rPr>
              <a:t>Enabling </a:t>
            </a:r>
          </a:p>
          <a:p>
            <a:pPr defTabSz="932563">
              <a:lnSpc>
                <a:spcPct val="90000"/>
              </a:lnSpc>
              <a:spcAft>
                <a:spcPts val="600"/>
              </a:spcAft>
            </a:pPr>
            <a:r>
              <a:rPr lang="en-US" sz="5999" dirty="0">
                <a:gradFill>
                  <a:gsLst>
                    <a:gs pos="2917">
                      <a:srgbClr val="FFFFFF"/>
                    </a:gs>
                    <a:gs pos="30000">
                      <a:srgbClr val="FFFFFF"/>
                    </a:gs>
                  </a:gsLst>
                  <a:lin ang="5400000" scaled="0"/>
                </a:gradFill>
                <a:latin typeface="Segoe UI"/>
              </a:rPr>
              <a:t>     Choice</a:t>
            </a:r>
          </a:p>
        </p:txBody>
      </p:sp>
    </p:spTree>
    <p:extLst>
      <p:ext uri="{BB962C8B-B14F-4D97-AF65-F5344CB8AC3E}">
        <p14:creationId xmlns:p14="http://schemas.microsoft.com/office/powerpoint/2010/main" val="375929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61468"/>
          </a:xfrm>
        </p:spPr>
        <p:txBody>
          <a:bodyPr/>
          <a:lstStyle/>
          <a:p>
            <a:pPr>
              <a:buFont typeface="+mj-lt"/>
              <a:buAutoNum type="arabicPeriod"/>
            </a:pPr>
            <a:r>
              <a:rPr lang="en-US" sz="2400" dirty="0" smtClean="0"/>
              <a:t>Docker client versus host</a:t>
            </a:r>
          </a:p>
          <a:p>
            <a:pPr lvl="1"/>
            <a:r>
              <a:rPr lang="en-US" sz="2000" dirty="0" smtClean="0"/>
              <a:t>Docker client is a command line interface (CLI) Docker</a:t>
            </a:r>
          </a:p>
          <a:p>
            <a:pPr lvl="1"/>
            <a:r>
              <a:rPr lang="en-US" sz="2000" dirty="0" smtClean="0"/>
              <a:t>Docker host is a Linux/Windows VM running Docker daemon (REST available)</a:t>
            </a:r>
          </a:p>
          <a:p>
            <a:pPr>
              <a:buFont typeface="+mj-lt"/>
              <a:buAutoNum type="arabicPeriod"/>
            </a:pPr>
            <a:r>
              <a:rPr lang="en-US" sz="2400" dirty="0" smtClean="0"/>
              <a:t>Docker Linux and Windows hosts </a:t>
            </a:r>
          </a:p>
          <a:p>
            <a:pPr lvl="1"/>
            <a:r>
              <a:rPr lang="en-US" sz="2000" dirty="0" smtClean="0"/>
              <a:t>You can only create the same container as the underlying host VM - Linux host = Linux containers</a:t>
            </a:r>
          </a:p>
          <a:p>
            <a:pPr>
              <a:buFont typeface="+mj-lt"/>
              <a:buAutoNum type="arabicPeriod"/>
            </a:pPr>
            <a:r>
              <a:rPr lang="en-US" sz="2400" dirty="0" smtClean="0"/>
              <a:t>Docker Image vs Docker Container</a:t>
            </a:r>
          </a:p>
          <a:p>
            <a:pPr lvl="1"/>
            <a:r>
              <a:rPr lang="en-US" sz="2000" dirty="0" smtClean="0"/>
              <a:t>Image = The definition – literally a single file [My Website]</a:t>
            </a:r>
          </a:p>
          <a:p>
            <a:pPr lvl="1"/>
            <a:r>
              <a:rPr lang="en-US" sz="2000" dirty="0" smtClean="0"/>
              <a:t>Container – An instance of an image [3 instances of My Website]</a:t>
            </a:r>
          </a:p>
          <a:p>
            <a:pPr>
              <a:buFont typeface="+mj-lt"/>
              <a:buAutoNum type="arabicPeriod"/>
            </a:pPr>
            <a:r>
              <a:rPr lang="en-US" sz="2400" dirty="0" smtClean="0"/>
              <a:t>Cloud Registry Service and Public Image Repos</a:t>
            </a:r>
          </a:p>
          <a:p>
            <a:pPr lvl="1"/>
            <a:r>
              <a:rPr lang="en-US" sz="2000" dirty="0" smtClean="0"/>
              <a:t>Unlimited public repos, one free private or buy private repos</a:t>
            </a:r>
          </a:p>
          <a:p>
            <a:pPr lvl="1"/>
            <a:r>
              <a:rPr lang="en-US" sz="2000" dirty="0" smtClean="0"/>
              <a:t>50,000+ images - </a:t>
            </a:r>
            <a:r>
              <a:rPr lang="en-US" sz="2000" dirty="0" err="1" smtClean="0"/>
              <a:t>Wordpress</a:t>
            </a:r>
            <a:r>
              <a:rPr lang="en-US" sz="2000" dirty="0" smtClean="0"/>
              <a:t>, Nginx, </a:t>
            </a:r>
            <a:r>
              <a:rPr lang="en-US" sz="2000" dirty="0" err="1" smtClean="0"/>
              <a:t>Redis</a:t>
            </a:r>
            <a:r>
              <a:rPr lang="en-US" sz="2000" dirty="0" smtClean="0"/>
              <a:t>, MySQL, </a:t>
            </a:r>
            <a:r>
              <a:rPr lang="en-US" sz="2000" dirty="0" err="1" smtClean="0"/>
              <a:t>Logstash</a:t>
            </a:r>
            <a:r>
              <a:rPr lang="en-US" sz="2000" dirty="0" smtClean="0"/>
              <a:t>, and your images!</a:t>
            </a:r>
          </a:p>
          <a:p>
            <a:pPr lvl="1"/>
            <a:r>
              <a:rPr lang="en-US" sz="2000" dirty="0" smtClean="0"/>
              <a:t>Docker Trusted Registry – Dedicated registry application deployable </a:t>
            </a:r>
            <a:r>
              <a:rPr lang="en-US" sz="2000" dirty="0" err="1" smtClean="0"/>
              <a:t>on-premise</a:t>
            </a:r>
            <a:r>
              <a:rPr lang="en-US" sz="2000" dirty="0" smtClean="0"/>
              <a:t> or direct from Azure Marketplace</a:t>
            </a:r>
          </a:p>
        </p:txBody>
      </p:sp>
      <p:sp>
        <p:nvSpPr>
          <p:cNvPr id="3" name="Title 2"/>
          <p:cNvSpPr>
            <a:spLocks noGrp="1"/>
          </p:cNvSpPr>
          <p:nvPr>
            <p:ph type="title"/>
          </p:nvPr>
        </p:nvSpPr>
        <p:spPr/>
        <p:txBody>
          <a:bodyPr/>
          <a:lstStyle/>
          <a:p>
            <a:r>
              <a:rPr lang="en-US" dirty="0" smtClean="0"/>
              <a:t>7 common Docker questions</a:t>
            </a:r>
            <a:endParaRPr lang="en-US" dirty="0"/>
          </a:p>
        </p:txBody>
      </p:sp>
    </p:spTree>
    <p:extLst>
      <p:ext uri="{BB962C8B-B14F-4D97-AF65-F5344CB8AC3E}">
        <p14:creationId xmlns:p14="http://schemas.microsoft.com/office/powerpoint/2010/main" val="344584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90776" y="3192462"/>
            <a:ext cx="7734037" cy="3669603"/>
          </a:xfrm>
          <a:prstGeom prst="rect">
            <a:avLst/>
          </a:prstGeom>
        </p:spPr>
      </p:pic>
      <p:sp>
        <p:nvSpPr>
          <p:cNvPr id="3" name="Title 3"/>
          <p:cNvSpPr txBox="1">
            <a:spLocks/>
          </p:cNvSpPr>
          <p:nvPr/>
        </p:nvSpPr>
        <p:spPr>
          <a:xfrm>
            <a:off x="427037" y="1516062"/>
            <a:ext cx="12009438" cy="3887788"/>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400" dirty="0">
              <a:solidFill>
                <a:schemeClr val="tx1"/>
              </a:solidFill>
            </a:endParaRPr>
          </a:p>
        </p:txBody>
      </p:sp>
      <p:sp>
        <p:nvSpPr>
          <p:cNvPr id="4" name="TextBox 3"/>
          <p:cNvSpPr txBox="1"/>
          <p:nvPr/>
        </p:nvSpPr>
        <p:spPr>
          <a:xfrm>
            <a:off x="10138468" y="3954457"/>
            <a:ext cx="2084352"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No Go-Live</a:t>
            </a:r>
          </a:p>
          <a:p>
            <a:pPr algn="ctr">
              <a:lnSpc>
                <a:spcPct val="90000"/>
              </a:lnSpc>
              <a:spcAft>
                <a:spcPts val="600"/>
              </a:spcAft>
            </a:pPr>
            <a:r>
              <a:rPr lang="en-US" sz="2400" dirty="0" smtClean="0">
                <a:gradFill>
                  <a:gsLst>
                    <a:gs pos="2917">
                      <a:schemeClr val="tx1"/>
                    </a:gs>
                    <a:gs pos="30000">
                      <a:schemeClr val="tx1"/>
                    </a:gs>
                  </a:gsLst>
                  <a:lin ang="5400000" scaled="0"/>
                </a:gradFill>
              </a:rPr>
              <a:t>For ASP.NET 5</a:t>
            </a:r>
          </a:p>
          <a:p>
            <a:pPr algn="ctr">
              <a:lnSpc>
                <a:spcPct val="90000"/>
              </a:lnSpc>
              <a:spcAft>
                <a:spcPts val="600"/>
              </a:spcAft>
            </a:pPr>
            <a:r>
              <a:rPr lang="en-US" sz="2400" i="1" dirty="0" smtClean="0">
                <a:gradFill>
                  <a:gsLst>
                    <a:gs pos="2917">
                      <a:schemeClr val="tx1"/>
                    </a:gs>
                    <a:gs pos="30000">
                      <a:schemeClr val="tx1"/>
                    </a:gs>
                  </a:gsLst>
                  <a:lin ang="5400000" scaled="0"/>
                </a:gradFill>
              </a:rPr>
              <a:t>…yet</a:t>
            </a:r>
          </a:p>
        </p:txBody>
      </p:sp>
      <p:sp>
        <p:nvSpPr>
          <p:cNvPr id="6" name="Title 5"/>
          <p:cNvSpPr>
            <a:spLocks noGrp="1"/>
          </p:cNvSpPr>
          <p:nvPr>
            <p:ph type="title"/>
          </p:nvPr>
        </p:nvSpPr>
        <p:spPr/>
        <p:txBody>
          <a:bodyPr/>
          <a:lstStyle/>
          <a:p>
            <a:r>
              <a:rPr lang="en-US" dirty="0"/>
              <a:t>7 common Docker questions</a:t>
            </a:r>
          </a:p>
        </p:txBody>
      </p:sp>
      <p:sp>
        <p:nvSpPr>
          <p:cNvPr id="7" name="Content Placeholder 6"/>
          <p:cNvSpPr>
            <a:spLocks noGrp="1"/>
          </p:cNvSpPr>
          <p:nvPr>
            <p:ph idx="1"/>
          </p:nvPr>
        </p:nvSpPr>
        <p:spPr/>
        <p:txBody>
          <a:bodyPr/>
          <a:lstStyle/>
          <a:p>
            <a:pPr marL="742950" indent="-742950">
              <a:buFont typeface="+mj-lt"/>
              <a:buAutoNum type="arabicPeriod" startAt="5"/>
            </a:pPr>
            <a:r>
              <a:rPr lang="en-US" sz="4000" dirty="0" smtClean="0"/>
              <a:t>.</a:t>
            </a:r>
            <a:r>
              <a:rPr lang="en-US" sz="4000" dirty="0"/>
              <a:t>NET Developers use ASP.NET 5 Web or Console apps with .NET Core or </a:t>
            </a:r>
            <a:r>
              <a:rPr lang="en-US" sz="4000" dirty="0" smtClean="0"/>
              <a:t>Mono</a:t>
            </a:r>
            <a:endParaRPr lang="en-US" sz="4000" dirty="0"/>
          </a:p>
        </p:txBody>
      </p:sp>
    </p:spTree>
    <p:extLst>
      <p:ext uri="{BB962C8B-B14F-4D97-AF65-F5344CB8AC3E}">
        <p14:creationId xmlns:p14="http://schemas.microsoft.com/office/powerpoint/2010/main" val="27528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7 common Docker </a:t>
            </a:r>
            <a:r>
              <a:rPr lang="en-US" dirty="0" smtClean="0"/>
              <a:t>questions</a:t>
            </a:r>
            <a:endParaRPr lang="en-US" dirty="0"/>
          </a:p>
        </p:txBody>
      </p:sp>
      <p:sp>
        <p:nvSpPr>
          <p:cNvPr id="2" name="Text Placeholder 1"/>
          <p:cNvSpPr>
            <a:spLocks noGrp="1"/>
          </p:cNvSpPr>
          <p:nvPr>
            <p:ph idx="1"/>
          </p:nvPr>
        </p:nvSpPr>
        <p:spPr/>
        <p:txBody>
          <a:bodyPr/>
          <a:lstStyle/>
          <a:p>
            <a:pPr marL="742950" indent="-742950">
              <a:buFont typeface="+mj-lt"/>
              <a:buAutoNum type="arabicPeriod" startAt="6"/>
            </a:pPr>
            <a:r>
              <a:rPr lang="en-US" dirty="0" smtClean="0"/>
              <a:t>What </a:t>
            </a:r>
            <a:r>
              <a:rPr lang="en-US" dirty="0"/>
              <a:t>about Windows</a:t>
            </a:r>
            <a:r>
              <a:rPr lang="en-US" dirty="0" smtClean="0"/>
              <a:t>?</a:t>
            </a:r>
          </a:p>
          <a:p>
            <a:pPr lvl="1"/>
            <a:r>
              <a:rPr lang="en-US" sz="3200" dirty="0" smtClean="0"/>
              <a:t>Windows </a:t>
            </a:r>
            <a:r>
              <a:rPr lang="en-US" sz="3200" dirty="0"/>
              <a:t>Server Containers - More density, less isolation</a:t>
            </a:r>
          </a:p>
          <a:p>
            <a:pPr lvl="1"/>
            <a:r>
              <a:rPr lang="en-US" sz="3200" dirty="0" smtClean="0"/>
              <a:t>Hyper-V Containers – More Isolation, less density</a:t>
            </a:r>
          </a:p>
          <a:p>
            <a:pPr lvl="1"/>
            <a:r>
              <a:rPr lang="en-US" sz="3200" dirty="0" smtClean="0"/>
              <a:t>Both just communicate using the Docker client/engine</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1897" y="4777408"/>
            <a:ext cx="6858000" cy="2124855"/>
          </a:xfrm>
          <a:prstGeom prst="rect">
            <a:avLst/>
          </a:prstGeom>
        </p:spPr>
      </p:pic>
      <p:sp>
        <p:nvSpPr>
          <p:cNvPr id="13" name="Rectangle 12"/>
          <p:cNvSpPr/>
          <p:nvPr/>
        </p:nvSpPr>
        <p:spPr>
          <a:xfrm>
            <a:off x="7894637" y="4828972"/>
            <a:ext cx="3146641" cy="1569975"/>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FFFFFF"/>
              </a:solidFill>
              <a:effectLst/>
              <a:uLnTx/>
              <a:uFillTx/>
              <a:latin typeface="Segoe UI"/>
              <a:ea typeface="+mn-ea"/>
              <a:cs typeface="+mn-cs"/>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6515" y="4957931"/>
            <a:ext cx="2212004" cy="1238207"/>
          </a:xfrm>
          <a:prstGeom prst="rect">
            <a:avLst/>
          </a:prstGeom>
        </p:spPr>
      </p:pic>
    </p:spTree>
    <p:extLst>
      <p:ext uri="{BB962C8B-B14F-4D97-AF65-F5344CB8AC3E}">
        <p14:creationId xmlns:p14="http://schemas.microsoft.com/office/powerpoint/2010/main" val="43301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7 common Docker questions</a:t>
            </a:r>
          </a:p>
        </p:txBody>
      </p:sp>
      <p:sp>
        <p:nvSpPr>
          <p:cNvPr id="2" name="Text Placeholder 1"/>
          <p:cNvSpPr>
            <a:spLocks noGrp="1"/>
          </p:cNvSpPr>
          <p:nvPr>
            <p:ph idx="1"/>
          </p:nvPr>
        </p:nvSpPr>
        <p:spPr>
          <a:xfrm>
            <a:off x="621824" y="1632057"/>
            <a:ext cx="11192828" cy="2203283"/>
          </a:xfrm>
        </p:spPr>
        <p:txBody>
          <a:bodyPr/>
          <a:lstStyle/>
          <a:p>
            <a:pPr marL="742950" indent="-742950">
              <a:buFont typeface="+mj-lt"/>
              <a:buAutoNum type="arabicPeriod" startAt="7"/>
            </a:pPr>
            <a:r>
              <a:rPr lang="en-US" dirty="0" smtClean="0"/>
              <a:t>Deployments </a:t>
            </a:r>
            <a:r>
              <a:rPr lang="en-US" dirty="0" smtClean="0">
                <a:ln w="0"/>
                <a:solidFill>
                  <a:schemeClr val="accent1"/>
                </a:solidFill>
                <a:effectLst>
                  <a:outerShdw blurRad="38100" dist="25400" dir="5400000" algn="ctr" rotWithShape="0">
                    <a:srgbClr val="6E747A">
                      <a:alpha val="43000"/>
                    </a:srgbClr>
                  </a:outerShdw>
                </a:effectLst>
              </a:rPr>
              <a:t>replace </a:t>
            </a:r>
            <a:r>
              <a:rPr lang="en-US" dirty="0" smtClean="0"/>
              <a:t>instead of </a:t>
            </a:r>
            <a:r>
              <a:rPr lang="en-US" dirty="0" smtClean="0">
                <a:ln w="0"/>
                <a:solidFill>
                  <a:schemeClr val="accent1"/>
                </a:solidFill>
                <a:effectLst>
                  <a:outerShdw blurRad="38100" dist="25400" dir="5400000" algn="ctr" rotWithShape="0">
                    <a:srgbClr val="6E747A">
                      <a:alpha val="43000"/>
                    </a:srgbClr>
                  </a:outerShdw>
                </a:effectLst>
              </a:rPr>
              <a:t>update</a:t>
            </a:r>
          </a:p>
          <a:p>
            <a:pPr marL="0" indent="0">
              <a:buNone/>
            </a:pPr>
            <a:endParaRPr lang="en-US" sz="1600" dirty="0" smtClean="0"/>
          </a:p>
          <a:p>
            <a:pPr marL="0" indent="0" algn="ctr">
              <a:buNone/>
            </a:pPr>
            <a:r>
              <a:rPr lang="en-US" b="1" i="1" dirty="0" smtClean="0"/>
              <a:t>“Immutable infrastructure”</a:t>
            </a:r>
            <a:br>
              <a:rPr lang="en-US" b="1" i="1" dirty="0" smtClean="0"/>
            </a:br>
            <a:endParaRPr lang="en-US" sz="2000" b="1" i="1" dirty="0" smtClean="0"/>
          </a:p>
        </p:txBody>
      </p:sp>
      <p:sp>
        <p:nvSpPr>
          <p:cNvPr id="11" name="Rectangle 10"/>
          <p:cNvSpPr/>
          <p:nvPr/>
        </p:nvSpPr>
        <p:spPr>
          <a:xfrm>
            <a:off x="808037" y="3835340"/>
            <a:ext cx="4953000" cy="1754326"/>
          </a:xfrm>
          <a:prstGeom prst="rect">
            <a:avLst/>
          </a:prstGeom>
          <a:noFill/>
        </p:spPr>
        <p:txBody>
          <a:bodyPr wrap="square">
            <a:spAutoFit/>
          </a:bodyPr>
          <a:lstStyle/>
          <a:p>
            <a:pPr algn="ctr"/>
            <a:r>
              <a:rPr lang="en-US" sz="3600" b="1" dirty="0"/>
              <a:t>Website </a:t>
            </a:r>
            <a:endParaRPr lang="en-US" sz="3600" b="1" dirty="0" smtClean="0"/>
          </a:p>
          <a:p>
            <a:pPr algn="ctr"/>
            <a:r>
              <a:rPr lang="en-US" sz="3600" dirty="0" smtClean="0">
                <a:ln w="0"/>
                <a:solidFill>
                  <a:schemeClr val="accent1"/>
                </a:solidFill>
                <a:effectLst>
                  <a:outerShdw blurRad="38100" dist="25400" dir="5400000" algn="ctr" rotWithShape="0">
                    <a:srgbClr val="6E747A">
                      <a:alpha val="43000"/>
                    </a:srgbClr>
                  </a:outerShdw>
                </a:effectLst>
              </a:rPr>
              <a:t>Update </a:t>
            </a:r>
            <a:r>
              <a:rPr lang="en-US" sz="3600" dirty="0"/>
              <a:t>your app using Web Deploy or </a:t>
            </a:r>
            <a:r>
              <a:rPr lang="en-US" sz="3600" dirty="0" smtClean="0"/>
              <a:t>CI/CD</a:t>
            </a:r>
            <a:endParaRPr lang="en-US" sz="3600" dirty="0"/>
          </a:p>
        </p:txBody>
      </p:sp>
      <p:sp>
        <p:nvSpPr>
          <p:cNvPr id="12" name="Rectangle 11"/>
          <p:cNvSpPr/>
          <p:nvPr/>
        </p:nvSpPr>
        <p:spPr>
          <a:xfrm>
            <a:off x="6218238" y="3835340"/>
            <a:ext cx="4911004" cy="2862322"/>
          </a:xfrm>
          <a:prstGeom prst="rect">
            <a:avLst/>
          </a:prstGeom>
          <a:noFill/>
        </p:spPr>
        <p:txBody>
          <a:bodyPr wrap="square">
            <a:spAutoFit/>
          </a:bodyPr>
          <a:lstStyle/>
          <a:p>
            <a:pPr algn="ctr"/>
            <a:r>
              <a:rPr lang="en-US" sz="3600" b="1" dirty="0"/>
              <a:t>Docker </a:t>
            </a:r>
            <a:endParaRPr lang="en-US" sz="3600" b="1" dirty="0" smtClean="0"/>
          </a:p>
          <a:p>
            <a:pPr algn="ctr"/>
            <a:r>
              <a:rPr lang="en-US" sz="3600" dirty="0" smtClean="0">
                <a:ln w="0"/>
                <a:solidFill>
                  <a:schemeClr val="accent1"/>
                </a:solidFill>
                <a:effectLst>
                  <a:outerShdw blurRad="38100" dist="25400" dir="5400000" algn="ctr" rotWithShape="0">
                    <a:srgbClr val="6E747A">
                      <a:alpha val="43000"/>
                    </a:srgbClr>
                  </a:outerShdw>
                </a:effectLst>
              </a:rPr>
              <a:t>Replace </a:t>
            </a:r>
            <a:r>
              <a:rPr lang="en-US" sz="3600" dirty="0"/>
              <a:t>running containers using CI/CD, </a:t>
            </a:r>
            <a:r>
              <a:rPr lang="en-US" sz="3600" dirty="0" smtClean="0"/>
              <a:t>Don’t update </a:t>
            </a:r>
            <a:r>
              <a:rPr lang="en-US" sz="3600" dirty="0"/>
              <a:t>the old </a:t>
            </a:r>
            <a:r>
              <a:rPr lang="en-US" sz="3600" dirty="0" smtClean="0"/>
              <a:t>container</a:t>
            </a:r>
            <a:endParaRPr lang="en-US" sz="3600" dirty="0"/>
          </a:p>
        </p:txBody>
      </p:sp>
    </p:spTree>
    <p:extLst>
      <p:ext uri="{BB962C8B-B14F-4D97-AF65-F5344CB8AC3E}">
        <p14:creationId xmlns:p14="http://schemas.microsoft.com/office/powerpoint/2010/main" val="38177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What should I do </a:t>
            </a:r>
            <a:br>
              <a:rPr lang="en-US" dirty="0" smtClean="0"/>
            </a:br>
            <a:r>
              <a:rPr lang="en-US" dirty="0" smtClean="0"/>
              <a:t>as a </a:t>
            </a:r>
            <a:br>
              <a:rPr lang="en-US" dirty="0" smtClean="0"/>
            </a:br>
            <a:r>
              <a:rPr lang="en-US" dirty="0" smtClean="0"/>
              <a:t>Windows &amp; .NET Developer</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5294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637" y="144462"/>
            <a:ext cx="3810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Local Dev Environment</a:t>
            </a:r>
            <a:endParaRPr lang="en-US" dirty="0"/>
          </a:p>
        </p:txBody>
      </p:sp>
      <p:grpSp>
        <p:nvGrpSpPr>
          <p:cNvPr id="16" name="Group 15"/>
          <p:cNvGrpSpPr/>
          <p:nvPr/>
        </p:nvGrpSpPr>
        <p:grpSpPr>
          <a:xfrm>
            <a:off x="274637" y="1626966"/>
            <a:ext cx="3810000" cy="2133600"/>
            <a:chOff x="884237" y="2846166"/>
            <a:chExt cx="3810000" cy="2133600"/>
          </a:xfrm>
        </p:grpSpPr>
        <p:sp>
          <p:nvSpPr>
            <p:cNvPr id="6" name="Rectangle 5"/>
            <p:cNvSpPr/>
            <p:nvPr/>
          </p:nvSpPr>
          <p:spPr>
            <a:xfrm>
              <a:off x="884237" y="2846166"/>
              <a:ext cx="3810000" cy="2133600"/>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smtClean="0"/>
                <a:t>Mobile Field Force App</a:t>
              </a:r>
              <a:endParaRPr lang="en-US" dirty="0"/>
            </a:p>
          </p:txBody>
        </p:sp>
        <p:sp>
          <p:nvSpPr>
            <p:cNvPr id="7" name="Rectangle 6"/>
            <p:cNvSpPr/>
            <p:nvPr/>
          </p:nvSpPr>
          <p:spPr>
            <a:xfrm>
              <a:off x="1798637" y="4293966"/>
              <a:ext cx="990600" cy="381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IIS - Express</a:t>
              </a:r>
              <a:endParaRPr lang="en-US" sz="1200" dirty="0"/>
            </a:p>
          </p:txBody>
        </p:sp>
        <p:sp>
          <p:nvSpPr>
            <p:cNvPr id="9" name="Flowchart: Magnetic Disk 8"/>
            <p:cNvSpPr/>
            <p:nvPr/>
          </p:nvSpPr>
          <p:spPr>
            <a:xfrm>
              <a:off x="2949924" y="4293966"/>
              <a:ext cx="568657" cy="381000"/>
            </a:xfrm>
            <a:prstGeom prst="flowChartMagneticDisk">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SQL 2016</a:t>
              </a:r>
              <a:endParaRPr lang="en-US" sz="1200" dirty="0"/>
            </a:p>
          </p:txBody>
        </p:sp>
        <p:grpSp>
          <p:nvGrpSpPr>
            <p:cNvPr id="13" name="Group 12"/>
            <p:cNvGrpSpPr/>
            <p:nvPr/>
          </p:nvGrpSpPr>
          <p:grpSpPr>
            <a:xfrm>
              <a:off x="3612514" y="4215044"/>
              <a:ext cx="548323" cy="536122"/>
              <a:chOff x="3846558" y="4487862"/>
              <a:chExt cx="548323" cy="536122"/>
            </a:xfrm>
            <a:solidFill>
              <a:srgbClr val="7030A0"/>
            </a:solidFill>
          </p:grpSpPr>
          <p:sp>
            <p:nvSpPr>
              <p:cNvPr id="11" name="Cube 10"/>
              <p:cNvSpPr/>
              <p:nvPr/>
            </p:nvSpPr>
            <p:spPr>
              <a:xfrm>
                <a:off x="3861481" y="4487862"/>
                <a:ext cx="533400" cy="38100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t>Mobile Services</a:t>
                </a:r>
                <a:endParaRPr lang="en-US" sz="1000" dirty="0"/>
              </a:p>
            </p:txBody>
          </p:sp>
          <p:sp>
            <p:nvSpPr>
              <p:cNvPr id="12" name="Flowchart: Merge 11"/>
              <p:cNvSpPr/>
              <p:nvPr/>
            </p:nvSpPr>
            <p:spPr>
              <a:xfrm>
                <a:off x="3846558" y="4866140"/>
                <a:ext cx="462644" cy="157844"/>
              </a:xfrm>
              <a:prstGeom prst="flowChartMer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https://tctechcrunch2011.files.wordpress.com/2015/03/visual-studio-logo.png?w=73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43505" y="3609752"/>
              <a:ext cx="945732" cy="53181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p:cNvSpPr/>
          <p:nvPr/>
        </p:nvSpPr>
        <p:spPr>
          <a:xfrm>
            <a:off x="5981671" y="4403724"/>
            <a:ext cx="3110607" cy="1741940"/>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smtClean="0"/>
              <a:t>Staging</a:t>
            </a:r>
            <a:endParaRPr lang="en-US" dirty="0"/>
          </a:p>
        </p:txBody>
      </p:sp>
      <p:sp>
        <p:nvSpPr>
          <p:cNvPr id="24" name="Rectangle 23"/>
          <p:cNvSpPr/>
          <p:nvPr/>
        </p:nvSpPr>
        <p:spPr>
          <a:xfrm>
            <a:off x="9190037" y="4403724"/>
            <a:ext cx="3110607" cy="1741940"/>
          </a:xfrm>
          <a:prstGeom prst="rect">
            <a:avLst/>
          </a:prstGeom>
          <a:solidFill>
            <a:schemeClr val="tx1">
              <a:lumMod val="95000"/>
              <a:lumOff val="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smtClean="0"/>
              <a:t>Production</a:t>
            </a:r>
            <a:endParaRPr lang="en-US" dirty="0"/>
          </a:p>
        </p:txBody>
      </p:sp>
      <p:sp>
        <p:nvSpPr>
          <p:cNvPr id="25" name="Rectangle 24"/>
          <p:cNvSpPr/>
          <p:nvPr/>
        </p:nvSpPr>
        <p:spPr>
          <a:xfrm>
            <a:off x="2773305" y="4403724"/>
            <a:ext cx="3110607" cy="1741940"/>
          </a:xfrm>
          <a:prstGeom prst="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smtClean="0"/>
              <a:t>User Acceptance Testing</a:t>
            </a:r>
            <a:endParaRPr lang="en-US" dirty="0"/>
          </a:p>
        </p:txBody>
      </p:sp>
      <p:grpSp>
        <p:nvGrpSpPr>
          <p:cNvPr id="1027" name="Group 1026"/>
          <p:cNvGrpSpPr/>
          <p:nvPr/>
        </p:nvGrpSpPr>
        <p:grpSpPr>
          <a:xfrm>
            <a:off x="9799638" y="4716462"/>
            <a:ext cx="2133599" cy="383723"/>
            <a:chOff x="9799638" y="4716462"/>
            <a:chExt cx="2133599" cy="383723"/>
          </a:xfrm>
        </p:grpSpPr>
        <p:sp>
          <p:nvSpPr>
            <p:cNvPr id="26" name="Flowchart: Magnetic Disk 25"/>
            <p:cNvSpPr/>
            <p:nvPr/>
          </p:nvSpPr>
          <p:spPr>
            <a:xfrm>
              <a:off x="10561637" y="4716462"/>
              <a:ext cx="568657" cy="381000"/>
            </a:xfrm>
            <a:prstGeom prst="flowChartMagneticDisk">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solidFill>
                    <a:schemeClr val="tx1"/>
                  </a:solidFill>
                </a:rPr>
                <a:t>SQL 2008</a:t>
              </a:r>
              <a:endParaRPr lang="en-US" sz="1200" dirty="0">
                <a:solidFill>
                  <a:schemeClr val="tx1"/>
                </a:solidFill>
              </a:endParaRPr>
            </a:p>
          </p:txBody>
        </p:sp>
        <p:sp>
          <p:nvSpPr>
            <p:cNvPr id="33" name="Rectangle 32"/>
            <p:cNvSpPr/>
            <p:nvPr/>
          </p:nvSpPr>
          <p:spPr>
            <a:xfrm>
              <a:off x="9799638" y="4719185"/>
              <a:ext cx="617668" cy="38100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IIS 7</a:t>
              </a:r>
              <a:endParaRPr lang="en-US" sz="1200" dirty="0">
                <a:solidFill>
                  <a:schemeClr val="tx1"/>
                </a:solidFill>
              </a:endParaRPr>
            </a:p>
          </p:txBody>
        </p:sp>
        <p:sp>
          <p:nvSpPr>
            <p:cNvPr id="34" name="Cube 33"/>
            <p:cNvSpPr/>
            <p:nvPr/>
          </p:nvSpPr>
          <p:spPr>
            <a:xfrm>
              <a:off x="11399837" y="4716462"/>
              <a:ext cx="533400" cy="38100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solidFill>
                    <a:schemeClr val="tx1"/>
                  </a:solidFill>
                </a:rPr>
                <a:t>MSMQ</a:t>
              </a:r>
              <a:endParaRPr lang="en-US" sz="1000" dirty="0">
                <a:solidFill>
                  <a:schemeClr val="tx1"/>
                </a:solidFill>
              </a:endParaRPr>
            </a:p>
          </p:txBody>
        </p:sp>
      </p:grpSp>
      <p:grpSp>
        <p:nvGrpSpPr>
          <p:cNvPr id="1024" name="Group 1023"/>
          <p:cNvGrpSpPr/>
          <p:nvPr/>
        </p:nvGrpSpPr>
        <p:grpSpPr>
          <a:xfrm>
            <a:off x="9789957" y="5198380"/>
            <a:ext cx="2124041" cy="538844"/>
            <a:chOff x="9789957" y="5198380"/>
            <a:chExt cx="2124041" cy="538844"/>
          </a:xfrm>
        </p:grpSpPr>
        <p:grpSp>
          <p:nvGrpSpPr>
            <p:cNvPr id="20" name="Group 19"/>
            <p:cNvGrpSpPr/>
            <p:nvPr/>
          </p:nvGrpSpPr>
          <p:grpSpPr>
            <a:xfrm>
              <a:off x="11365675" y="5201102"/>
              <a:ext cx="548323" cy="536122"/>
              <a:chOff x="3155314" y="3148244"/>
              <a:chExt cx="548323" cy="536122"/>
            </a:xfrm>
          </p:grpSpPr>
          <p:sp>
            <p:nvSpPr>
              <p:cNvPr id="37" name="Cube 36"/>
              <p:cNvSpPr/>
              <p:nvPr/>
            </p:nvSpPr>
            <p:spPr>
              <a:xfrm>
                <a:off x="3170237" y="3148244"/>
                <a:ext cx="533400" cy="381000"/>
              </a:xfrm>
              <a:prstGeom prst="cub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t>Mobile Services</a:t>
                </a:r>
                <a:endParaRPr lang="en-US" sz="1000" dirty="0"/>
              </a:p>
            </p:txBody>
          </p:sp>
          <p:sp>
            <p:nvSpPr>
              <p:cNvPr id="38" name="Flowchart: Merge 37"/>
              <p:cNvSpPr/>
              <p:nvPr/>
            </p:nvSpPr>
            <p:spPr>
              <a:xfrm>
                <a:off x="3155314" y="3526522"/>
                <a:ext cx="462644" cy="157844"/>
              </a:xfrm>
              <a:prstGeom prst="flowChartMer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lowchart: Magnetic Disk 39"/>
            <p:cNvSpPr/>
            <p:nvPr/>
          </p:nvSpPr>
          <p:spPr>
            <a:xfrm>
              <a:off x="10561636" y="5198380"/>
              <a:ext cx="568657" cy="381000"/>
            </a:xfrm>
            <a:prstGeom prst="flowChartMagneticDisk">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SQL 2016</a:t>
              </a:r>
              <a:endParaRPr lang="en-US" sz="1200" dirty="0"/>
            </a:p>
          </p:txBody>
        </p:sp>
        <p:sp>
          <p:nvSpPr>
            <p:cNvPr id="53" name="Rectangle 52"/>
            <p:cNvSpPr/>
            <p:nvPr/>
          </p:nvSpPr>
          <p:spPr>
            <a:xfrm>
              <a:off x="9789957" y="5198380"/>
              <a:ext cx="617668" cy="381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t>IIS 8.5</a:t>
              </a:r>
            </a:p>
          </p:txBody>
        </p:sp>
      </p:grpSp>
      <p:grpSp>
        <p:nvGrpSpPr>
          <p:cNvPr id="1025" name="Group 1024"/>
          <p:cNvGrpSpPr/>
          <p:nvPr/>
        </p:nvGrpSpPr>
        <p:grpSpPr>
          <a:xfrm>
            <a:off x="3407565" y="4879524"/>
            <a:ext cx="2146493" cy="538844"/>
            <a:chOff x="3407565" y="4879524"/>
            <a:chExt cx="2146493" cy="538844"/>
          </a:xfrm>
        </p:grpSpPr>
        <p:grpSp>
          <p:nvGrpSpPr>
            <p:cNvPr id="49" name="Group 48"/>
            <p:cNvGrpSpPr/>
            <p:nvPr/>
          </p:nvGrpSpPr>
          <p:grpSpPr>
            <a:xfrm>
              <a:off x="5005735" y="4882246"/>
              <a:ext cx="548323" cy="536122"/>
              <a:chOff x="3155314" y="3148244"/>
              <a:chExt cx="548323" cy="536122"/>
            </a:xfrm>
          </p:grpSpPr>
          <p:sp>
            <p:nvSpPr>
              <p:cNvPr id="50" name="Cube 49"/>
              <p:cNvSpPr/>
              <p:nvPr/>
            </p:nvSpPr>
            <p:spPr>
              <a:xfrm>
                <a:off x="3170237" y="3148244"/>
                <a:ext cx="533400" cy="381000"/>
              </a:xfrm>
              <a:prstGeom prst="cub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t>Mobile Services</a:t>
                </a:r>
                <a:endParaRPr lang="en-US" sz="1000" dirty="0"/>
              </a:p>
            </p:txBody>
          </p:sp>
          <p:sp>
            <p:nvSpPr>
              <p:cNvPr id="51" name="Flowchart: Merge 50"/>
              <p:cNvSpPr/>
              <p:nvPr/>
            </p:nvSpPr>
            <p:spPr>
              <a:xfrm>
                <a:off x="3155314" y="3526522"/>
                <a:ext cx="462644" cy="157844"/>
              </a:xfrm>
              <a:prstGeom prst="flowChartMer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Flowchart: Magnetic Disk 51"/>
            <p:cNvSpPr/>
            <p:nvPr/>
          </p:nvSpPr>
          <p:spPr>
            <a:xfrm>
              <a:off x="4201696" y="4879524"/>
              <a:ext cx="568657" cy="381000"/>
            </a:xfrm>
            <a:prstGeom prst="flowChartMagneticDisk">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SQL 2016</a:t>
              </a:r>
              <a:endParaRPr lang="en-US" sz="1200" dirty="0"/>
            </a:p>
          </p:txBody>
        </p:sp>
        <p:sp>
          <p:nvSpPr>
            <p:cNvPr id="54" name="Rectangle 53"/>
            <p:cNvSpPr/>
            <p:nvPr/>
          </p:nvSpPr>
          <p:spPr>
            <a:xfrm>
              <a:off x="3407565" y="4879524"/>
              <a:ext cx="617668" cy="381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t>IIS 8.5</a:t>
              </a:r>
            </a:p>
          </p:txBody>
        </p:sp>
      </p:grpSp>
      <p:grpSp>
        <p:nvGrpSpPr>
          <p:cNvPr id="63" name="Group 62"/>
          <p:cNvGrpSpPr/>
          <p:nvPr/>
        </p:nvGrpSpPr>
        <p:grpSpPr>
          <a:xfrm>
            <a:off x="6469678" y="5173662"/>
            <a:ext cx="2146493" cy="538844"/>
            <a:chOff x="6469678" y="4878577"/>
            <a:chExt cx="2146493" cy="538844"/>
          </a:xfrm>
        </p:grpSpPr>
        <p:grpSp>
          <p:nvGrpSpPr>
            <p:cNvPr id="56" name="Group 55"/>
            <p:cNvGrpSpPr/>
            <p:nvPr/>
          </p:nvGrpSpPr>
          <p:grpSpPr>
            <a:xfrm>
              <a:off x="8067848" y="4881299"/>
              <a:ext cx="548323" cy="536122"/>
              <a:chOff x="3155314" y="3148244"/>
              <a:chExt cx="548323" cy="536122"/>
            </a:xfrm>
          </p:grpSpPr>
          <p:sp>
            <p:nvSpPr>
              <p:cNvPr id="57" name="Cube 56"/>
              <p:cNvSpPr/>
              <p:nvPr/>
            </p:nvSpPr>
            <p:spPr>
              <a:xfrm>
                <a:off x="3170237" y="3148244"/>
                <a:ext cx="533400" cy="381000"/>
              </a:xfrm>
              <a:prstGeom prst="cub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t>Mobile Services</a:t>
                </a:r>
                <a:endParaRPr lang="en-US" sz="1000" dirty="0"/>
              </a:p>
            </p:txBody>
          </p:sp>
          <p:sp>
            <p:nvSpPr>
              <p:cNvPr id="58" name="Flowchart: Merge 57"/>
              <p:cNvSpPr/>
              <p:nvPr/>
            </p:nvSpPr>
            <p:spPr>
              <a:xfrm>
                <a:off x="3155314" y="3526522"/>
                <a:ext cx="462644" cy="157844"/>
              </a:xfrm>
              <a:prstGeom prst="flowChartMer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Flowchart: Magnetic Disk 58"/>
            <p:cNvSpPr/>
            <p:nvPr/>
          </p:nvSpPr>
          <p:spPr>
            <a:xfrm>
              <a:off x="7263809" y="4878577"/>
              <a:ext cx="568657" cy="381000"/>
            </a:xfrm>
            <a:prstGeom prst="flowChartMagneticDisk">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SQL 2016</a:t>
              </a:r>
              <a:endParaRPr lang="en-US" sz="1200" dirty="0"/>
            </a:p>
          </p:txBody>
        </p:sp>
        <p:sp>
          <p:nvSpPr>
            <p:cNvPr id="60" name="Rectangle 59"/>
            <p:cNvSpPr/>
            <p:nvPr/>
          </p:nvSpPr>
          <p:spPr>
            <a:xfrm>
              <a:off x="6469678" y="4878577"/>
              <a:ext cx="617668" cy="381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t>IIS 8.5</a:t>
              </a:r>
            </a:p>
          </p:txBody>
        </p:sp>
      </p:grpSp>
      <p:sp>
        <p:nvSpPr>
          <p:cNvPr id="39" name="Flowchart: Document 38"/>
          <p:cNvSpPr/>
          <p:nvPr/>
        </p:nvSpPr>
        <p:spPr>
          <a:xfrm>
            <a:off x="4204612" y="635573"/>
            <a:ext cx="4359647" cy="1331245"/>
          </a:xfrm>
          <a:prstGeom prst="flowChartDocumen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t>Mobile Field Force App </a:t>
            </a:r>
            <a:r>
              <a:rPr lang="en-US" dirty="0" err="1"/>
              <a:t>Reqs</a:t>
            </a:r>
            <a:endParaRPr lang="en-US" dirty="0"/>
          </a:p>
          <a:p>
            <a:pPr marL="285750" indent="-285750">
              <a:buFont typeface="Arial" panose="020B0604020202020204" pitchFamily="34" charset="0"/>
              <a:buChar char="•"/>
            </a:pPr>
            <a:r>
              <a:rPr lang="en-US" dirty="0"/>
              <a:t>IIS 8.5</a:t>
            </a:r>
          </a:p>
          <a:p>
            <a:pPr marL="285750" indent="-285750">
              <a:buFont typeface="Arial" panose="020B0604020202020204" pitchFamily="34" charset="0"/>
              <a:buChar char="•"/>
            </a:pPr>
            <a:r>
              <a:rPr lang="en-US" dirty="0"/>
              <a:t>SQL 2016, w/FTS, Case Sensitive Collation </a:t>
            </a:r>
          </a:p>
          <a:p>
            <a:pPr marL="285750" indent="-285750">
              <a:buFont typeface="Arial" panose="020B0604020202020204" pitchFamily="34" charset="0"/>
              <a:buChar char="•"/>
            </a:pPr>
            <a:r>
              <a:rPr lang="en-US" dirty="0"/>
              <a:t>Mobile Services </a:t>
            </a:r>
            <a:r>
              <a:rPr lang="en-US" dirty="0" smtClean="0"/>
              <a:t>1.0</a:t>
            </a:r>
            <a:endParaRPr lang="en-US" dirty="0"/>
          </a:p>
        </p:txBody>
      </p:sp>
      <p:sp>
        <p:nvSpPr>
          <p:cNvPr id="70" name="Rectangle 69"/>
          <p:cNvSpPr/>
          <p:nvPr/>
        </p:nvSpPr>
        <p:spPr>
          <a:xfrm>
            <a:off x="5064233" y="2102286"/>
            <a:ext cx="3110607" cy="1741940"/>
          </a:xfrm>
          <a:prstGeom prst="rect">
            <a:avLst/>
          </a:prstGeom>
          <a:solidFill>
            <a:srgbClr val="525252"/>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smtClean="0"/>
              <a:t>Build Server</a:t>
            </a:r>
            <a:endParaRPr lang="en-US" dirty="0"/>
          </a:p>
        </p:txBody>
      </p:sp>
      <p:sp>
        <p:nvSpPr>
          <p:cNvPr id="62" name="Rectangle 61"/>
          <p:cNvSpPr/>
          <p:nvPr/>
        </p:nvSpPr>
        <p:spPr>
          <a:xfrm>
            <a:off x="5817365" y="3354489"/>
            <a:ext cx="878476" cy="386764"/>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smtClean="0"/>
              <a:t>Mobile Field Force App</a:t>
            </a:r>
            <a:endParaRPr lang="en-US" sz="1050" dirty="0"/>
          </a:p>
        </p:txBody>
      </p:sp>
      <p:sp>
        <p:nvSpPr>
          <p:cNvPr id="68" name="Rectangle 67"/>
          <p:cNvSpPr/>
          <p:nvPr/>
        </p:nvSpPr>
        <p:spPr>
          <a:xfrm>
            <a:off x="6796961" y="3371682"/>
            <a:ext cx="878476" cy="36576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50" dirty="0"/>
              <a:t>Warranty Repair App</a:t>
            </a:r>
          </a:p>
        </p:txBody>
      </p:sp>
      <p:sp>
        <p:nvSpPr>
          <p:cNvPr id="71" name="Rectangle 70"/>
          <p:cNvSpPr/>
          <p:nvPr/>
        </p:nvSpPr>
        <p:spPr>
          <a:xfrm>
            <a:off x="5817365" y="3350680"/>
            <a:ext cx="878476" cy="386764"/>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smtClean="0"/>
              <a:t>Mobile Field Force App</a:t>
            </a:r>
            <a:endParaRPr lang="en-US" sz="1050" dirty="0"/>
          </a:p>
        </p:txBody>
      </p:sp>
      <p:sp>
        <p:nvSpPr>
          <p:cNvPr id="72" name="Rectangle 71"/>
          <p:cNvSpPr/>
          <p:nvPr/>
        </p:nvSpPr>
        <p:spPr>
          <a:xfrm>
            <a:off x="5837237" y="3350680"/>
            <a:ext cx="878476" cy="386764"/>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smtClean="0"/>
              <a:t>Mobile Field Force App</a:t>
            </a:r>
            <a:endParaRPr lang="en-US" sz="1050" dirty="0"/>
          </a:p>
        </p:txBody>
      </p:sp>
      <p:sp>
        <p:nvSpPr>
          <p:cNvPr id="74" name="Flowchart: Document 73"/>
          <p:cNvSpPr/>
          <p:nvPr/>
        </p:nvSpPr>
        <p:spPr>
          <a:xfrm>
            <a:off x="4201696" y="631764"/>
            <a:ext cx="4359647" cy="1331245"/>
          </a:xfrm>
          <a:prstGeom prst="flowChartDocumen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Warrant Repair App</a:t>
            </a:r>
            <a:endParaRPr lang="en-US" dirty="0"/>
          </a:p>
          <a:p>
            <a:pPr marL="285750" indent="-285750">
              <a:buFont typeface="Arial" panose="020B0604020202020204" pitchFamily="34" charset="0"/>
              <a:buChar char="•"/>
            </a:pPr>
            <a:r>
              <a:rPr lang="en-US" dirty="0"/>
              <a:t>IIS 7</a:t>
            </a:r>
          </a:p>
          <a:p>
            <a:pPr marL="285750" indent="-285750">
              <a:buFont typeface="Arial" panose="020B0604020202020204" pitchFamily="34" charset="0"/>
              <a:buChar char="•"/>
            </a:pPr>
            <a:r>
              <a:rPr lang="en-US" dirty="0"/>
              <a:t>SQL </a:t>
            </a:r>
            <a:r>
              <a:rPr lang="en-US" dirty="0" smtClean="0"/>
              <a:t>2008, Case </a:t>
            </a:r>
            <a:r>
              <a:rPr lang="en-US" b="1" u="sng" dirty="0" smtClean="0"/>
              <a:t>In</a:t>
            </a:r>
            <a:r>
              <a:rPr lang="en-US" dirty="0" smtClean="0"/>
              <a:t>sensitive Collation, FTS</a:t>
            </a:r>
            <a:endParaRPr lang="en-US" dirty="0"/>
          </a:p>
          <a:p>
            <a:pPr marL="285750" indent="-285750">
              <a:buFont typeface="Arial" panose="020B0604020202020204" pitchFamily="34" charset="0"/>
              <a:buChar char="•"/>
            </a:pPr>
            <a:r>
              <a:rPr lang="en-US" dirty="0" smtClean="0"/>
              <a:t>MSMQ</a:t>
            </a:r>
            <a:endParaRPr lang="en-US" dirty="0"/>
          </a:p>
        </p:txBody>
      </p:sp>
      <p:grpSp>
        <p:nvGrpSpPr>
          <p:cNvPr id="75" name="Group 74"/>
          <p:cNvGrpSpPr/>
          <p:nvPr/>
        </p:nvGrpSpPr>
        <p:grpSpPr>
          <a:xfrm>
            <a:off x="3421442" y="4875854"/>
            <a:ext cx="2133599" cy="383723"/>
            <a:chOff x="9799638" y="4716462"/>
            <a:chExt cx="2133599" cy="383723"/>
          </a:xfrm>
        </p:grpSpPr>
        <p:sp>
          <p:nvSpPr>
            <p:cNvPr id="76" name="Flowchart: Magnetic Disk 75"/>
            <p:cNvSpPr/>
            <p:nvPr/>
          </p:nvSpPr>
          <p:spPr>
            <a:xfrm>
              <a:off x="10561637" y="4716462"/>
              <a:ext cx="568657" cy="381000"/>
            </a:xfrm>
            <a:prstGeom prst="flowChartMagneticDisk">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solidFill>
                    <a:schemeClr val="tx1"/>
                  </a:solidFill>
                </a:rPr>
                <a:t>SQL 2008</a:t>
              </a:r>
              <a:endParaRPr lang="en-US" sz="1200" dirty="0">
                <a:solidFill>
                  <a:schemeClr val="tx1"/>
                </a:solidFill>
              </a:endParaRPr>
            </a:p>
          </p:txBody>
        </p:sp>
        <p:sp>
          <p:nvSpPr>
            <p:cNvPr id="77" name="Rectangle 76"/>
            <p:cNvSpPr/>
            <p:nvPr/>
          </p:nvSpPr>
          <p:spPr>
            <a:xfrm>
              <a:off x="9799638" y="4719185"/>
              <a:ext cx="617668" cy="38100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IIS 7</a:t>
              </a:r>
              <a:endParaRPr lang="en-US" sz="1200" dirty="0">
                <a:solidFill>
                  <a:schemeClr val="tx1"/>
                </a:solidFill>
              </a:endParaRPr>
            </a:p>
          </p:txBody>
        </p:sp>
        <p:sp>
          <p:nvSpPr>
            <p:cNvPr id="78" name="Cube 77"/>
            <p:cNvSpPr/>
            <p:nvPr/>
          </p:nvSpPr>
          <p:spPr>
            <a:xfrm>
              <a:off x="11399837" y="4716462"/>
              <a:ext cx="533400" cy="38100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solidFill>
                    <a:schemeClr val="tx1"/>
                  </a:solidFill>
                </a:rPr>
                <a:t>MSMQ</a:t>
              </a:r>
              <a:endParaRPr lang="en-US" sz="1000" dirty="0">
                <a:solidFill>
                  <a:schemeClr val="tx1"/>
                </a:solidFill>
              </a:endParaRPr>
            </a:p>
          </p:txBody>
        </p:sp>
      </p:grpSp>
      <p:sp>
        <p:nvSpPr>
          <p:cNvPr id="80" name="Rectangle 79"/>
          <p:cNvSpPr/>
          <p:nvPr/>
        </p:nvSpPr>
        <p:spPr>
          <a:xfrm>
            <a:off x="6797279" y="3371682"/>
            <a:ext cx="878476" cy="36576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50" dirty="0"/>
              <a:t>Warranty Repair App</a:t>
            </a:r>
          </a:p>
        </p:txBody>
      </p:sp>
      <p:sp>
        <p:nvSpPr>
          <p:cNvPr id="81" name="Rectangle 80"/>
          <p:cNvSpPr/>
          <p:nvPr/>
        </p:nvSpPr>
        <p:spPr>
          <a:xfrm>
            <a:off x="6796961" y="3363744"/>
            <a:ext cx="878476" cy="36576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50" dirty="0"/>
              <a:t>Warranty Repair App</a:t>
            </a:r>
          </a:p>
        </p:txBody>
      </p:sp>
      <p:grpSp>
        <p:nvGrpSpPr>
          <p:cNvPr id="17" name="Group 16"/>
          <p:cNvGrpSpPr/>
          <p:nvPr/>
        </p:nvGrpSpPr>
        <p:grpSpPr>
          <a:xfrm>
            <a:off x="12542837" y="1647714"/>
            <a:ext cx="3810000" cy="2133600"/>
            <a:chOff x="6370637" y="3040062"/>
            <a:chExt cx="3810000" cy="2133600"/>
          </a:xfrm>
        </p:grpSpPr>
        <p:sp>
          <p:nvSpPr>
            <p:cNvPr id="5" name="Rectangle 4"/>
            <p:cNvSpPr/>
            <p:nvPr/>
          </p:nvSpPr>
          <p:spPr>
            <a:xfrm>
              <a:off x="6370637" y="3040062"/>
              <a:ext cx="3810000" cy="21336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Warranty Repair App</a:t>
              </a:r>
              <a:endParaRPr lang="en-US" dirty="0"/>
            </a:p>
          </p:txBody>
        </p:sp>
        <p:sp>
          <p:nvSpPr>
            <p:cNvPr id="10" name="Cube 9"/>
            <p:cNvSpPr/>
            <p:nvPr/>
          </p:nvSpPr>
          <p:spPr>
            <a:xfrm>
              <a:off x="8656637" y="4487862"/>
              <a:ext cx="533400" cy="38100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solidFill>
                    <a:schemeClr val="tx1"/>
                  </a:solidFill>
                </a:rPr>
                <a:t>MSMQ</a:t>
              </a:r>
              <a:endParaRPr lang="en-US" sz="1000" dirty="0">
                <a:solidFill>
                  <a:schemeClr val="tx1"/>
                </a:solidFill>
              </a:endParaRPr>
            </a:p>
          </p:txBody>
        </p:sp>
        <p:pic>
          <p:nvPicPr>
            <p:cNvPr id="1032" name="Picture 8" descr="http://2.bp.blogspot.com/-1LB4PjiDdgU/Ur_tPvwj5HI/AAAAAAAAAo0/91HKtveyFok/s1600/VisualStudio201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91705" y="3689227"/>
              <a:ext cx="1066800" cy="64623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6529805" y="4485140"/>
              <a:ext cx="990600" cy="38100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IIS - Express</a:t>
              </a:r>
              <a:endParaRPr lang="en-US" sz="1200" dirty="0">
                <a:solidFill>
                  <a:schemeClr val="tx1"/>
                </a:solidFill>
              </a:endParaRPr>
            </a:p>
          </p:txBody>
        </p:sp>
        <p:sp>
          <p:nvSpPr>
            <p:cNvPr id="19" name="Flowchart: Magnetic Disk 18"/>
            <p:cNvSpPr/>
            <p:nvPr/>
          </p:nvSpPr>
          <p:spPr>
            <a:xfrm>
              <a:off x="7651252" y="4477202"/>
              <a:ext cx="568657" cy="381000"/>
            </a:xfrm>
            <a:prstGeom prst="flowChartMagneticDisk">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solidFill>
                    <a:schemeClr val="tx1"/>
                  </a:solidFill>
                </a:rPr>
                <a:t>SQL 2008</a:t>
              </a:r>
              <a:endParaRPr lang="en-US" sz="1200" dirty="0">
                <a:solidFill>
                  <a:schemeClr val="tx1"/>
                </a:solidFill>
              </a:endParaRPr>
            </a:p>
          </p:txBody>
        </p:sp>
      </p:grpSp>
      <p:grpSp>
        <p:nvGrpSpPr>
          <p:cNvPr id="82" name="Group 81"/>
          <p:cNvGrpSpPr/>
          <p:nvPr/>
        </p:nvGrpSpPr>
        <p:grpSpPr>
          <a:xfrm>
            <a:off x="6446838" y="4716462"/>
            <a:ext cx="2133599" cy="383723"/>
            <a:chOff x="9799638" y="4716462"/>
            <a:chExt cx="2133599" cy="383723"/>
          </a:xfrm>
        </p:grpSpPr>
        <p:sp>
          <p:nvSpPr>
            <p:cNvPr id="83" name="Flowchart: Magnetic Disk 82"/>
            <p:cNvSpPr/>
            <p:nvPr/>
          </p:nvSpPr>
          <p:spPr>
            <a:xfrm>
              <a:off x="10561637" y="4716462"/>
              <a:ext cx="568657" cy="381000"/>
            </a:xfrm>
            <a:prstGeom prst="flowChartMagneticDisk">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solidFill>
                    <a:schemeClr val="tx1"/>
                  </a:solidFill>
                </a:rPr>
                <a:t>SQL 2008</a:t>
              </a:r>
              <a:endParaRPr lang="en-US" sz="1200" dirty="0">
                <a:solidFill>
                  <a:schemeClr val="tx1"/>
                </a:solidFill>
              </a:endParaRPr>
            </a:p>
          </p:txBody>
        </p:sp>
        <p:sp>
          <p:nvSpPr>
            <p:cNvPr id="84" name="Rectangle 83"/>
            <p:cNvSpPr/>
            <p:nvPr/>
          </p:nvSpPr>
          <p:spPr>
            <a:xfrm>
              <a:off x="9799638" y="4719185"/>
              <a:ext cx="617668" cy="38100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IIS 7</a:t>
              </a:r>
              <a:endParaRPr lang="en-US" sz="1200" dirty="0">
                <a:solidFill>
                  <a:schemeClr val="tx1"/>
                </a:solidFill>
              </a:endParaRPr>
            </a:p>
          </p:txBody>
        </p:sp>
        <p:sp>
          <p:nvSpPr>
            <p:cNvPr id="85" name="Cube 84"/>
            <p:cNvSpPr/>
            <p:nvPr/>
          </p:nvSpPr>
          <p:spPr>
            <a:xfrm>
              <a:off x="11399837" y="4716462"/>
              <a:ext cx="533400" cy="381000"/>
            </a:xfrm>
            <a:prstGeom prst="cub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solidFill>
                    <a:schemeClr val="tx1"/>
                  </a:solidFill>
                </a:rPr>
                <a:t>MSMQ</a:t>
              </a:r>
              <a:endParaRPr lang="en-US" sz="1000" dirty="0">
                <a:solidFill>
                  <a:schemeClr val="tx1"/>
                </a:solidFill>
              </a:endParaRPr>
            </a:p>
          </p:txBody>
        </p:sp>
      </p:grpSp>
    </p:spTree>
    <p:extLst>
      <p:ext uri="{BB962C8B-B14F-4D97-AF65-F5344CB8AC3E}">
        <p14:creationId xmlns:p14="http://schemas.microsoft.com/office/powerpoint/2010/main" val="58954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p:tgtEl>
                                          <p:spTgt spid="39"/>
                                        </p:tgtEl>
                                        <p:attrNameLst>
                                          <p:attrName>ppt_x</p:attrName>
                                        </p:attrNameLst>
                                      </p:cBhvr>
                                      <p:tavLst>
                                        <p:tav tm="0">
                                          <p:val>
                                            <p:strVal val="#ppt_x-#ppt_w*1.125000"/>
                                          </p:val>
                                        </p:tav>
                                        <p:tav tm="100000">
                                          <p:val>
                                            <p:strVal val="#ppt_x"/>
                                          </p:val>
                                        </p:tav>
                                      </p:tavLst>
                                    </p:anim>
                                    <p:animEffect transition="in" filter="wipe(right)">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5"/>
                                        </p:tgtEl>
                                        <p:attrNameLst>
                                          <p:attrName>style.visibility</p:attrName>
                                        </p:attrNameLst>
                                      </p:cBhvr>
                                      <p:to>
                                        <p:strVal val="visible"/>
                                      </p:to>
                                    </p:set>
                                    <p:animEffect transition="in" filter="fade">
                                      <p:cBhvr>
                                        <p:cTn id="18" dur="500"/>
                                        <p:tgtEl>
                                          <p:spTgt spid="10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par>
                          <p:cTn id="29" fill="hold">
                            <p:stCondLst>
                              <p:cond delay="500"/>
                            </p:stCondLst>
                            <p:childTnLst>
                              <p:par>
                                <p:cTn id="30" presetID="37" presetClass="path" presetSubtype="0" accel="50000" decel="50000" fill="hold" grpId="0" nodeType="afterEffect">
                                  <p:stCondLst>
                                    <p:cond delay="0"/>
                                  </p:stCondLst>
                                  <p:childTnLst>
                                    <p:animMotion origin="layout" path="M -0.00025 -2.82342E-6 C 0.00013 0.0547 0.00217 0.20223 -0.04838 0.25193 C -0.09892 0.3005 -0.15113 0.26805 -0.17245 0.32774 " pathEditMode="relative" rAng="0" ptsTypes="AAA">
                                      <p:cBhvr>
                                        <p:cTn id="31" dur="2000" fill="hold"/>
                                        <p:tgtEl>
                                          <p:spTgt spid="62"/>
                                        </p:tgtEl>
                                        <p:attrNameLst>
                                          <p:attrName>ppt_x</p:attrName>
                                          <p:attrName>ppt_y</p:attrName>
                                        </p:attrNameLst>
                                      </p:cBhvr>
                                      <p:rCtr x="-8604" y="16387"/>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par>
                          <p:cTn id="41" fill="hold">
                            <p:stCondLst>
                              <p:cond delay="1000"/>
                            </p:stCondLst>
                            <p:childTnLst>
                              <p:par>
                                <p:cTn id="42" presetID="10" presetClass="entr" presetSubtype="0" fill="hold" grpId="1" nodeType="after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childTnLst>
                                </p:cTn>
                              </p:par>
                            </p:childTnLst>
                          </p:cTn>
                        </p:par>
                        <p:par>
                          <p:cTn id="45" fill="hold">
                            <p:stCondLst>
                              <p:cond delay="1500"/>
                            </p:stCondLst>
                            <p:childTnLst>
                              <p:par>
                                <p:cTn id="46" presetID="37" presetClass="path" presetSubtype="0" accel="50000" decel="50000" fill="hold" grpId="0" nodeType="afterEffect">
                                  <p:stCondLst>
                                    <p:cond delay="0"/>
                                  </p:stCondLst>
                                  <p:childTnLst>
                                    <p:animMotion origin="layout" path="M -0.00038 -1.93373E-6 C -0.00038 0.05357 0.0009 0.18793 0.00945 0.21267 C 0.01826 0.23718 0.05119 0.2778 0.0577 0.33114 " pathEditMode="relative" rAng="0" ptsTypes="AAA">
                                      <p:cBhvr>
                                        <p:cTn id="47" dur="2000" fill="hold"/>
                                        <p:tgtEl>
                                          <p:spTgt spid="71"/>
                                        </p:tgtEl>
                                        <p:attrNameLst>
                                          <p:attrName>ppt_x</p:attrName>
                                          <p:attrName>ppt_y</p:attrName>
                                        </p:attrNameLst>
                                      </p:cBhvr>
                                      <p:rCtr x="2898" y="16546"/>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024"/>
                                        </p:tgtEl>
                                        <p:attrNameLst>
                                          <p:attrName>style.visibility</p:attrName>
                                        </p:attrNameLst>
                                      </p:cBhvr>
                                      <p:to>
                                        <p:strVal val="visible"/>
                                      </p:to>
                                    </p:set>
                                    <p:animEffect transition="in" filter="fade">
                                      <p:cBhvr>
                                        <p:cTn id="56" dur="500"/>
                                        <p:tgtEl>
                                          <p:spTgt spid="1024"/>
                                        </p:tgtEl>
                                      </p:cBhvr>
                                    </p:animEffect>
                                  </p:childTnLst>
                                </p:cTn>
                              </p:par>
                            </p:childTnLst>
                          </p:cTn>
                        </p:par>
                        <p:par>
                          <p:cTn id="57" fill="hold">
                            <p:stCondLst>
                              <p:cond delay="1000"/>
                            </p:stCondLst>
                            <p:childTnLst>
                              <p:par>
                                <p:cTn id="58" presetID="10" presetClass="entr" presetSubtype="0" fill="hold" grpId="1" nodeType="after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childTnLst>
                          </p:cTn>
                        </p:par>
                        <p:par>
                          <p:cTn id="61" fill="hold">
                            <p:stCondLst>
                              <p:cond delay="1500"/>
                            </p:stCondLst>
                            <p:childTnLst>
                              <p:par>
                                <p:cTn id="62" presetID="37" presetClass="path" presetSubtype="0" accel="50000" decel="50000" fill="hold" grpId="0" nodeType="afterEffect">
                                  <p:stCondLst>
                                    <p:cond delay="0"/>
                                  </p:stCondLst>
                                  <p:childTnLst>
                                    <p:animMotion origin="layout" path="M -0.00103 -1.93373E-6 C -0.00473 0.11053 0.17564 0.08716 0.22721 0.10781 C 0.27878 0.12846 0.30495 0.28189 0.31631 0.33591 " pathEditMode="relative" rAng="0" ptsTypes="AAA">
                                      <p:cBhvr>
                                        <p:cTn id="63" dur="2000" fill="hold"/>
                                        <p:tgtEl>
                                          <p:spTgt spid="72"/>
                                        </p:tgtEl>
                                        <p:attrNameLst>
                                          <p:attrName>ppt_x</p:attrName>
                                          <p:attrName>ppt_y</p:attrName>
                                        </p:attrNameLst>
                                      </p:cBhvr>
                                      <p:rCtr x="15867" y="16795"/>
                                    </p:animMotion>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39"/>
                                        </p:tgtEl>
                                      </p:cBhvr>
                                    </p:animEffect>
                                    <p:set>
                                      <p:cBhvr>
                                        <p:cTn id="68" dur="1" fill="hold">
                                          <p:stCondLst>
                                            <p:cond delay="499"/>
                                          </p:stCondLst>
                                        </p:cTn>
                                        <p:tgtEl>
                                          <p:spTgt spid="3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1.67986E-6 3.39537E-6 L -0.34925 3.39537E-6 " pathEditMode="relative" rAng="0" ptsTypes="AA">
                                      <p:cBhvr>
                                        <p:cTn id="72" dur="1800" fill="hold"/>
                                        <p:tgtEl>
                                          <p:spTgt spid="16"/>
                                        </p:tgtEl>
                                        <p:attrNameLst>
                                          <p:attrName>ppt_x</p:attrName>
                                          <p:attrName>ppt_y</p:attrName>
                                        </p:attrNameLst>
                                      </p:cBhvr>
                                      <p:rCtr x="-17462" y="0"/>
                                    </p:animMotion>
                                  </p:childTnLst>
                                </p:cTn>
                              </p:par>
                              <p:par>
                                <p:cTn id="73" presetID="42" presetClass="path" presetSubtype="0" accel="50000" decel="50000" fill="hold" nodeType="withEffect">
                                  <p:stCondLst>
                                    <p:cond delay="0"/>
                                  </p:stCondLst>
                                  <p:childTnLst>
                                    <p:animMotion origin="layout" path="M -9.16518E-7 2.87335E-6 L -0.98647 -0.00341 " pathEditMode="relative" rAng="0" ptsTypes="AA">
                                      <p:cBhvr>
                                        <p:cTn id="74" dur="1500" fill="hold"/>
                                        <p:tgtEl>
                                          <p:spTgt spid="17"/>
                                        </p:tgtEl>
                                        <p:attrNameLst>
                                          <p:attrName>ppt_x</p:attrName>
                                          <p:attrName>ppt_y</p:attrName>
                                        </p:attrNameLst>
                                      </p:cBhvr>
                                      <p:rCtr x="-49323" y="-182"/>
                                    </p:animMotion>
                                  </p:childTnLst>
                                </p:cTn>
                              </p:par>
                            </p:childTnLst>
                          </p:cTn>
                        </p:par>
                      </p:childTnLst>
                    </p:cTn>
                  </p:par>
                  <p:par>
                    <p:cTn id="75" fill="hold">
                      <p:stCondLst>
                        <p:cond delay="indefinite"/>
                      </p:stCondLst>
                      <p:childTnLst>
                        <p:par>
                          <p:cTn id="76" fill="hold">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74"/>
                                        </p:tgtEl>
                                        <p:attrNameLst>
                                          <p:attrName>style.visibility</p:attrName>
                                        </p:attrNameLst>
                                      </p:cBhvr>
                                      <p:to>
                                        <p:strVal val="visible"/>
                                      </p:to>
                                    </p:set>
                                    <p:anim calcmode="lin" valueType="num">
                                      <p:cBhvr additive="base">
                                        <p:cTn id="79" dur="500"/>
                                        <p:tgtEl>
                                          <p:spTgt spid="74"/>
                                        </p:tgtEl>
                                        <p:attrNameLst>
                                          <p:attrName>ppt_x</p:attrName>
                                        </p:attrNameLst>
                                      </p:cBhvr>
                                      <p:tavLst>
                                        <p:tav tm="0">
                                          <p:val>
                                            <p:strVal val="#ppt_x-#ppt_w*1.125000"/>
                                          </p:val>
                                        </p:tav>
                                        <p:tav tm="100000">
                                          <p:val>
                                            <p:strVal val="#ppt_x"/>
                                          </p:val>
                                        </p:tav>
                                      </p:tavLst>
                                    </p:anim>
                                    <p:animEffect transition="in" filter="wipe(right)">
                                      <p:cBhvr>
                                        <p:cTn id="80" dur="500"/>
                                        <p:tgtEl>
                                          <p:spTgt spid="7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1025"/>
                                        </p:tgtEl>
                                      </p:cBhvr>
                                    </p:animEffect>
                                    <p:set>
                                      <p:cBhvr>
                                        <p:cTn id="85" dur="1" fill="hold">
                                          <p:stCondLst>
                                            <p:cond delay="499"/>
                                          </p:stCondLst>
                                        </p:cTn>
                                        <p:tgtEl>
                                          <p:spTgt spid="1025"/>
                                        </p:tgtEl>
                                        <p:attrNameLst>
                                          <p:attrName>style.visibility</p:attrName>
                                        </p:attrNameLst>
                                      </p:cBhvr>
                                      <p:to>
                                        <p:strVal val="hidden"/>
                                      </p:to>
                                    </p:set>
                                  </p:childTnLst>
                                </p:cTn>
                              </p:par>
                              <p:par>
                                <p:cTn id="86" presetID="10" presetClass="exit" presetSubtype="0" fill="hold" grpId="2" nodeType="withEffect">
                                  <p:stCondLst>
                                    <p:cond delay="0"/>
                                  </p:stCondLst>
                                  <p:childTnLst>
                                    <p:animEffect transition="out" filter="fade">
                                      <p:cBhvr>
                                        <p:cTn id="87" dur="500"/>
                                        <p:tgtEl>
                                          <p:spTgt spid="62"/>
                                        </p:tgtEl>
                                      </p:cBhvr>
                                    </p:animEffect>
                                    <p:set>
                                      <p:cBhvr>
                                        <p:cTn id="88" dur="1" fill="hold">
                                          <p:stCondLst>
                                            <p:cond delay="499"/>
                                          </p:stCondLst>
                                        </p:cTn>
                                        <p:tgtEl>
                                          <p:spTgt spid="62"/>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500"/>
                                        <p:tgtEl>
                                          <p:spTgt spid="7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1"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childTnLst>
                          </p:cTn>
                        </p:par>
                        <p:par>
                          <p:cTn id="98" fill="hold">
                            <p:stCondLst>
                              <p:cond delay="500"/>
                            </p:stCondLst>
                            <p:childTnLst>
                              <p:par>
                                <p:cTn id="99" presetID="37" presetClass="path" presetSubtype="0" accel="50000" decel="50000" fill="hold" grpId="0" nodeType="afterEffect">
                                  <p:stCondLst>
                                    <p:cond delay="0"/>
                                  </p:stCondLst>
                                  <p:childTnLst>
                                    <p:animMotion origin="layout" path="M -0.00051 -6.7635E-7 C -0.00051 0.05424 -0.08386 0.18611 -0.10607 0.22742 C -0.12828 0.26873 -0.30546 0.26646 -0.24764 0.32864 " pathEditMode="relative" rAng="0" ptsTypes="AAA">
                                      <p:cBhvr>
                                        <p:cTn id="100" dur="2000" fill="hold"/>
                                        <p:tgtEl>
                                          <p:spTgt spid="68"/>
                                        </p:tgtEl>
                                        <p:attrNameLst>
                                          <p:attrName>ppt_x</p:attrName>
                                          <p:attrName>ppt_y</p:attrName>
                                        </p:attrNameLst>
                                      </p:cBhvr>
                                      <p:rCtr x="-12944" y="16432"/>
                                    </p:animMotion>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82"/>
                                        </p:tgtEl>
                                        <p:attrNameLst>
                                          <p:attrName>style.visibility</p:attrName>
                                        </p:attrNameLst>
                                      </p:cBhvr>
                                      <p:to>
                                        <p:strVal val="visible"/>
                                      </p:to>
                                    </p:set>
                                    <p:animEffect transition="in" filter="fade">
                                      <p:cBhvr>
                                        <p:cTn id="105" dur="500"/>
                                        <p:tgtEl>
                                          <p:spTgt spid="82"/>
                                        </p:tgtEl>
                                      </p:cBhvr>
                                    </p:animEffect>
                                  </p:childTnLst>
                                </p:cTn>
                              </p:par>
                            </p:childTnLst>
                          </p:cTn>
                        </p:par>
                        <p:par>
                          <p:cTn id="106" fill="hold">
                            <p:stCondLst>
                              <p:cond delay="500"/>
                            </p:stCondLst>
                            <p:childTnLst>
                              <p:par>
                                <p:cTn id="107" presetID="10" presetClass="entr" presetSubtype="0" fill="hold" grpId="1" nodeType="after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fade">
                                      <p:cBhvr>
                                        <p:cTn id="109" dur="500"/>
                                        <p:tgtEl>
                                          <p:spTgt spid="80"/>
                                        </p:tgtEl>
                                      </p:cBhvr>
                                    </p:animEffect>
                                  </p:childTnLst>
                                </p:cTn>
                              </p:par>
                            </p:childTnLst>
                          </p:cTn>
                        </p:par>
                        <p:par>
                          <p:cTn id="110" fill="hold">
                            <p:stCondLst>
                              <p:cond delay="1000"/>
                            </p:stCondLst>
                            <p:childTnLst>
                              <p:par>
                                <p:cTn id="111" presetID="37" presetClass="path" presetSubtype="0" accel="50000" decel="50000" fill="hold" grpId="0" nodeType="afterEffect">
                                  <p:stCondLst>
                                    <p:cond delay="0"/>
                                  </p:stCondLst>
                                  <p:childTnLst>
                                    <p:animMotion origin="layout" path="M -0.00064 -6.7635E-7 L 0.06676 0.32955 " pathEditMode="relative" rAng="0" ptsTypes="AA">
                                      <p:cBhvr>
                                        <p:cTn id="112" dur="2000" fill="hold"/>
                                        <p:tgtEl>
                                          <p:spTgt spid="80"/>
                                        </p:tgtEl>
                                        <p:attrNameLst>
                                          <p:attrName>ppt_x</p:attrName>
                                          <p:attrName>ppt_y</p:attrName>
                                        </p:attrNameLst>
                                      </p:cBhvr>
                                      <p:rCtr x="3370" y="16478"/>
                                    </p:animMotion>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027"/>
                                        </p:tgtEl>
                                        <p:attrNameLst>
                                          <p:attrName>style.visibility</p:attrName>
                                        </p:attrNameLst>
                                      </p:cBhvr>
                                      <p:to>
                                        <p:strVal val="visible"/>
                                      </p:to>
                                    </p:set>
                                    <p:animEffect transition="in" filter="fade">
                                      <p:cBhvr>
                                        <p:cTn id="117" dur="500"/>
                                        <p:tgtEl>
                                          <p:spTgt spid="102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1"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fade">
                                      <p:cBhvr>
                                        <p:cTn id="122" dur="500"/>
                                        <p:tgtEl>
                                          <p:spTgt spid="81"/>
                                        </p:tgtEl>
                                      </p:cBhvr>
                                    </p:animEffect>
                                  </p:childTnLst>
                                </p:cTn>
                              </p:par>
                            </p:childTnLst>
                          </p:cTn>
                        </p:par>
                        <p:par>
                          <p:cTn id="123" fill="hold">
                            <p:stCondLst>
                              <p:cond delay="500"/>
                            </p:stCondLst>
                            <p:childTnLst>
                              <p:par>
                                <p:cTn id="124" presetID="37" presetClass="path" presetSubtype="0" accel="50000" decel="50000" fill="hold" grpId="0" nodeType="afterEffect">
                                  <p:stCondLst>
                                    <p:cond delay="0"/>
                                  </p:stCondLst>
                                  <p:childTnLst>
                                    <p:animMotion origin="layout" path="M -0.00051 4.13981E-6 C -0.00051 0.05379 0.10812 0.20426 0.12203 0.22355 C 0.13582 0.24262 0.26117 0.27031 0.31912 0.33295 " pathEditMode="relative" rAng="0" ptsTypes="AAA">
                                      <p:cBhvr>
                                        <p:cTn id="125" dur="2000" fill="hold"/>
                                        <p:tgtEl>
                                          <p:spTgt spid="81"/>
                                        </p:tgtEl>
                                        <p:attrNameLst>
                                          <p:attrName>ppt_x</p:attrName>
                                          <p:attrName>ppt_y</p:attrName>
                                        </p:attrNameLst>
                                      </p:cBhvr>
                                      <p:rCtr x="15982" y="166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39" grpId="0" animBg="1"/>
      <p:bldP spid="39" grpId="1" animBg="1"/>
      <p:bldP spid="70" grpId="0" animBg="1"/>
      <p:bldP spid="62" grpId="0" animBg="1"/>
      <p:bldP spid="62" grpId="1" animBg="1"/>
      <p:bldP spid="62" grpId="2" animBg="1"/>
      <p:bldP spid="68" grpId="0" animBg="1"/>
      <p:bldP spid="68" grpId="1" animBg="1"/>
      <p:bldP spid="71" grpId="0" animBg="1"/>
      <p:bldP spid="71" grpId="1" animBg="1"/>
      <p:bldP spid="72" grpId="0" animBg="1"/>
      <p:bldP spid="72" grpId="1" animBg="1"/>
      <p:bldP spid="74" grpId="0" animBg="1"/>
      <p:bldP spid="80" grpId="0" animBg="1"/>
      <p:bldP spid="80" grpId="1" animBg="1"/>
      <p:bldP spid="81" grpId="0" animBg="1"/>
      <p:bldP spid="81"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dwardshousemovers.com/images/HM-structural.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94437" y="2716211"/>
            <a:ext cx="6019800" cy="39052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8951" y="2549297"/>
            <a:ext cx="6019800" cy="38862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Moving to Modular Design</a:t>
            </a:r>
            <a:endParaRPr lang="en-US" dirty="0"/>
          </a:p>
        </p:txBody>
      </p:sp>
      <p:sp>
        <p:nvSpPr>
          <p:cNvPr id="4" name="Content Placeholder 3"/>
          <p:cNvSpPr>
            <a:spLocks noGrp="1"/>
          </p:cNvSpPr>
          <p:nvPr>
            <p:ph idx="1"/>
          </p:nvPr>
        </p:nvSpPr>
        <p:spPr/>
        <p:txBody>
          <a:bodyPr/>
          <a:lstStyle/>
          <a:p>
            <a:r>
              <a:rPr lang="en-US" dirty="0" smtClean="0"/>
              <a:t>How will you move your app?</a:t>
            </a:r>
          </a:p>
        </p:txBody>
      </p:sp>
      <p:pic>
        <p:nvPicPr>
          <p:cNvPr id="1028" name="Picture 4" descr="http://www.milbankhousemovers.com/uploads/gallery/HM_11HouseBridge_127310004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0289" y="3954462"/>
            <a:ext cx="4331688" cy="28589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73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823" y="280106"/>
            <a:ext cx="11692413" cy="1165754"/>
          </a:xfrm>
        </p:spPr>
        <p:txBody>
          <a:bodyPr/>
          <a:lstStyle/>
          <a:p>
            <a:r>
              <a:rPr lang="en-US" dirty="0" smtClean="0"/>
              <a:t>Is your app ready to be moved?</a:t>
            </a:r>
            <a:endParaRPr lang="en-US" dirty="0"/>
          </a:p>
        </p:txBody>
      </p:sp>
      <p:pic>
        <p:nvPicPr>
          <p:cNvPr id="9" name="Picture 8" descr="http://mybirdie.ca/files/house-movers-collapse-bridgeimage003.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2837" y="1744662"/>
            <a:ext cx="8686800" cy="4976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descr="http://mybirdie.ca/files/house-movers-collapse-bridgeimage003.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112837" y="1744662"/>
            <a:ext cx="8686800" cy="22098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4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Containers</a:t>
            </a:r>
            <a:endParaRPr lang="en-US" dirty="0"/>
          </a:p>
        </p:txBody>
      </p:sp>
      <p:sp>
        <p:nvSpPr>
          <p:cNvPr id="3" name="Content Placeholder 2"/>
          <p:cNvSpPr>
            <a:spLocks noGrp="1"/>
          </p:cNvSpPr>
          <p:nvPr>
            <p:ph idx="1"/>
          </p:nvPr>
        </p:nvSpPr>
        <p:spPr/>
        <p:txBody>
          <a:bodyPr/>
          <a:lstStyle/>
          <a:p>
            <a:r>
              <a:rPr lang="en-US" dirty="0" smtClean="0"/>
              <a:t>How will your app scale?</a:t>
            </a:r>
            <a:endParaRPr lang="en-US" dirty="0"/>
          </a:p>
        </p:txBody>
      </p:sp>
      <p:pic>
        <p:nvPicPr>
          <p:cNvPr id="5" name="Picture 8" descr="http://hominic.com/wp-content/uploads/2014/12/Two-storey-red-shipping-container-house-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864" y="3203575"/>
            <a:ext cx="5715000" cy="3790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10" descr="https://pbs.twimg.com/media/CEqAC_hUgAAA1C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864" y="3194050"/>
            <a:ext cx="5715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82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Effect transition="in" filter="fade">
                                      <p:cBhvr>
                                        <p:cTn id="9" dur="2000"/>
                                        <p:tgtEl>
                                          <p:spTgt spid="6"/>
                                        </p:tgtEl>
                                      </p:cBhvr>
                                    </p:animEffect>
                                  </p:childTnLst>
                                </p:cTn>
                              </p:par>
                              <p:par>
                                <p:cTn id="10" presetID="42" presetClass="path" presetSubtype="0" accel="50000" decel="50000" fill="hold" nodeType="withEffect">
                                  <p:stCondLst>
                                    <p:cond delay="0"/>
                                  </p:stCondLst>
                                  <p:childTnLst>
                                    <p:animMotion origin="layout" path="M 3.9086E-6 4.09896E-6 L 0.49553 -0.10259 " pathEditMode="relative" rAng="0" ptsTypes="AA">
                                      <p:cBhvr>
                                        <p:cTn id="11" dur="2000" fill="hold"/>
                                        <p:tgtEl>
                                          <p:spTgt spid="6"/>
                                        </p:tgtEl>
                                        <p:attrNameLst>
                                          <p:attrName>ppt_x</p:attrName>
                                          <p:attrName>ppt_y</p:attrName>
                                        </p:attrNameLst>
                                      </p:cBhvr>
                                      <p:rCtr x="24777" y="-51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nvGrpSpPr>
        <p:grpSpPr>
          <a:xfrm>
            <a:off x="5282231" y="3954462"/>
            <a:ext cx="3398247" cy="1905000"/>
            <a:chOff x="3523102" y="1791568"/>
            <a:chExt cx="6746733" cy="3782104"/>
          </a:xfrm>
          <a:solidFill>
            <a:srgbClr val="7030A0"/>
          </a:solidFill>
        </p:grpSpPr>
        <p:sp>
          <p:nvSpPr>
            <p:cNvPr id="94" name="Rectangle 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5282232" y="2049462"/>
            <a:ext cx="3398247" cy="1905000"/>
            <a:chOff x="3523102" y="1791568"/>
            <a:chExt cx="6746733" cy="3782104"/>
          </a:xfrm>
          <a:solidFill>
            <a:srgbClr val="00B050"/>
          </a:solidFill>
        </p:grpSpPr>
        <p:sp>
          <p:nvSpPr>
            <p:cNvPr id="98" name="Rectangle 9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8675266" y="2049462"/>
            <a:ext cx="3398247" cy="1905000"/>
            <a:chOff x="3523102" y="1791568"/>
            <a:chExt cx="6746733" cy="3782104"/>
          </a:xfrm>
          <a:solidFill>
            <a:srgbClr val="BDBEC0"/>
          </a:solidFill>
        </p:grpSpPr>
        <p:sp>
          <p:nvSpPr>
            <p:cNvPr id="102" name="Rectangle 10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8675265" y="3954462"/>
            <a:ext cx="3398247" cy="1905000"/>
            <a:chOff x="3523102" y="1791568"/>
            <a:chExt cx="6746733" cy="3782104"/>
          </a:xfrm>
          <a:solidFill>
            <a:srgbClr val="25AAE1"/>
          </a:solidFill>
        </p:grpSpPr>
        <p:sp>
          <p:nvSpPr>
            <p:cNvPr id="106" name="Rectangle 105"/>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11395" y="2573811"/>
            <a:ext cx="4963842" cy="2782646"/>
            <a:chOff x="3523102" y="1791568"/>
            <a:chExt cx="6746733" cy="3782104"/>
          </a:xfrm>
          <a:solidFill>
            <a:srgbClr val="25AAE1"/>
          </a:solidFill>
        </p:grpSpPr>
        <p:sp>
          <p:nvSpPr>
            <p:cNvPr id="30" name="Rectangle 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lowchart: Document 44"/>
          <p:cNvSpPr/>
          <p:nvPr/>
        </p:nvSpPr>
        <p:spPr>
          <a:xfrm>
            <a:off x="1024593" y="2893053"/>
            <a:ext cx="1281523" cy="1015391"/>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Front End</a:t>
            </a:r>
            <a:endParaRPr lang="en-US" sz="1400" dirty="0"/>
          </a:p>
        </p:txBody>
      </p:sp>
      <p:sp>
        <p:nvSpPr>
          <p:cNvPr id="54" name="Cube 53"/>
          <p:cNvSpPr/>
          <p:nvPr/>
        </p:nvSpPr>
        <p:spPr>
          <a:xfrm>
            <a:off x="2591788" y="2862527"/>
            <a:ext cx="1015391" cy="1015391"/>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Logic</a:t>
            </a:r>
            <a:endParaRPr lang="en-US" sz="1400" dirty="0"/>
          </a:p>
        </p:txBody>
      </p:sp>
      <p:sp>
        <p:nvSpPr>
          <p:cNvPr id="55" name="Flowchart: Multidocument 54"/>
          <p:cNvSpPr/>
          <p:nvPr/>
        </p:nvSpPr>
        <p:spPr>
          <a:xfrm>
            <a:off x="924858" y="3950251"/>
            <a:ext cx="1668457" cy="1050276"/>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Caching</a:t>
            </a:r>
            <a:endParaRPr lang="en-US" sz="1400" dirty="0"/>
          </a:p>
        </p:txBody>
      </p:sp>
      <p:sp>
        <p:nvSpPr>
          <p:cNvPr id="60" name="Can 59"/>
          <p:cNvSpPr/>
          <p:nvPr/>
        </p:nvSpPr>
        <p:spPr>
          <a:xfrm>
            <a:off x="2786142" y="3971122"/>
            <a:ext cx="1042724" cy="968975"/>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Persistence</a:t>
            </a:r>
            <a:endParaRPr lang="en-US" sz="1400" dirty="0"/>
          </a:p>
        </p:txBody>
      </p:sp>
      <p:sp>
        <p:nvSpPr>
          <p:cNvPr id="2" name="Title 1"/>
          <p:cNvSpPr>
            <a:spLocks noGrp="1"/>
          </p:cNvSpPr>
          <p:nvPr>
            <p:ph type="title"/>
          </p:nvPr>
        </p:nvSpPr>
        <p:spPr>
          <a:xfrm>
            <a:off x="621823" y="280106"/>
            <a:ext cx="11540013" cy="1165754"/>
          </a:xfrm>
        </p:spPr>
        <p:txBody>
          <a:bodyPr/>
          <a:lstStyle/>
          <a:p>
            <a:r>
              <a:rPr lang="en-US" dirty="0" smtClean="0"/>
              <a:t>Identify the scaling boundaries</a:t>
            </a:r>
            <a:endParaRPr lang="en-US" dirty="0"/>
          </a:p>
        </p:txBody>
      </p:sp>
    </p:spTree>
    <p:extLst>
      <p:ext uri="{BB962C8B-B14F-4D97-AF65-F5344CB8AC3E}">
        <p14:creationId xmlns:p14="http://schemas.microsoft.com/office/powerpoint/2010/main" val="35024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75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750"/>
                                        <p:tgtEl>
                                          <p:spTgt spid="101"/>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75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750"/>
                                        <p:tgtEl>
                                          <p:spTgt spid="93"/>
                                        </p:tgtEl>
                                      </p:cBhvr>
                                    </p:animEffect>
                                  </p:childTnLst>
                                </p:cTn>
                              </p:par>
                            </p:childTnLst>
                          </p:cTn>
                        </p:par>
                        <p:par>
                          <p:cTn id="17" fill="hold">
                            <p:stCondLst>
                              <p:cond delay="750"/>
                            </p:stCondLst>
                            <p:childTnLst>
                              <p:par>
                                <p:cTn id="18" presetID="42" presetClass="path" presetSubtype="0" accel="50000" decel="50000" fill="hold" grpId="0" nodeType="afterEffect">
                                  <p:stCondLst>
                                    <p:cond delay="0"/>
                                  </p:stCondLst>
                                  <p:childTnLst>
                                    <p:animMotion origin="layout" path="M -3.49757E-6 4.75715E-6 L 0.42737 -0.05153 " pathEditMode="relative" rAng="0" ptsTypes="AA">
                                      <p:cBhvr>
                                        <p:cTn id="19" dur="2000" fill="hold"/>
                                        <p:tgtEl>
                                          <p:spTgt spid="45"/>
                                        </p:tgtEl>
                                        <p:attrNameLst>
                                          <p:attrName>ppt_x</p:attrName>
                                          <p:attrName>ppt_y</p:attrName>
                                        </p:attrNameLst>
                                      </p:cBhvr>
                                      <p:rCtr x="21368" y="-2587"/>
                                    </p:animMotion>
                                  </p:childTnLst>
                                </p:cTn>
                              </p:par>
                              <p:par>
                                <p:cTn id="20" presetID="42" presetClass="path" presetSubtype="0" accel="50000" decel="50000" fill="hold" grpId="0" nodeType="withEffect">
                                  <p:stCondLst>
                                    <p:cond delay="0"/>
                                  </p:stCondLst>
                                  <p:childTnLst>
                                    <p:animMotion origin="layout" path="M -4.77151E-6 6.49115E-7 L 0.41984 0.06105 " pathEditMode="relative" rAng="0" ptsTypes="AA">
                                      <p:cBhvr>
                                        <p:cTn id="21" dur="2000" fill="hold"/>
                                        <p:tgtEl>
                                          <p:spTgt spid="55"/>
                                        </p:tgtEl>
                                        <p:attrNameLst>
                                          <p:attrName>ppt_x</p:attrName>
                                          <p:attrName>ppt_y</p:attrName>
                                        </p:attrNameLst>
                                      </p:cBhvr>
                                      <p:rCtr x="20985" y="3041"/>
                                    </p:animMotion>
                                  </p:childTnLst>
                                </p:cTn>
                              </p:par>
                              <p:par>
                                <p:cTn id="22" presetID="42" presetClass="path" presetSubtype="0" accel="50000" decel="50000" fill="hold" grpId="0" nodeType="withEffect">
                                  <p:stCondLst>
                                    <p:cond delay="0"/>
                                  </p:stCondLst>
                                  <p:childTnLst>
                                    <p:animMotion origin="layout" path="M -2.8338E-7 -2.94144E-6 L 0.5817 -0.04721 " pathEditMode="relative" rAng="0" ptsTypes="AA">
                                      <p:cBhvr>
                                        <p:cTn id="23" dur="2000" fill="hold"/>
                                        <p:tgtEl>
                                          <p:spTgt spid="54"/>
                                        </p:tgtEl>
                                        <p:attrNameLst>
                                          <p:attrName>ppt_x</p:attrName>
                                          <p:attrName>ppt_y</p:attrName>
                                        </p:attrNameLst>
                                      </p:cBhvr>
                                      <p:rCtr x="29078" y="-2360"/>
                                    </p:animMotion>
                                  </p:childTnLst>
                                </p:cTn>
                              </p:par>
                              <p:par>
                                <p:cTn id="24" presetID="42" presetClass="path" presetSubtype="0" accel="50000" decel="50000" fill="hold" grpId="0" nodeType="withEffect">
                                  <p:stCondLst>
                                    <p:cond delay="0"/>
                                  </p:stCondLst>
                                  <p:childTnLst>
                                    <p:animMotion origin="layout" path="M -2.26449E-6 1.17113E-6 L 0.56498 0.064 " pathEditMode="relative" rAng="0" ptsTypes="AA">
                                      <p:cBhvr>
                                        <p:cTn id="25" dur="2000" fill="hold"/>
                                        <p:tgtEl>
                                          <p:spTgt spid="60"/>
                                        </p:tgtEl>
                                        <p:attrNameLst>
                                          <p:attrName>ppt_x</p:attrName>
                                          <p:attrName>ppt_y</p:attrName>
                                        </p:attrNameLst>
                                      </p:cBhvr>
                                      <p:rCtr x="28249" y="3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4" grpId="0" animBg="1"/>
      <p:bldP spid="55" grpId="0" animBg="1"/>
      <p:bldP spid="6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1395" y="2573811"/>
            <a:ext cx="4963842" cy="2782646"/>
            <a:chOff x="3523102" y="1791568"/>
            <a:chExt cx="6746733" cy="3782104"/>
          </a:xfrm>
          <a:solidFill>
            <a:srgbClr val="25AAE1"/>
          </a:solidFill>
        </p:grpSpPr>
        <p:sp>
          <p:nvSpPr>
            <p:cNvPr id="30" name="Rectangle 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5282231" y="3954462"/>
            <a:ext cx="3398247" cy="1905000"/>
            <a:chOff x="3523102" y="1791568"/>
            <a:chExt cx="6746733" cy="3782104"/>
          </a:xfrm>
          <a:solidFill>
            <a:srgbClr val="7030A0"/>
          </a:solidFill>
        </p:grpSpPr>
        <p:sp>
          <p:nvSpPr>
            <p:cNvPr id="47" name="Rectangle 4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5282232" y="2049462"/>
            <a:ext cx="3398247" cy="1905000"/>
            <a:chOff x="3523102" y="1791568"/>
            <a:chExt cx="6746733" cy="3782104"/>
          </a:xfrm>
          <a:solidFill>
            <a:srgbClr val="00B050"/>
          </a:solidFill>
        </p:grpSpPr>
        <p:sp>
          <p:nvSpPr>
            <p:cNvPr id="42" name="Rectangle 4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8675266" y="2049462"/>
            <a:ext cx="3398247" cy="1905000"/>
            <a:chOff x="3523102" y="1791568"/>
            <a:chExt cx="6746733" cy="3782104"/>
          </a:xfrm>
          <a:solidFill>
            <a:srgbClr val="BDBEC0"/>
          </a:solidFill>
        </p:grpSpPr>
        <p:sp>
          <p:nvSpPr>
            <p:cNvPr id="51" name="Rectangle 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8675265" y="3954462"/>
            <a:ext cx="3398247" cy="1905000"/>
            <a:chOff x="3523102" y="1791568"/>
            <a:chExt cx="6746733" cy="3782104"/>
          </a:xfrm>
          <a:solidFill>
            <a:srgbClr val="25AAE1"/>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21823" y="280106"/>
            <a:ext cx="11540013" cy="1165754"/>
          </a:xfrm>
        </p:spPr>
        <p:txBody>
          <a:bodyPr/>
          <a:lstStyle/>
          <a:p>
            <a:r>
              <a:rPr lang="en-US" dirty="0" smtClean="0"/>
              <a:t>Identify the scaling boundaries</a:t>
            </a:r>
            <a:endParaRPr lang="en-US" dirty="0"/>
          </a:p>
        </p:txBody>
      </p:sp>
      <p:sp>
        <p:nvSpPr>
          <p:cNvPr id="72" name="Cube 71"/>
          <p:cNvSpPr/>
          <p:nvPr/>
        </p:nvSpPr>
        <p:spPr>
          <a:xfrm>
            <a:off x="2709070" y="2974815"/>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Email </a:t>
            </a:r>
            <a:r>
              <a:rPr lang="en-US" sz="1050" dirty="0" smtClean="0"/>
              <a:t>Campaigns</a:t>
            </a:r>
            <a:endParaRPr lang="en-US" sz="1050" dirty="0"/>
          </a:p>
        </p:txBody>
      </p:sp>
      <p:sp>
        <p:nvSpPr>
          <p:cNvPr id="73" name="Cube 72"/>
          <p:cNvSpPr/>
          <p:nvPr/>
        </p:nvSpPr>
        <p:spPr>
          <a:xfrm>
            <a:off x="2709070" y="2974815"/>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a:t>
            </a:r>
            <a:r>
              <a:rPr lang="en-US" sz="1200" dirty="0" err="1" smtClean="0"/>
              <a:t>Mgmnt</a:t>
            </a:r>
            <a:endParaRPr lang="en-US" sz="1200" dirty="0"/>
          </a:p>
        </p:txBody>
      </p:sp>
      <p:sp>
        <p:nvSpPr>
          <p:cNvPr id="74" name="Cube 73"/>
          <p:cNvSpPr/>
          <p:nvPr/>
        </p:nvSpPr>
        <p:spPr>
          <a:xfrm>
            <a:off x="2709070" y="2974815"/>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Customer</a:t>
            </a:r>
            <a:r>
              <a:rPr lang="en-US" sz="1400" dirty="0" smtClean="0"/>
              <a:t> </a:t>
            </a:r>
            <a:r>
              <a:rPr lang="en-US" sz="1200" dirty="0" smtClean="0"/>
              <a:t>Service</a:t>
            </a:r>
            <a:endParaRPr lang="en-US" sz="900" dirty="0"/>
          </a:p>
        </p:txBody>
      </p:sp>
      <p:sp>
        <p:nvSpPr>
          <p:cNvPr id="68" name="Cube 67"/>
          <p:cNvSpPr/>
          <p:nvPr/>
        </p:nvSpPr>
        <p:spPr>
          <a:xfrm>
            <a:off x="2709070" y="2974815"/>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Basket </a:t>
            </a:r>
            <a:r>
              <a:rPr lang="en-US" sz="1200" dirty="0" err="1" smtClean="0"/>
              <a:t>Mgmnt</a:t>
            </a:r>
            <a:endParaRPr lang="en-US" sz="1200" dirty="0"/>
          </a:p>
        </p:txBody>
      </p:sp>
      <p:sp>
        <p:nvSpPr>
          <p:cNvPr id="69" name="Cube 68"/>
          <p:cNvSpPr/>
          <p:nvPr/>
        </p:nvSpPr>
        <p:spPr>
          <a:xfrm>
            <a:off x="2709070" y="2974815"/>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Payment Gateway</a:t>
            </a:r>
            <a:endParaRPr lang="en-US" sz="1200" dirty="0"/>
          </a:p>
        </p:txBody>
      </p:sp>
      <p:sp>
        <p:nvSpPr>
          <p:cNvPr id="70" name="Cube 69"/>
          <p:cNvSpPr/>
          <p:nvPr/>
        </p:nvSpPr>
        <p:spPr>
          <a:xfrm>
            <a:off x="2709070" y="2974815"/>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Info</a:t>
            </a:r>
            <a:endParaRPr lang="en-US" sz="1200" dirty="0"/>
          </a:p>
        </p:txBody>
      </p:sp>
      <p:sp>
        <p:nvSpPr>
          <p:cNvPr id="71" name="Cube 70"/>
          <p:cNvSpPr/>
          <p:nvPr/>
        </p:nvSpPr>
        <p:spPr>
          <a:xfrm>
            <a:off x="2709070" y="2974815"/>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Shopper Profile</a:t>
            </a:r>
            <a:endParaRPr lang="en-US" sz="900" dirty="0"/>
          </a:p>
        </p:txBody>
      </p:sp>
      <p:sp>
        <p:nvSpPr>
          <p:cNvPr id="75" name="Cube 74"/>
          <p:cNvSpPr/>
          <p:nvPr/>
        </p:nvSpPr>
        <p:spPr>
          <a:xfrm>
            <a:off x="2709070" y="2974815"/>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Order Status</a:t>
            </a:r>
            <a:endParaRPr lang="en-US" sz="1200" dirty="0"/>
          </a:p>
        </p:txBody>
      </p:sp>
      <p:sp>
        <p:nvSpPr>
          <p:cNvPr id="54" name="Cube 53"/>
          <p:cNvSpPr/>
          <p:nvPr/>
        </p:nvSpPr>
        <p:spPr>
          <a:xfrm>
            <a:off x="2591788" y="2862527"/>
            <a:ext cx="1015391" cy="1015391"/>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Logic</a:t>
            </a:r>
            <a:endParaRPr lang="en-US" sz="1400" dirty="0"/>
          </a:p>
        </p:txBody>
      </p:sp>
      <p:sp>
        <p:nvSpPr>
          <p:cNvPr id="76" name="Flowchart: Document 75"/>
          <p:cNvSpPr/>
          <p:nvPr/>
        </p:nvSpPr>
        <p:spPr>
          <a:xfrm>
            <a:off x="1342219" y="3121194"/>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Order Status</a:t>
            </a:r>
            <a:endParaRPr lang="en-US" sz="1200" dirty="0"/>
          </a:p>
        </p:txBody>
      </p:sp>
      <p:sp>
        <p:nvSpPr>
          <p:cNvPr id="77" name="Flowchart: Document 76"/>
          <p:cNvSpPr/>
          <p:nvPr/>
        </p:nvSpPr>
        <p:spPr>
          <a:xfrm>
            <a:off x="1342219" y="3121194"/>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Basket </a:t>
            </a:r>
            <a:r>
              <a:rPr lang="en-US" sz="1200" dirty="0" err="1" smtClean="0"/>
              <a:t>Mgmnt</a:t>
            </a:r>
            <a:endParaRPr lang="en-US" sz="1200" dirty="0"/>
          </a:p>
        </p:txBody>
      </p:sp>
      <p:sp>
        <p:nvSpPr>
          <p:cNvPr id="78" name="Flowchart: Document 77"/>
          <p:cNvSpPr/>
          <p:nvPr/>
        </p:nvSpPr>
        <p:spPr>
          <a:xfrm>
            <a:off x="1342219" y="3121194"/>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Checkout</a:t>
            </a:r>
            <a:endParaRPr lang="en-US" sz="1200" dirty="0"/>
          </a:p>
        </p:txBody>
      </p:sp>
      <p:sp>
        <p:nvSpPr>
          <p:cNvPr id="79" name="Flowchart: Document 78"/>
          <p:cNvSpPr/>
          <p:nvPr/>
        </p:nvSpPr>
        <p:spPr>
          <a:xfrm>
            <a:off x="1342219" y="3121194"/>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Back</a:t>
            </a:r>
            <a:br>
              <a:rPr lang="en-US" sz="1200" dirty="0" smtClean="0"/>
            </a:br>
            <a:r>
              <a:rPr lang="en-US" sz="1200" dirty="0" smtClean="0"/>
              <a:t>Office</a:t>
            </a:r>
            <a:endParaRPr lang="en-US" sz="1200" dirty="0"/>
          </a:p>
        </p:txBody>
      </p:sp>
      <p:sp>
        <p:nvSpPr>
          <p:cNvPr id="80" name="Flowchart: Document 79"/>
          <p:cNvSpPr/>
          <p:nvPr/>
        </p:nvSpPr>
        <p:spPr>
          <a:xfrm>
            <a:off x="1342219" y="3121194"/>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Customer</a:t>
            </a:r>
            <a:br>
              <a:rPr lang="en-US" sz="1200" dirty="0" smtClean="0"/>
            </a:br>
            <a:r>
              <a:rPr lang="en-US" sz="1200" dirty="0" err="1" smtClean="0"/>
              <a:t>Mgmnt</a:t>
            </a:r>
            <a:endParaRPr lang="en-US" sz="1200" dirty="0"/>
          </a:p>
        </p:txBody>
      </p:sp>
      <p:sp>
        <p:nvSpPr>
          <p:cNvPr id="81" name="Flowchart: Document 80"/>
          <p:cNvSpPr/>
          <p:nvPr/>
        </p:nvSpPr>
        <p:spPr>
          <a:xfrm>
            <a:off x="1342219" y="3121194"/>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Info</a:t>
            </a:r>
            <a:endParaRPr lang="en-US" sz="1200" dirty="0"/>
          </a:p>
        </p:txBody>
      </p:sp>
      <p:sp>
        <p:nvSpPr>
          <p:cNvPr id="45" name="Flowchart: Document 44"/>
          <p:cNvSpPr/>
          <p:nvPr/>
        </p:nvSpPr>
        <p:spPr>
          <a:xfrm>
            <a:off x="1024593" y="2893053"/>
            <a:ext cx="1281523" cy="1015391"/>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Front End</a:t>
            </a:r>
            <a:endParaRPr lang="en-US" sz="1400" dirty="0"/>
          </a:p>
        </p:txBody>
      </p:sp>
      <p:sp>
        <p:nvSpPr>
          <p:cNvPr id="66" name="Flowchart: Multidocument 65"/>
          <p:cNvSpPr/>
          <p:nvPr/>
        </p:nvSpPr>
        <p:spPr>
          <a:xfrm>
            <a:off x="924857" y="3960774"/>
            <a:ext cx="1668457" cy="1050276"/>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Caching</a:t>
            </a:r>
            <a:endParaRPr lang="en-US" sz="1400" dirty="0"/>
          </a:p>
        </p:txBody>
      </p:sp>
      <p:sp>
        <p:nvSpPr>
          <p:cNvPr id="67" name="Can 66"/>
          <p:cNvSpPr/>
          <p:nvPr/>
        </p:nvSpPr>
        <p:spPr>
          <a:xfrm>
            <a:off x="2793396" y="3974563"/>
            <a:ext cx="1042724" cy="968975"/>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Persistence</a:t>
            </a:r>
            <a:endParaRPr lang="en-US" sz="1400" dirty="0"/>
          </a:p>
        </p:txBody>
      </p:sp>
    </p:spTree>
    <p:extLst>
      <p:ext uri="{BB962C8B-B14F-4D97-AF65-F5344CB8AC3E}">
        <p14:creationId xmlns:p14="http://schemas.microsoft.com/office/powerpoint/2010/main" val="272258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75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75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54"/>
                                        </p:tgtEl>
                                      </p:cBhvr>
                                    </p:animEffect>
                                    <p:set>
                                      <p:cBhvr>
                                        <p:cTn id="21" dur="1" fill="hold">
                                          <p:stCondLst>
                                            <p:cond delay="499"/>
                                          </p:stCondLst>
                                        </p:cTn>
                                        <p:tgtEl>
                                          <p:spTgt spid="54"/>
                                        </p:tgtEl>
                                        <p:attrNameLst>
                                          <p:attrName>style.visibility</p:attrName>
                                        </p:attrNameLst>
                                      </p:cBhvr>
                                      <p:to>
                                        <p:strVal val="hidden"/>
                                      </p:to>
                                    </p:set>
                                  </p:childTnLst>
                                </p:cTn>
                              </p:par>
                              <p:par>
                                <p:cTn id="22" presetID="42" presetClass="path" presetSubtype="0" accel="50000" decel="50000" fill="hold" grpId="0" nodeType="withEffect">
                                  <p:stCondLst>
                                    <p:cond delay="0"/>
                                  </p:stCondLst>
                                  <p:childTnLst>
                                    <p:animMotion origin="layout" path="M 2.8338E-7 4.38947E-6 L 0.35244 -0.005 " pathEditMode="relative" rAng="0" ptsTypes="AA">
                                      <p:cBhvr>
                                        <p:cTn id="23" dur="2000" fill="hold"/>
                                        <p:tgtEl>
                                          <p:spTgt spid="68"/>
                                        </p:tgtEl>
                                        <p:attrNameLst>
                                          <p:attrName>ppt_x</p:attrName>
                                          <p:attrName>ppt_y</p:attrName>
                                        </p:attrNameLst>
                                      </p:cBhvr>
                                      <p:rCtr x="17616" y="-250"/>
                                    </p:animMotion>
                                  </p:childTnLst>
                                </p:cTn>
                              </p:par>
                              <p:par>
                                <p:cTn id="24" presetID="42" presetClass="path" presetSubtype="0" accel="50000" decel="50000" fill="hold" grpId="0" nodeType="withEffect">
                                  <p:stCondLst>
                                    <p:cond delay="0"/>
                                  </p:stCondLst>
                                  <p:childTnLst>
                                    <p:animMotion origin="layout" path="M 2.8338E-7 4.38947E-6 L 0.40235 -0.005 " pathEditMode="relative" rAng="0" ptsTypes="AA">
                                      <p:cBhvr>
                                        <p:cTn id="25" dur="2000" fill="hold"/>
                                        <p:tgtEl>
                                          <p:spTgt spid="69"/>
                                        </p:tgtEl>
                                        <p:attrNameLst>
                                          <p:attrName>ppt_x</p:attrName>
                                          <p:attrName>ppt_y</p:attrName>
                                        </p:attrNameLst>
                                      </p:cBhvr>
                                      <p:rCtr x="20117" y="-250"/>
                                    </p:animMotion>
                                  </p:childTnLst>
                                </p:cTn>
                              </p:par>
                              <p:par>
                                <p:cTn id="26" presetID="42" presetClass="path" presetSubtype="0" accel="50000" decel="50000" fill="hold" grpId="0" nodeType="withEffect">
                                  <p:stCondLst>
                                    <p:cond delay="0"/>
                                  </p:stCondLst>
                                  <p:childTnLst>
                                    <p:animMotion origin="layout" path="M 2.8338E-7 4.38947E-6 L 0.35295 -0.09329 " pathEditMode="relative" rAng="0" ptsTypes="AA">
                                      <p:cBhvr>
                                        <p:cTn id="27" dur="2000" fill="hold"/>
                                        <p:tgtEl>
                                          <p:spTgt spid="70"/>
                                        </p:tgtEl>
                                        <p:attrNameLst>
                                          <p:attrName>ppt_x</p:attrName>
                                          <p:attrName>ppt_y</p:attrName>
                                        </p:attrNameLst>
                                      </p:cBhvr>
                                      <p:rCtr x="17641" y="-4675"/>
                                    </p:animMotion>
                                  </p:childTnLst>
                                </p:cTn>
                              </p:par>
                              <p:par>
                                <p:cTn id="28" presetID="42" presetClass="path" presetSubtype="0" accel="50000" decel="50000" fill="hold" grpId="0" nodeType="withEffect">
                                  <p:stCondLst>
                                    <p:cond delay="0"/>
                                  </p:stCondLst>
                                  <p:childTnLst>
                                    <p:animMotion origin="layout" path="M 2.8338E-7 4.38947E-6 L 0.40222 -0.09351 " pathEditMode="relative" rAng="0" ptsTypes="AA">
                                      <p:cBhvr>
                                        <p:cTn id="29" dur="2000" fill="hold"/>
                                        <p:tgtEl>
                                          <p:spTgt spid="71"/>
                                        </p:tgtEl>
                                        <p:attrNameLst>
                                          <p:attrName>ppt_x</p:attrName>
                                          <p:attrName>ppt_y</p:attrName>
                                        </p:attrNameLst>
                                      </p:cBhvr>
                                      <p:rCtr x="20105" y="-4675"/>
                                    </p:animMotion>
                                  </p:childTnLst>
                                </p:cTn>
                              </p:par>
                              <p:par>
                                <p:cTn id="30" presetID="42" presetClass="path" presetSubtype="0" accel="50000" decel="50000" fill="hold" grpId="0" nodeType="withEffect">
                                  <p:stCondLst>
                                    <p:cond delay="0"/>
                                  </p:stCondLst>
                                  <p:childTnLst>
                                    <p:animMotion origin="layout" path="M 2.8338E-7 4.38947E-6 L 0.35308 0.26259 " pathEditMode="relative" rAng="0" ptsTypes="AA">
                                      <p:cBhvr>
                                        <p:cTn id="31" dur="2000" fill="hold"/>
                                        <p:tgtEl>
                                          <p:spTgt spid="72"/>
                                        </p:tgtEl>
                                        <p:attrNameLst>
                                          <p:attrName>ppt_x</p:attrName>
                                          <p:attrName>ppt_y</p:attrName>
                                        </p:attrNameLst>
                                      </p:cBhvr>
                                      <p:rCtr x="17654" y="13118"/>
                                    </p:animMotion>
                                  </p:childTnLst>
                                </p:cTn>
                              </p:par>
                              <p:par>
                                <p:cTn id="32" presetID="42" presetClass="path" presetSubtype="0" accel="50000" decel="50000" fill="hold" grpId="0" nodeType="withEffect">
                                  <p:stCondLst>
                                    <p:cond delay="0"/>
                                  </p:stCondLst>
                                  <p:childTnLst>
                                    <p:animMotion origin="layout" path="M 2.8338E-7 4.38947E-6 L 0.35333 0.1743 " pathEditMode="relative" rAng="0" ptsTypes="AA">
                                      <p:cBhvr>
                                        <p:cTn id="33" dur="2000" fill="hold"/>
                                        <p:tgtEl>
                                          <p:spTgt spid="73"/>
                                        </p:tgtEl>
                                        <p:attrNameLst>
                                          <p:attrName>ppt_x</p:attrName>
                                          <p:attrName>ppt_y</p:attrName>
                                        </p:attrNameLst>
                                      </p:cBhvr>
                                      <p:rCtr x="17667" y="8715"/>
                                    </p:animMotion>
                                  </p:childTnLst>
                                </p:cTn>
                              </p:par>
                              <p:par>
                                <p:cTn id="34" presetID="42" presetClass="path" presetSubtype="0" accel="50000" decel="50000" fill="hold" grpId="0" nodeType="withEffect">
                                  <p:stCondLst>
                                    <p:cond delay="0"/>
                                  </p:stCondLst>
                                  <p:childTnLst>
                                    <p:animMotion origin="layout" path="M 2.8338E-7 4.38947E-6 L 0.40209 0.26237 " pathEditMode="relative" rAng="0" ptsTypes="AA">
                                      <p:cBhvr>
                                        <p:cTn id="35" dur="2000" fill="hold"/>
                                        <p:tgtEl>
                                          <p:spTgt spid="74"/>
                                        </p:tgtEl>
                                        <p:attrNameLst>
                                          <p:attrName>ppt_x</p:attrName>
                                          <p:attrName>ppt_y</p:attrName>
                                        </p:attrNameLst>
                                      </p:cBhvr>
                                      <p:rCtr x="20105" y="13118"/>
                                    </p:animMotion>
                                  </p:childTnLst>
                                </p:cTn>
                              </p:par>
                              <p:par>
                                <p:cTn id="36" presetID="42" presetClass="path" presetSubtype="0" accel="50000" decel="50000" fill="hold" grpId="0" nodeType="withEffect">
                                  <p:stCondLst>
                                    <p:cond delay="0"/>
                                  </p:stCondLst>
                                  <p:childTnLst>
                                    <p:animMotion origin="layout" path="M 2.8338E-7 4.38947E-6 L 0.40248 0.1743 " pathEditMode="relative" rAng="0" ptsTypes="AA">
                                      <p:cBhvr>
                                        <p:cTn id="37" dur="2000" fill="hold"/>
                                        <p:tgtEl>
                                          <p:spTgt spid="75"/>
                                        </p:tgtEl>
                                        <p:attrNameLst>
                                          <p:attrName>ppt_x</p:attrName>
                                          <p:attrName>ppt_y</p:attrName>
                                        </p:attrNameLst>
                                      </p:cBhvr>
                                      <p:rCtr x="20117" y="8715"/>
                                    </p:animMotion>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45"/>
                                        </p:tgtEl>
                                      </p:cBhvr>
                                    </p:animEffect>
                                    <p:set>
                                      <p:cBhvr>
                                        <p:cTn id="42" dur="1" fill="hold">
                                          <p:stCondLst>
                                            <p:cond delay="499"/>
                                          </p:stCondLst>
                                        </p:cTn>
                                        <p:tgtEl>
                                          <p:spTgt spid="45"/>
                                        </p:tgtEl>
                                        <p:attrNameLst>
                                          <p:attrName>style.visibility</p:attrName>
                                        </p:attrNameLst>
                                      </p:cBhvr>
                                      <p:to>
                                        <p:strVal val="hidden"/>
                                      </p:to>
                                    </p:set>
                                  </p:childTnLst>
                                </p:cTn>
                              </p:par>
                              <p:par>
                                <p:cTn id="43" presetID="42" presetClass="path" presetSubtype="0" accel="50000" decel="50000" fill="hold" grpId="0" nodeType="withEffect">
                                  <p:stCondLst>
                                    <p:cond delay="0"/>
                                  </p:stCondLst>
                                  <p:childTnLst>
                                    <p:animMotion origin="layout" path="M 1.205E-6 -4.72084E-6 L 0.39814 0.18543 " pathEditMode="relative" rAng="0" ptsTypes="AA">
                                      <p:cBhvr>
                                        <p:cTn id="44" dur="2000" fill="hold"/>
                                        <p:tgtEl>
                                          <p:spTgt spid="76"/>
                                        </p:tgtEl>
                                        <p:attrNameLst>
                                          <p:attrName>ppt_x</p:attrName>
                                          <p:attrName>ppt_y</p:attrName>
                                        </p:attrNameLst>
                                      </p:cBhvr>
                                      <p:rCtr x="19900" y="9260"/>
                                    </p:animMotion>
                                  </p:childTnLst>
                                </p:cTn>
                              </p:par>
                              <p:par>
                                <p:cTn id="45" presetID="42" presetClass="path" presetSubtype="0" accel="50000" decel="50000" fill="hold" grpId="0" nodeType="withEffect">
                                  <p:stCondLst>
                                    <p:cond delay="0"/>
                                  </p:stCondLst>
                                  <p:childTnLst>
                                    <p:animMotion origin="layout" path="M 1.205E-6 -4.72084E-6 L 0.33303 0.00568 " pathEditMode="relative" rAng="0" ptsTypes="AA">
                                      <p:cBhvr>
                                        <p:cTn id="46" dur="2000" fill="hold"/>
                                        <p:tgtEl>
                                          <p:spTgt spid="77"/>
                                        </p:tgtEl>
                                        <p:attrNameLst>
                                          <p:attrName>ppt_x</p:attrName>
                                          <p:attrName>ppt_y</p:attrName>
                                        </p:attrNameLst>
                                      </p:cBhvr>
                                      <p:rCtr x="16645" y="272"/>
                                    </p:animMotion>
                                  </p:childTnLst>
                                </p:cTn>
                              </p:par>
                              <p:par>
                                <p:cTn id="47" presetID="42" presetClass="path" presetSubtype="0" accel="50000" decel="50000" fill="hold" grpId="0" nodeType="withEffect">
                                  <p:stCondLst>
                                    <p:cond delay="0"/>
                                  </p:stCondLst>
                                  <p:childTnLst>
                                    <p:animMotion origin="layout" path="M 1.205E-6 -4.72084E-6 L 0.3989 -0.05696 " pathEditMode="relative" rAng="0" ptsTypes="AA">
                                      <p:cBhvr>
                                        <p:cTn id="48" dur="2000" fill="hold"/>
                                        <p:tgtEl>
                                          <p:spTgt spid="78"/>
                                        </p:tgtEl>
                                        <p:attrNameLst>
                                          <p:attrName>ppt_x</p:attrName>
                                          <p:attrName>ppt_y</p:attrName>
                                        </p:attrNameLst>
                                      </p:cBhvr>
                                      <p:rCtr x="19939" y="-2860"/>
                                    </p:animMotion>
                                  </p:childTnLst>
                                </p:cTn>
                              </p:par>
                              <p:par>
                                <p:cTn id="49" presetID="42" presetClass="path" presetSubtype="0" accel="50000" decel="50000" fill="hold" grpId="0" nodeType="withEffect">
                                  <p:stCondLst>
                                    <p:cond delay="0"/>
                                  </p:stCondLst>
                                  <p:childTnLst>
                                    <p:animMotion origin="layout" path="M 1.205E-6 -4.72084E-6 L 0.33533 0.18543 " pathEditMode="relative" rAng="0" ptsTypes="AA">
                                      <p:cBhvr>
                                        <p:cTn id="50" dur="2000" fill="hold"/>
                                        <p:tgtEl>
                                          <p:spTgt spid="79"/>
                                        </p:tgtEl>
                                        <p:attrNameLst>
                                          <p:attrName>ppt_x</p:attrName>
                                          <p:attrName>ppt_y</p:attrName>
                                        </p:attrNameLst>
                                      </p:cBhvr>
                                      <p:rCtr x="16760" y="9260"/>
                                    </p:animMotion>
                                  </p:childTnLst>
                                </p:cTn>
                              </p:par>
                              <p:par>
                                <p:cTn id="51" presetID="42" presetClass="path" presetSubtype="0" accel="50000" decel="50000" fill="hold" grpId="0" nodeType="withEffect">
                                  <p:stCondLst>
                                    <p:cond delay="0"/>
                                  </p:stCondLst>
                                  <p:childTnLst>
                                    <p:animMotion origin="layout" path="M 1.205E-6 -4.72084E-6 L 0.36341 0.27758 " pathEditMode="relative" rAng="0" ptsTypes="AA">
                                      <p:cBhvr>
                                        <p:cTn id="52" dur="2000" fill="hold"/>
                                        <p:tgtEl>
                                          <p:spTgt spid="80"/>
                                        </p:tgtEl>
                                        <p:attrNameLst>
                                          <p:attrName>ppt_x</p:attrName>
                                          <p:attrName>ppt_y</p:attrName>
                                        </p:attrNameLst>
                                      </p:cBhvr>
                                      <p:rCtr x="18164" y="13867"/>
                                    </p:animMotion>
                                  </p:childTnLst>
                                </p:cTn>
                              </p:par>
                              <p:par>
                                <p:cTn id="53" presetID="42" presetClass="path" presetSubtype="0" accel="50000" decel="50000" fill="hold" grpId="0" nodeType="withEffect">
                                  <p:stCondLst>
                                    <p:cond delay="0"/>
                                  </p:stCondLst>
                                  <p:childTnLst>
                                    <p:animMotion origin="layout" path="M 1.205E-6 -4.72084E-6 L 0.33354 -0.07762 " pathEditMode="relative" rAng="0" ptsTypes="AA">
                                      <p:cBhvr>
                                        <p:cTn id="54" dur="2000" fill="hold"/>
                                        <p:tgtEl>
                                          <p:spTgt spid="81"/>
                                        </p:tgtEl>
                                        <p:attrNameLst>
                                          <p:attrName>ppt_x</p:attrName>
                                          <p:attrName>ppt_y</p:attrName>
                                        </p:attrNameLst>
                                      </p:cBhvr>
                                      <p:rCtr x="16671" y="-3881"/>
                                    </p:animMotion>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0" nodeType="clickEffect">
                                  <p:stCondLst>
                                    <p:cond delay="0"/>
                                  </p:stCondLst>
                                  <p:childTnLst>
                                    <p:animMotion origin="layout" path="M -5.08042E-7 2.81434E-7 L 0.56676 0.06332 " pathEditMode="relative" rAng="0" ptsTypes="AA">
                                      <p:cBhvr>
                                        <p:cTn id="58" dur="2000" fill="hold"/>
                                        <p:tgtEl>
                                          <p:spTgt spid="67"/>
                                        </p:tgtEl>
                                        <p:attrNameLst>
                                          <p:attrName>ppt_x</p:attrName>
                                          <p:attrName>ppt_y</p:attrName>
                                        </p:attrNameLst>
                                      </p:cBhvr>
                                      <p:rCtr x="28338" y="3155"/>
                                    </p:animMotion>
                                  </p:childTnLst>
                                </p:cTn>
                              </p:par>
                              <p:par>
                                <p:cTn id="59" presetID="42" presetClass="path" presetSubtype="0" accel="50000" decel="50000" fill="hold" grpId="0" nodeType="withEffect">
                                  <p:stCondLst>
                                    <p:cond delay="0"/>
                                  </p:stCondLst>
                                  <p:childTnLst>
                                    <p:animMotion origin="layout" path="M -4.77151E-6 1.90649E-6 L 0.69595 -0.21108 " pathEditMode="relative" rAng="0" ptsTypes="AA">
                                      <p:cBhvr>
                                        <p:cTn id="60" dur="2000" fill="hold"/>
                                        <p:tgtEl>
                                          <p:spTgt spid="66"/>
                                        </p:tgtEl>
                                        <p:attrNameLst>
                                          <p:attrName>ppt_x</p:attrName>
                                          <p:attrName>ppt_y</p:attrName>
                                        </p:attrNameLst>
                                      </p:cBhvr>
                                      <p:rCtr x="34797" y="-105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68" grpId="0" animBg="1"/>
      <p:bldP spid="69" grpId="0" animBg="1"/>
      <p:bldP spid="70" grpId="0" animBg="1"/>
      <p:bldP spid="71" grpId="0" animBg="1"/>
      <p:bldP spid="75" grpId="0" animBg="1"/>
      <p:bldP spid="54" grpId="0" animBg="1"/>
      <p:bldP spid="76" grpId="0" animBg="1"/>
      <p:bldP spid="77" grpId="0" animBg="1"/>
      <p:bldP spid="78" grpId="0" animBg="1"/>
      <p:bldP spid="79" grpId="0" animBg="1"/>
      <p:bldP spid="80" grpId="0" animBg="1"/>
      <p:bldP spid="81" grpId="0" animBg="1"/>
      <p:bldP spid="45" grpId="0" animBg="1"/>
      <p:bldP spid="66" grpId="0" animBg="1"/>
      <p:bldP spid="6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5277017" y="2044524"/>
            <a:ext cx="3398247" cy="1905000"/>
            <a:chOff x="5282232" y="2049462"/>
            <a:chExt cx="3398247" cy="1905000"/>
          </a:xfrm>
        </p:grpSpPr>
        <p:grpSp>
          <p:nvGrpSpPr>
            <p:cNvPr id="126" name="Group 125"/>
            <p:cNvGrpSpPr/>
            <p:nvPr/>
          </p:nvGrpSpPr>
          <p:grpSpPr>
            <a:xfrm>
              <a:off x="5282232" y="2049462"/>
              <a:ext cx="3398247" cy="1905000"/>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Cube 126"/>
            <p:cNvSpPr/>
            <p:nvPr/>
          </p:nvSpPr>
          <p:spPr>
            <a:xfrm>
              <a:off x="7087752" y="2934707"/>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Basket </a:t>
              </a:r>
              <a:r>
                <a:rPr lang="en-US" sz="1200" dirty="0" err="1" smtClean="0"/>
                <a:t>Mgmnt</a:t>
              </a:r>
              <a:endParaRPr lang="en-US" sz="1200" dirty="0"/>
            </a:p>
          </p:txBody>
        </p:sp>
        <p:sp>
          <p:nvSpPr>
            <p:cNvPr id="128" name="Cube 127"/>
            <p:cNvSpPr/>
            <p:nvPr/>
          </p:nvSpPr>
          <p:spPr>
            <a:xfrm>
              <a:off x="7703017" y="2934707"/>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Payment Gateway</a:t>
              </a:r>
              <a:endParaRPr lang="en-US" sz="1200" dirty="0"/>
            </a:p>
          </p:txBody>
        </p:sp>
        <p:sp>
          <p:nvSpPr>
            <p:cNvPr id="129" name="Cube 128"/>
            <p:cNvSpPr/>
            <p:nvPr/>
          </p:nvSpPr>
          <p:spPr>
            <a:xfrm>
              <a:off x="7087752" y="2316471"/>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Info</a:t>
              </a:r>
              <a:endParaRPr lang="en-US" sz="1200" dirty="0"/>
            </a:p>
          </p:txBody>
        </p:sp>
        <p:sp>
          <p:nvSpPr>
            <p:cNvPr id="130" name="Cube 129"/>
            <p:cNvSpPr/>
            <p:nvPr/>
          </p:nvSpPr>
          <p:spPr>
            <a:xfrm>
              <a:off x="7703017" y="2316471"/>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Shopper Profile</a:t>
              </a:r>
              <a:endParaRPr lang="en-US" sz="900" dirty="0"/>
            </a:p>
          </p:txBody>
        </p:sp>
        <p:sp>
          <p:nvSpPr>
            <p:cNvPr id="131" name="Flowchart: Document 130"/>
            <p:cNvSpPr/>
            <p:nvPr/>
          </p:nvSpPr>
          <p:spPr>
            <a:xfrm>
              <a:off x="5481762" y="3163588"/>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Basket </a:t>
              </a:r>
              <a:r>
                <a:rPr lang="en-US" sz="1200" dirty="0" err="1" smtClean="0"/>
                <a:t>Mgmnt</a:t>
              </a:r>
              <a:endParaRPr lang="en-US" sz="1200" dirty="0"/>
            </a:p>
          </p:txBody>
        </p:sp>
        <p:sp>
          <p:nvSpPr>
            <p:cNvPr id="132" name="Flowchart: Document 131"/>
            <p:cNvSpPr/>
            <p:nvPr/>
          </p:nvSpPr>
          <p:spPr>
            <a:xfrm>
              <a:off x="6313085" y="2730697"/>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Checkout</a:t>
              </a:r>
              <a:endParaRPr lang="en-US" sz="1200" dirty="0"/>
            </a:p>
          </p:txBody>
        </p:sp>
        <p:sp>
          <p:nvSpPr>
            <p:cNvPr id="133" name="Flowchart: Document 132"/>
            <p:cNvSpPr/>
            <p:nvPr/>
          </p:nvSpPr>
          <p:spPr>
            <a:xfrm>
              <a:off x="5489407" y="2582862"/>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Info</a:t>
              </a:r>
              <a:endParaRPr lang="en-US" sz="1200" dirty="0"/>
            </a:p>
          </p:txBody>
        </p:sp>
      </p:grpSp>
      <p:grpSp>
        <p:nvGrpSpPr>
          <p:cNvPr id="137" name="Group 136"/>
          <p:cNvGrpSpPr/>
          <p:nvPr/>
        </p:nvGrpSpPr>
        <p:grpSpPr>
          <a:xfrm>
            <a:off x="5277017" y="2044524"/>
            <a:ext cx="3398247" cy="1905000"/>
            <a:chOff x="5282232" y="2049462"/>
            <a:chExt cx="3398247" cy="1905000"/>
          </a:xfrm>
        </p:grpSpPr>
        <p:grpSp>
          <p:nvGrpSpPr>
            <p:cNvPr id="138" name="Group 137"/>
            <p:cNvGrpSpPr/>
            <p:nvPr/>
          </p:nvGrpSpPr>
          <p:grpSpPr>
            <a:xfrm>
              <a:off x="5282232" y="2049462"/>
              <a:ext cx="3398247" cy="1905000"/>
              <a:chOff x="3523102" y="1791568"/>
              <a:chExt cx="6746733" cy="3782104"/>
            </a:xfrm>
            <a:solidFill>
              <a:srgbClr val="00B050"/>
            </a:solidFill>
          </p:grpSpPr>
          <p:sp>
            <p:nvSpPr>
              <p:cNvPr id="146" name="Rectangle 145"/>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Cube 138"/>
            <p:cNvSpPr/>
            <p:nvPr/>
          </p:nvSpPr>
          <p:spPr>
            <a:xfrm>
              <a:off x="7087752" y="2934707"/>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Basket </a:t>
              </a:r>
              <a:r>
                <a:rPr lang="en-US" sz="1200" dirty="0" err="1" smtClean="0"/>
                <a:t>Mgmnt</a:t>
              </a:r>
              <a:endParaRPr lang="en-US" sz="1200" dirty="0"/>
            </a:p>
          </p:txBody>
        </p:sp>
        <p:sp>
          <p:nvSpPr>
            <p:cNvPr id="140" name="Cube 139"/>
            <p:cNvSpPr/>
            <p:nvPr/>
          </p:nvSpPr>
          <p:spPr>
            <a:xfrm>
              <a:off x="7703017" y="2934707"/>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Payment Gateway</a:t>
              </a:r>
              <a:endParaRPr lang="en-US" sz="1200" dirty="0"/>
            </a:p>
          </p:txBody>
        </p:sp>
        <p:sp>
          <p:nvSpPr>
            <p:cNvPr id="141" name="Cube 140"/>
            <p:cNvSpPr/>
            <p:nvPr/>
          </p:nvSpPr>
          <p:spPr>
            <a:xfrm>
              <a:off x="7087752" y="2316471"/>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Info</a:t>
              </a:r>
              <a:endParaRPr lang="en-US" sz="1200" dirty="0"/>
            </a:p>
          </p:txBody>
        </p:sp>
        <p:sp>
          <p:nvSpPr>
            <p:cNvPr id="142" name="Cube 141"/>
            <p:cNvSpPr/>
            <p:nvPr/>
          </p:nvSpPr>
          <p:spPr>
            <a:xfrm>
              <a:off x="7703017" y="2316471"/>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Shopper Profile</a:t>
              </a:r>
              <a:endParaRPr lang="en-US" sz="900" dirty="0"/>
            </a:p>
          </p:txBody>
        </p:sp>
        <p:sp>
          <p:nvSpPr>
            <p:cNvPr id="143" name="Flowchart: Document 142"/>
            <p:cNvSpPr/>
            <p:nvPr/>
          </p:nvSpPr>
          <p:spPr>
            <a:xfrm>
              <a:off x="5481762" y="3163588"/>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Basket </a:t>
              </a:r>
              <a:r>
                <a:rPr lang="en-US" sz="1200" dirty="0" err="1" smtClean="0"/>
                <a:t>Mgmnt</a:t>
              </a:r>
              <a:endParaRPr lang="en-US" sz="1200" dirty="0"/>
            </a:p>
          </p:txBody>
        </p:sp>
        <p:sp>
          <p:nvSpPr>
            <p:cNvPr id="144" name="Flowchart: Document 143"/>
            <p:cNvSpPr/>
            <p:nvPr/>
          </p:nvSpPr>
          <p:spPr>
            <a:xfrm>
              <a:off x="6313085" y="2730697"/>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Checkout</a:t>
              </a:r>
              <a:endParaRPr lang="en-US" sz="1200" dirty="0"/>
            </a:p>
          </p:txBody>
        </p:sp>
        <p:sp>
          <p:nvSpPr>
            <p:cNvPr id="145" name="Flowchart: Document 144"/>
            <p:cNvSpPr/>
            <p:nvPr/>
          </p:nvSpPr>
          <p:spPr>
            <a:xfrm>
              <a:off x="5489407" y="2582862"/>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Info</a:t>
              </a:r>
              <a:endParaRPr lang="en-US" sz="1200" dirty="0"/>
            </a:p>
          </p:txBody>
        </p:sp>
      </p:grpSp>
      <p:grpSp>
        <p:nvGrpSpPr>
          <p:cNvPr id="6" name="Group 5"/>
          <p:cNvGrpSpPr/>
          <p:nvPr/>
        </p:nvGrpSpPr>
        <p:grpSpPr>
          <a:xfrm>
            <a:off x="8675266" y="2049462"/>
            <a:ext cx="3398247" cy="1905000"/>
            <a:chOff x="8675266" y="2049462"/>
            <a:chExt cx="3398247" cy="1905000"/>
          </a:xfrm>
          <a:solidFill>
            <a:srgbClr val="BDBEC0"/>
          </a:solidFill>
        </p:grpSpPr>
        <p:grpSp>
          <p:nvGrpSpPr>
            <p:cNvPr id="50" name="Group 49"/>
            <p:cNvGrpSpPr/>
            <p:nvPr/>
          </p:nvGrpSpPr>
          <p:grpSpPr>
            <a:xfrm>
              <a:off x="8675266" y="2049462"/>
              <a:ext cx="3398247" cy="1905000"/>
              <a:chOff x="3523102" y="1791568"/>
              <a:chExt cx="6746733" cy="3782104"/>
            </a:xfrm>
            <a:grpFill/>
          </p:grpSpPr>
          <p:sp>
            <p:nvSpPr>
              <p:cNvPr id="51" name="Rectangle 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Flowchart: Multidocument 81"/>
            <p:cNvSpPr/>
            <p:nvPr/>
          </p:nvSpPr>
          <p:spPr>
            <a:xfrm>
              <a:off x="9576158" y="2476824"/>
              <a:ext cx="1668457" cy="1050276"/>
            </a:xfrm>
            <a:prstGeom prst="flowChartMultidocument">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Caching</a:t>
              </a:r>
              <a:endParaRPr lang="en-US" sz="1400" dirty="0"/>
            </a:p>
          </p:txBody>
        </p:sp>
      </p:grpSp>
      <p:grpSp>
        <p:nvGrpSpPr>
          <p:cNvPr id="5" name="Group 4"/>
          <p:cNvGrpSpPr/>
          <p:nvPr/>
        </p:nvGrpSpPr>
        <p:grpSpPr>
          <a:xfrm>
            <a:off x="8675265" y="3954462"/>
            <a:ext cx="3398247" cy="1905000"/>
            <a:chOff x="8675265" y="3954462"/>
            <a:chExt cx="3398247" cy="1905000"/>
          </a:xfrm>
        </p:grpSpPr>
        <p:grpSp>
          <p:nvGrpSpPr>
            <p:cNvPr id="56" name="Group 55"/>
            <p:cNvGrpSpPr/>
            <p:nvPr/>
          </p:nvGrpSpPr>
          <p:grpSpPr>
            <a:xfrm>
              <a:off x="8675265" y="3954462"/>
              <a:ext cx="3398247" cy="1905000"/>
              <a:chOff x="3523102" y="1791568"/>
              <a:chExt cx="6746733" cy="3782104"/>
            </a:xfrm>
            <a:solidFill>
              <a:srgbClr val="25AAE1"/>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Can 82"/>
            <p:cNvSpPr/>
            <p:nvPr/>
          </p:nvSpPr>
          <p:spPr>
            <a:xfrm>
              <a:off x="9853026" y="4422474"/>
              <a:ext cx="1042724" cy="968975"/>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Persistence</a:t>
              </a:r>
              <a:endParaRPr lang="en-US" sz="1400" dirty="0"/>
            </a:p>
          </p:txBody>
        </p:sp>
      </p:grpSp>
      <p:grpSp>
        <p:nvGrpSpPr>
          <p:cNvPr id="9" name="Group 8"/>
          <p:cNvGrpSpPr/>
          <p:nvPr/>
        </p:nvGrpSpPr>
        <p:grpSpPr>
          <a:xfrm>
            <a:off x="5282231" y="3954462"/>
            <a:ext cx="3398247" cy="1905000"/>
            <a:chOff x="5282231" y="3954462"/>
            <a:chExt cx="3398247" cy="1905000"/>
          </a:xfrm>
        </p:grpSpPr>
        <p:grpSp>
          <p:nvGrpSpPr>
            <p:cNvPr id="7" name="Group 6"/>
            <p:cNvGrpSpPr/>
            <p:nvPr/>
          </p:nvGrpSpPr>
          <p:grpSpPr>
            <a:xfrm>
              <a:off x="5282231" y="3954462"/>
              <a:ext cx="3398247" cy="1905000"/>
              <a:chOff x="5282231" y="3954462"/>
              <a:chExt cx="3398247" cy="1905000"/>
            </a:xfrm>
            <a:solidFill>
              <a:srgbClr val="7030A0"/>
            </a:solidFill>
          </p:grpSpPr>
          <p:sp>
            <p:nvSpPr>
              <p:cNvPr id="47" name="Rectangle 46"/>
              <p:cNvSpPr/>
              <p:nvPr/>
            </p:nvSpPr>
            <p:spPr>
              <a:xfrm>
                <a:off x="5400113" y="4134205"/>
                <a:ext cx="3162483" cy="1545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282231" y="3954462"/>
                <a:ext cx="278996" cy="1905000"/>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flipH="1">
                <a:off x="8401482" y="3954462"/>
                <a:ext cx="278996" cy="1905000"/>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511357" y="4193820"/>
              <a:ext cx="3025102" cy="1437525"/>
              <a:chOff x="5511357" y="4193820"/>
              <a:chExt cx="3025102" cy="1437525"/>
            </a:xfrm>
          </p:grpSpPr>
          <p:sp>
            <p:nvSpPr>
              <p:cNvPr id="29" name="Cube 28"/>
              <p:cNvSpPr/>
              <p:nvPr/>
            </p:nvSpPr>
            <p:spPr>
              <a:xfrm>
                <a:off x="7099156" y="4810747"/>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Email </a:t>
                </a:r>
                <a:r>
                  <a:rPr lang="en-US" sz="1050" dirty="0" smtClean="0"/>
                  <a:t>Campaigns</a:t>
                </a:r>
                <a:endParaRPr lang="en-US" sz="1050" dirty="0"/>
              </a:p>
            </p:txBody>
          </p:sp>
          <p:sp>
            <p:nvSpPr>
              <p:cNvPr id="31" name="Cube 30"/>
              <p:cNvSpPr/>
              <p:nvPr/>
            </p:nvSpPr>
            <p:spPr>
              <a:xfrm>
                <a:off x="7098757" y="4193820"/>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a:t>
                </a:r>
                <a:r>
                  <a:rPr lang="en-US" sz="1200" dirty="0" err="1" smtClean="0"/>
                  <a:t>Mgmnt</a:t>
                </a:r>
                <a:endParaRPr lang="en-US" sz="1200" dirty="0"/>
              </a:p>
            </p:txBody>
          </p:sp>
          <p:sp>
            <p:nvSpPr>
              <p:cNvPr id="36" name="Cube 35"/>
              <p:cNvSpPr/>
              <p:nvPr/>
            </p:nvSpPr>
            <p:spPr>
              <a:xfrm>
                <a:off x="7715861" y="4810747"/>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Customer</a:t>
                </a:r>
                <a:r>
                  <a:rPr lang="en-US" sz="1400" dirty="0" smtClean="0"/>
                  <a:t> </a:t>
                </a:r>
                <a:r>
                  <a:rPr lang="en-US" sz="1200" dirty="0" smtClean="0"/>
                  <a:t>Service</a:t>
                </a:r>
                <a:endParaRPr lang="en-US" sz="900" dirty="0"/>
              </a:p>
            </p:txBody>
          </p:sp>
          <p:sp>
            <p:nvSpPr>
              <p:cNvPr id="28" name="Cube 27"/>
              <p:cNvSpPr/>
              <p:nvPr/>
            </p:nvSpPr>
            <p:spPr>
              <a:xfrm>
                <a:off x="7715861" y="4193820"/>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Order Status</a:t>
                </a:r>
                <a:endParaRPr lang="en-US" sz="1200" dirty="0"/>
              </a:p>
            </p:txBody>
          </p:sp>
          <p:sp>
            <p:nvSpPr>
              <p:cNvPr id="64" name="Flowchart: Document 63"/>
              <p:cNvSpPr/>
              <p:nvPr/>
            </p:nvSpPr>
            <p:spPr>
              <a:xfrm>
                <a:off x="6292459" y="4411662"/>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Order Status</a:t>
                </a:r>
                <a:endParaRPr lang="en-US" sz="1200" dirty="0"/>
              </a:p>
            </p:txBody>
          </p:sp>
          <p:sp>
            <p:nvSpPr>
              <p:cNvPr id="63" name="Flowchart: Document 62"/>
              <p:cNvSpPr/>
              <p:nvPr/>
            </p:nvSpPr>
            <p:spPr>
              <a:xfrm>
                <a:off x="5511357" y="4415715"/>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Back</a:t>
                </a:r>
                <a:br>
                  <a:rPr lang="en-US" sz="1200" dirty="0" smtClean="0"/>
                </a:br>
                <a:r>
                  <a:rPr lang="en-US" sz="1200" dirty="0" smtClean="0"/>
                  <a:t>Office</a:t>
                </a:r>
                <a:endParaRPr lang="en-US" sz="1200" dirty="0"/>
              </a:p>
            </p:txBody>
          </p:sp>
          <p:sp>
            <p:nvSpPr>
              <p:cNvPr id="65" name="Flowchart: Document 64"/>
              <p:cNvSpPr/>
              <p:nvPr/>
            </p:nvSpPr>
            <p:spPr>
              <a:xfrm>
                <a:off x="5850931" y="5055577"/>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Customer</a:t>
                </a:r>
                <a:br>
                  <a:rPr lang="en-US" sz="1200" dirty="0" smtClean="0"/>
                </a:br>
                <a:r>
                  <a:rPr lang="en-US" sz="1200" dirty="0" err="1" smtClean="0"/>
                  <a:t>Mgmnt</a:t>
                </a:r>
                <a:endParaRPr lang="en-US" sz="1200" dirty="0"/>
              </a:p>
            </p:txBody>
          </p:sp>
        </p:grpSp>
      </p:grpSp>
      <p:grpSp>
        <p:nvGrpSpPr>
          <p:cNvPr id="8" name="Group 7"/>
          <p:cNvGrpSpPr/>
          <p:nvPr/>
        </p:nvGrpSpPr>
        <p:grpSpPr>
          <a:xfrm>
            <a:off x="5277017" y="2044524"/>
            <a:ext cx="3398247" cy="1905000"/>
            <a:chOff x="5282232" y="2049462"/>
            <a:chExt cx="3398247" cy="1905000"/>
          </a:xfrm>
        </p:grpSpPr>
        <p:grpSp>
          <p:nvGrpSpPr>
            <p:cNvPr id="41" name="Group 40"/>
            <p:cNvGrpSpPr/>
            <p:nvPr/>
          </p:nvGrpSpPr>
          <p:grpSpPr>
            <a:xfrm>
              <a:off x="5282232" y="2049462"/>
              <a:ext cx="3398247" cy="1905000"/>
              <a:chOff x="3523102" y="1791568"/>
              <a:chExt cx="6746733" cy="3782104"/>
            </a:xfrm>
            <a:solidFill>
              <a:srgbClr val="00B050"/>
            </a:solidFill>
          </p:grpSpPr>
          <p:sp>
            <p:nvSpPr>
              <p:cNvPr id="42" name="Rectangle 4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Cube 26"/>
            <p:cNvSpPr/>
            <p:nvPr/>
          </p:nvSpPr>
          <p:spPr>
            <a:xfrm>
              <a:off x="7087752" y="2934707"/>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Basket </a:t>
              </a:r>
              <a:r>
                <a:rPr lang="en-US" sz="1200" dirty="0" err="1" smtClean="0"/>
                <a:t>Mgmnt</a:t>
              </a:r>
              <a:endParaRPr lang="en-US" sz="1200" dirty="0"/>
            </a:p>
          </p:txBody>
        </p:sp>
        <p:sp>
          <p:nvSpPr>
            <p:cNvPr id="35" name="Cube 34"/>
            <p:cNvSpPr/>
            <p:nvPr/>
          </p:nvSpPr>
          <p:spPr>
            <a:xfrm>
              <a:off x="7703017" y="2934707"/>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Payment Gateway</a:t>
              </a:r>
              <a:endParaRPr lang="en-US" sz="1200" dirty="0"/>
            </a:p>
          </p:txBody>
        </p:sp>
        <p:sp>
          <p:nvSpPr>
            <p:cNvPr id="32" name="Cube 31"/>
            <p:cNvSpPr/>
            <p:nvPr/>
          </p:nvSpPr>
          <p:spPr>
            <a:xfrm>
              <a:off x="7087752" y="2316471"/>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Info</a:t>
              </a:r>
              <a:endParaRPr lang="en-US" sz="1200" dirty="0"/>
            </a:p>
          </p:txBody>
        </p:sp>
        <p:sp>
          <p:nvSpPr>
            <p:cNvPr id="33" name="Cube 32"/>
            <p:cNvSpPr/>
            <p:nvPr/>
          </p:nvSpPr>
          <p:spPr>
            <a:xfrm>
              <a:off x="7703017" y="2316471"/>
              <a:ext cx="820598" cy="820598"/>
            </a:xfrm>
            <a:prstGeom prst="cube">
              <a:avLst/>
            </a:prstGeom>
            <a:solidFill>
              <a:srgbClr val="FDB81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Shopper Profile</a:t>
              </a:r>
              <a:endParaRPr lang="en-US" sz="900" dirty="0"/>
            </a:p>
          </p:txBody>
        </p:sp>
        <p:sp>
          <p:nvSpPr>
            <p:cNvPr id="61" name="Flowchart: Document 60"/>
            <p:cNvSpPr/>
            <p:nvPr/>
          </p:nvSpPr>
          <p:spPr>
            <a:xfrm>
              <a:off x="5481762" y="3163588"/>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Basket </a:t>
              </a:r>
              <a:r>
                <a:rPr lang="en-US" sz="1200" dirty="0" err="1" smtClean="0"/>
                <a:t>Mgmnt</a:t>
              </a:r>
              <a:endParaRPr lang="en-US" sz="1200" dirty="0"/>
            </a:p>
          </p:txBody>
        </p:sp>
        <p:sp>
          <p:nvSpPr>
            <p:cNvPr id="62" name="Flowchart: Document 61"/>
            <p:cNvSpPr/>
            <p:nvPr/>
          </p:nvSpPr>
          <p:spPr>
            <a:xfrm>
              <a:off x="6313085" y="2730697"/>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Checkout</a:t>
              </a:r>
              <a:endParaRPr lang="en-US" sz="1200" dirty="0"/>
            </a:p>
          </p:txBody>
        </p:sp>
        <p:sp>
          <p:nvSpPr>
            <p:cNvPr id="37" name="Flowchart: Document 36"/>
            <p:cNvSpPr/>
            <p:nvPr/>
          </p:nvSpPr>
          <p:spPr>
            <a:xfrm>
              <a:off x="5489407" y="2582862"/>
              <a:ext cx="654002" cy="518187"/>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Product Info</a:t>
              </a:r>
              <a:endParaRPr lang="en-US" sz="1200" dirty="0"/>
            </a:p>
          </p:txBody>
        </p:sp>
      </p:grpSp>
      <p:sp>
        <p:nvSpPr>
          <p:cNvPr id="2" name="Title 1"/>
          <p:cNvSpPr>
            <a:spLocks noGrp="1"/>
          </p:cNvSpPr>
          <p:nvPr>
            <p:ph type="title"/>
          </p:nvPr>
        </p:nvSpPr>
        <p:spPr>
          <a:xfrm>
            <a:off x="621823" y="280106"/>
            <a:ext cx="11540013" cy="1165754"/>
          </a:xfrm>
        </p:spPr>
        <p:txBody>
          <a:bodyPr/>
          <a:lstStyle/>
          <a:p>
            <a:r>
              <a:rPr lang="en-US" dirty="0" smtClean="0"/>
              <a:t>Identify the scaling boundaries</a:t>
            </a:r>
            <a:endParaRPr lang="en-US" dirty="0"/>
          </a:p>
        </p:txBody>
      </p:sp>
    </p:spTree>
    <p:extLst>
      <p:ext uri="{BB962C8B-B14F-4D97-AF65-F5344CB8AC3E}">
        <p14:creationId xmlns:p14="http://schemas.microsoft.com/office/powerpoint/2010/main" val="259241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56497E-6 3.41807E-6 L -0.27291 0.27281 " pathEditMode="relative" rAng="0" ptsTypes="AA">
                                      <p:cBhvr>
                                        <p:cTn id="6" dur="2000" fill="hold"/>
                                        <p:tgtEl>
                                          <p:spTgt spid="125"/>
                                        </p:tgtEl>
                                        <p:attrNameLst>
                                          <p:attrName>ppt_x</p:attrName>
                                          <p:attrName>ppt_y</p:attrName>
                                        </p:attrNameLst>
                                      </p:cBhvr>
                                      <p:rCtr x="-13646" y="13640"/>
                                    </p:animMotion>
                                  </p:childTnLst>
                                </p:cTn>
                              </p:par>
                              <p:par>
                                <p:cTn id="7" presetID="42" presetClass="path" presetSubtype="0" accel="50000" decel="50000" fill="hold" nodeType="withEffect">
                                  <p:stCondLst>
                                    <p:cond delay="0"/>
                                  </p:stCondLst>
                                  <p:childTnLst>
                                    <p:animMotion origin="layout" path="M 1.56497E-6 3.41807E-6 L -0.2733 -0.00023 " pathEditMode="relative" rAng="0" ptsTypes="AA">
                                      <p:cBhvr>
                                        <p:cTn id="8" dur="2000" fill="hold"/>
                                        <p:tgtEl>
                                          <p:spTgt spid="137"/>
                                        </p:tgtEl>
                                        <p:attrNameLst>
                                          <p:attrName>ppt_x</p:attrName>
                                          <p:attrName>ppt_y</p:attrName>
                                        </p:attrNameLst>
                                      </p:cBhvr>
                                      <p:rCtr x="-1367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Prepare, Prepare</a:t>
            </a:r>
            <a:endParaRPr lang="en-US" dirty="0"/>
          </a:p>
        </p:txBody>
      </p:sp>
      <p:sp>
        <p:nvSpPr>
          <p:cNvPr id="3" name="Content Placeholder 2"/>
          <p:cNvSpPr>
            <a:spLocks noGrp="1"/>
          </p:cNvSpPr>
          <p:nvPr>
            <p:ph idx="1"/>
          </p:nvPr>
        </p:nvSpPr>
        <p:spPr/>
        <p:txBody>
          <a:bodyPr/>
          <a:lstStyle/>
          <a:p>
            <a:r>
              <a:rPr lang="en-US" dirty="0"/>
              <a:t>Think Modular </a:t>
            </a:r>
            <a:r>
              <a:rPr lang="en-US" dirty="0" smtClean="0"/>
              <a:t>Design</a:t>
            </a:r>
          </a:p>
          <a:p>
            <a:r>
              <a:rPr lang="en-US" dirty="0" smtClean="0"/>
              <a:t>Think “micro services”</a:t>
            </a:r>
          </a:p>
          <a:p>
            <a:r>
              <a:rPr lang="en-US" dirty="0" smtClean="0"/>
              <a:t>Think “Composable”</a:t>
            </a:r>
            <a:endParaRPr lang="en-US" dirty="0"/>
          </a:p>
        </p:txBody>
      </p:sp>
    </p:spTree>
    <p:extLst>
      <p:ext uri="{BB962C8B-B14F-4D97-AF65-F5344CB8AC3E}">
        <p14:creationId xmlns:p14="http://schemas.microsoft.com/office/powerpoint/2010/main" val="399979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21824" y="1642262"/>
            <a:ext cx="4101764" cy="762068"/>
          </a:xfrm>
          <a:prstGeom prst="rect">
            <a:avLst/>
          </a:prstGeom>
        </p:spPr>
        <p:txBody>
          <a:bodyPr wrap="none">
            <a:spAutoFit/>
          </a:bodyPr>
          <a:lstStyle/>
          <a:p>
            <a:pPr marL="466310" lvl="0" indent="-466310" defTabSz="914400" fontAlgn="base">
              <a:spcBef>
                <a:spcPct val="20000"/>
              </a:spcBef>
              <a:spcAft>
                <a:spcPct val="0"/>
              </a:spcAft>
              <a:buClr>
                <a:srgbClr val="A01420"/>
              </a:buClr>
              <a:buFont typeface="Arial" pitchFamily="-72" charset="0"/>
              <a:buChar char="•"/>
            </a:pPr>
            <a:r>
              <a:rPr lang="en-US" sz="4352" dirty="0">
                <a:solidFill>
                  <a:srgbClr val="000000"/>
                </a:solidFill>
                <a:latin typeface="Arial" pitchFamily="-72" charset="0"/>
                <a:ea typeface="ＭＳ Ｐゴシック" pitchFamily="-72" charset="-128"/>
              </a:rPr>
              <a:t>Not </a:t>
            </a:r>
            <a:r>
              <a:rPr lang="en-US" sz="4352" dirty="0" smtClean="0">
                <a:solidFill>
                  <a:srgbClr val="000000"/>
                </a:solidFill>
                <a:latin typeface="Arial" pitchFamily="-72" charset="0"/>
                <a:ea typeface="ＭＳ Ｐゴシック" pitchFamily="-72" charset="-128"/>
              </a:rPr>
              <a:t>Container</a:t>
            </a:r>
            <a:endParaRPr lang="en-US" sz="4352" i="1" dirty="0">
              <a:solidFill>
                <a:srgbClr val="A01420">
                  <a:lumMod val="60000"/>
                  <a:lumOff val="40000"/>
                </a:srgbClr>
              </a:solidFill>
              <a:latin typeface="Arial" pitchFamily="-72" charset="0"/>
              <a:ea typeface="ＭＳ Ｐゴシック" pitchFamily="-72" charset="-128"/>
            </a:endParaRPr>
          </a:p>
        </p:txBody>
      </p:sp>
      <p:sp>
        <p:nvSpPr>
          <p:cNvPr id="3" name="Content Placeholder 2"/>
          <p:cNvSpPr>
            <a:spLocks noGrp="1"/>
          </p:cNvSpPr>
          <p:nvPr>
            <p:ph idx="1"/>
          </p:nvPr>
        </p:nvSpPr>
        <p:spPr/>
        <p:txBody>
          <a:bodyPr/>
          <a:lstStyle/>
          <a:p>
            <a:r>
              <a:rPr lang="en-US" dirty="0" smtClean="0"/>
              <a:t>Not </a:t>
            </a:r>
            <a:r>
              <a:rPr lang="en-US" dirty="0" err="1" smtClean="0"/>
              <a:t>Container</a:t>
            </a:r>
            <a:r>
              <a:rPr lang="en-US" i="1" dirty="0" err="1">
                <a:solidFill>
                  <a:srgbClr val="A01420">
                    <a:lumMod val="60000"/>
                    <a:lumOff val="40000"/>
                  </a:srgbClr>
                </a:solidFill>
              </a:rPr>
              <a:t>ish</a:t>
            </a:r>
            <a:endParaRPr lang="en-US" i="1" dirty="0">
              <a:solidFill>
                <a:schemeClr val="accent1">
                  <a:lumMod val="60000"/>
                  <a:lumOff val="40000"/>
                </a:schemeClr>
              </a:solidFill>
            </a:endParaRPr>
          </a:p>
        </p:txBody>
      </p:sp>
      <p:sp>
        <p:nvSpPr>
          <p:cNvPr id="2" name="Title 1"/>
          <p:cNvSpPr>
            <a:spLocks noGrp="1"/>
          </p:cNvSpPr>
          <p:nvPr>
            <p:ph type="title"/>
          </p:nvPr>
        </p:nvSpPr>
        <p:spPr/>
        <p:txBody>
          <a:bodyPr/>
          <a:lstStyle/>
          <a:p>
            <a:r>
              <a:rPr lang="en-US" dirty="0" smtClean="0"/>
              <a:t>Think Containers</a:t>
            </a:r>
            <a:endParaRPr lang="en-US" dirty="0"/>
          </a:p>
        </p:txBody>
      </p:sp>
      <p:pic>
        <p:nvPicPr>
          <p:cNvPr id="4" name="Picture 6" descr="http://www.artbque.com/img/2015/5/fascinating-compact-shipping-container-house-exterior-design-with-several-shipping-containers-having-the-ladder-to-connect-each-containers-and-have-na.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37237" y="1990217"/>
            <a:ext cx="6429375" cy="42862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1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Other Docker Concepts</a:t>
            </a:r>
            <a:endParaRPr lang="en-US" dirty="0"/>
          </a:p>
        </p:txBody>
      </p:sp>
      <p:sp>
        <p:nvSpPr>
          <p:cNvPr id="3" name="Content Placeholder 2"/>
          <p:cNvSpPr>
            <a:spLocks noGrp="1"/>
          </p:cNvSpPr>
          <p:nvPr>
            <p:ph idx="1"/>
          </p:nvPr>
        </p:nvSpPr>
        <p:spPr>
          <a:xfrm>
            <a:off x="1780702" y="2124096"/>
            <a:ext cx="4093049" cy="2973366"/>
          </a:xfrm>
        </p:spPr>
        <p:txBody>
          <a:bodyPr/>
          <a:lstStyle/>
          <a:p>
            <a:pPr marL="0" indent="0">
              <a:buNone/>
            </a:pPr>
            <a:r>
              <a:rPr lang="en-US" dirty="0" smtClean="0"/>
              <a:t>Compose</a:t>
            </a:r>
          </a:p>
          <a:p>
            <a:pPr marL="0" indent="0">
              <a:buNone/>
            </a:pPr>
            <a:r>
              <a:rPr lang="en-US" sz="3600" dirty="0" smtClean="0"/>
              <a:t>Define and deploy a multi-container application</a:t>
            </a:r>
          </a:p>
        </p:txBody>
      </p:sp>
      <p:pic>
        <p:nvPicPr>
          <p:cNvPr id="3076" name="Picture 4" descr="http://static1.squarespace.com/static/5425e83be4b0d373ae2cb957/t/5461235ce4b056b758829417/1415652188633/swarm.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flipH="1">
            <a:off x="5873751" y="2106326"/>
            <a:ext cx="2097086" cy="14034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lawprofessors.typepad.com/.a/6a00d8341bfae553ef019104420825970c-pi"/>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1326" y="2124096"/>
            <a:ext cx="1189707" cy="18228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046081" y="2106326"/>
            <a:ext cx="3768571" cy="2534861"/>
          </a:xfrm>
          <a:prstGeom prst="rect">
            <a:avLst/>
          </a:prstGeom>
        </p:spPr>
        <p:txBody>
          <a:bodyPr wrap="square">
            <a:spAutoFit/>
          </a:bodyPr>
          <a:lstStyle/>
          <a:p>
            <a:pPr lvl="0" defTabSz="914400" fontAlgn="base">
              <a:spcBef>
                <a:spcPct val="20000"/>
              </a:spcBef>
              <a:spcAft>
                <a:spcPct val="0"/>
              </a:spcAft>
              <a:buClr>
                <a:srgbClr val="A01420"/>
              </a:buClr>
            </a:pPr>
            <a:r>
              <a:rPr lang="en-US" sz="4352" dirty="0" smtClean="0">
                <a:solidFill>
                  <a:srgbClr val="000000"/>
                </a:solidFill>
                <a:latin typeface="Arial" pitchFamily="-72" charset="0"/>
                <a:ea typeface="ＭＳ Ｐゴシック" pitchFamily="-72" charset="-128"/>
              </a:rPr>
              <a:t>Swarm</a:t>
            </a:r>
          </a:p>
          <a:p>
            <a:pPr lvl="0" defTabSz="914400" fontAlgn="base">
              <a:spcBef>
                <a:spcPct val="20000"/>
              </a:spcBef>
              <a:spcAft>
                <a:spcPct val="0"/>
              </a:spcAft>
              <a:buClr>
                <a:srgbClr val="A01420"/>
              </a:buClr>
            </a:pPr>
            <a:r>
              <a:rPr lang="en-US" sz="3600" dirty="0" smtClean="0">
                <a:solidFill>
                  <a:srgbClr val="000000"/>
                </a:solidFill>
                <a:latin typeface="Arial" pitchFamily="-72" charset="0"/>
                <a:ea typeface="ＭＳ Ｐゴシック" pitchFamily="-72" charset="-128"/>
              </a:rPr>
              <a:t>Pool of hosts treated as a single unit</a:t>
            </a:r>
            <a:endParaRPr lang="en-US" sz="3600" dirty="0">
              <a:solidFill>
                <a:srgbClr val="000000"/>
              </a:solidFill>
              <a:latin typeface="Arial" pitchFamily="-72" charset="0"/>
              <a:ea typeface="ＭＳ Ｐゴシック" pitchFamily="-72" charset="-128"/>
            </a:endParaRPr>
          </a:p>
        </p:txBody>
      </p:sp>
    </p:spTree>
    <p:extLst>
      <p:ext uri="{BB962C8B-B14F-4D97-AF65-F5344CB8AC3E}">
        <p14:creationId xmlns:p14="http://schemas.microsoft.com/office/powerpoint/2010/main" val="206007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Compose Example</a:t>
            </a:r>
            <a:endParaRPr lang="en-US" dirty="0"/>
          </a:p>
        </p:txBody>
      </p:sp>
      <p:sp>
        <p:nvSpPr>
          <p:cNvPr id="6" name="TextBox 5"/>
          <p:cNvSpPr txBox="1"/>
          <p:nvPr/>
        </p:nvSpPr>
        <p:spPr>
          <a:xfrm>
            <a:off x="6949750" y="2217116"/>
            <a:ext cx="5214454" cy="293003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Pull Redis image from Docker hub</a:t>
            </a:r>
          </a:p>
          <a:p>
            <a:pPr>
              <a:lnSpc>
                <a:spcPct val="90000"/>
              </a:lnSpc>
              <a:spcAft>
                <a:spcPts val="600"/>
              </a:spcAft>
            </a:pPr>
            <a:r>
              <a:rPr lang="en-US" sz="2400" dirty="0" smtClean="0">
                <a:gradFill>
                  <a:gsLst>
                    <a:gs pos="2917">
                      <a:schemeClr val="tx1"/>
                    </a:gs>
                    <a:gs pos="30000">
                      <a:schemeClr val="tx1"/>
                    </a:gs>
                  </a:gsLst>
                  <a:lin ang="5400000" scaled="0"/>
                </a:gradFill>
              </a:rPr>
              <a:t>Create and Start Redis container</a:t>
            </a:r>
          </a:p>
          <a:p>
            <a:pPr>
              <a:lnSpc>
                <a:spcPct val="90000"/>
              </a:lnSpc>
              <a:spcAft>
                <a:spcPts val="600"/>
              </a:spcAft>
            </a:pPr>
            <a:r>
              <a:rPr lang="en-US" sz="2400" dirty="0" smtClean="0">
                <a:gradFill>
                  <a:gsLst>
                    <a:gs pos="2917">
                      <a:schemeClr val="tx1"/>
                    </a:gs>
                    <a:gs pos="30000">
                      <a:schemeClr val="tx1"/>
                    </a:gs>
                  </a:gsLst>
                  <a:lin ang="5400000" scaled="0"/>
                </a:gradFill>
              </a:rPr>
              <a:t>Build an ASP.NET Docker image</a:t>
            </a:r>
          </a:p>
          <a:p>
            <a:pPr>
              <a:lnSpc>
                <a:spcPct val="90000"/>
              </a:lnSpc>
              <a:spcAft>
                <a:spcPts val="600"/>
              </a:spcAft>
            </a:pPr>
            <a:r>
              <a:rPr lang="en-US" sz="2400" dirty="0" smtClean="0">
                <a:gradFill>
                  <a:gsLst>
                    <a:gs pos="2917">
                      <a:schemeClr val="tx1"/>
                    </a:gs>
                    <a:gs pos="30000">
                      <a:schemeClr val="tx1"/>
                    </a:gs>
                  </a:gsLst>
                  <a:lin ang="5400000" scaled="0"/>
                </a:gradFill>
              </a:rPr>
              <a:t>Create and Start the web image on port 80 with </a:t>
            </a:r>
            <a:r>
              <a:rPr lang="en-US" sz="2400" dirty="0" err="1" smtClean="0">
                <a:gradFill>
                  <a:gsLst>
                    <a:gs pos="2917">
                      <a:schemeClr val="tx1"/>
                    </a:gs>
                    <a:gs pos="30000">
                      <a:schemeClr val="tx1"/>
                    </a:gs>
                  </a:gsLst>
                  <a:lin ang="5400000" scaled="0"/>
                </a:gradFill>
              </a:rPr>
              <a:t>redis</a:t>
            </a:r>
            <a:r>
              <a:rPr lang="en-US" sz="2400" dirty="0" smtClean="0">
                <a:gradFill>
                  <a:gsLst>
                    <a:gs pos="2917">
                      <a:schemeClr val="tx1"/>
                    </a:gs>
                    <a:gs pos="30000">
                      <a:schemeClr val="tx1"/>
                    </a:gs>
                  </a:gsLst>
                  <a:lin ang="5400000" scaled="0"/>
                </a:gradFill>
              </a:rPr>
              <a:t> environment variables</a:t>
            </a: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580" y="1851359"/>
            <a:ext cx="5901826" cy="35661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524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Challenges With Environment Based Development</a:t>
            </a:r>
            <a:endParaRPr lang="en-US" sz="3600" dirty="0"/>
          </a:p>
        </p:txBody>
      </p:sp>
      <p:sp>
        <p:nvSpPr>
          <p:cNvPr id="3" name="Content Placeholder 2"/>
          <p:cNvSpPr>
            <a:spLocks noGrp="1"/>
          </p:cNvSpPr>
          <p:nvPr>
            <p:ph idx="1"/>
          </p:nvPr>
        </p:nvSpPr>
        <p:spPr/>
        <p:txBody>
          <a:bodyPr/>
          <a:lstStyle/>
          <a:p>
            <a:r>
              <a:rPr lang="en-US" sz="3600" dirty="0" smtClean="0"/>
              <a:t>How to hydrate an environment?</a:t>
            </a:r>
          </a:p>
          <a:p>
            <a:r>
              <a:rPr lang="en-US" sz="3600" dirty="0" smtClean="0"/>
              <a:t>How to deploy an app to an environment reliably?</a:t>
            </a:r>
          </a:p>
          <a:p>
            <a:r>
              <a:rPr lang="en-US" sz="3600" dirty="0" smtClean="0"/>
              <a:t>How to scale out an environment?</a:t>
            </a:r>
          </a:p>
          <a:p>
            <a:pPr lvl="1"/>
            <a:r>
              <a:rPr lang="en-US" sz="3200" dirty="0" smtClean="0"/>
              <a:t>Is it built for scaling?</a:t>
            </a:r>
          </a:p>
          <a:p>
            <a:r>
              <a:rPr lang="en-US" sz="3600" dirty="0" smtClean="0"/>
              <a:t>How to get production realism?</a:t>
            </a:r>
          </a:p>
          <a:p>
            <a:endParaRPr lang="en-US" sz="3600" dirty="0" smtClean="0"/>
          </a:p>
          <a:p>
            <a:endParaRPr lang="en-US" sz="3600" dirty="0"/>
          </a:p>
        </p:txBody>
      </p:sp>
    </p:spTree>
    <p:extLst>
      <p:ext uri="{BB962C8B-B14F-4D97-AF65-F5344CB8AC3E}">
        <p14:creationId xmlns:p14="http://schemas.microsoft.com/office/powerpoint/2010/main" val="25213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Swarm</a:t>
            </a:r>
            <a:endParaRPr lang="en-US" dirty="0"/>
          </a:p>
        </p:txBody>
      </p:sp>
      <p:sp>
        <p:nvSpPr>
          <p:cNvPr id="3" name="Text Placeholder 2"/>
          <p:cNvSpPr>
            <a:spLocks noGrp="1"/>
          </p:cNvSpPr>
          <p:nvPr>
            <p:ph type="body" sz="quarter" idx="4294967295"/>
          </p:nvPr>
        </p:nvSpPr>
        <p:spPr>
          <a:xfrm>
            <a:off x="274639" y="1212849"/>
            <a:ext cx="11889564" cy="5527667"/>
          </a:xfrm>
          <a:prstGeom prst="rect">
            <a:avLst/>
          </a:prstGeom>
        </p:spPr>
        <p:txBody>
          <a:bodyPr/>
          <a:lstStyle/>
          <a:p>
            <a:r>
              <a:rPr lang="en-US" dirty="0" smtClean="0"/>
              <a:t>Adds a collection of virtual machines into one logical cluster. </a:t>
            </a:r>
            <a:endParaRPr lang="en-US" dirty="0"/>
          </a:p>
          <a:p>
            <a:r>
              <a:rPr lang="en-US" sz="2800" dirty="0" smtClean="0"/>
              <a:t>Same Docker API</a:t>
            </a:r>
          </a:p>
          <a:p>
            <a:r>
              <a:rPr lang="en-US" sz="2800" dirty="0" smtClean="0"/>
              <a:t>Elect a leader to receive commands and send to cluster</a:t>
            </a:r>
          </a:p>
          <a:p>
            <a:r>
              <a:rPr lang="en-US" sz="2800" dirty="0" smtClean="0"/>
              <a:t>Scheduler</a:t>
            </a:r>
          </a:p>
          <a:p>
            <a:pPr lvl="1"/>
            <a:r>
              <a:rPr lang="en-US" sz="2256" dirty="0" smtClean="0"/>
              <a:t>Constraints – set a label on a VM/Node so matching containers use that VM </a:t>
            </a:r>
            <a:br>
              <a:rPr lang="en-US" sz="2256" dirty="0" smtClean="0"/>
            </a:br>
            <a:r>
              <a:rPr lang="en-US" sz="2256" dirty="0" smtClean="0"/>
              <a:t>	(ex: region=us-west)</a:t>
            </a:r>
          </a:p>
          <a:p>
            <a:pPr lvl="1"/>
            <a:r>
              <a:rPr lang="en-US" sz="2256" dirty="0" smtClean="0"/>
              <a:t>Affinities – Filters for labels, image, containers </a:t>
            </a:r>
          </a:p>
          <a:p>
            <a:pPr lvl="1"/>
            <a:r>
              <a:rPr lang="en-US" sz="2256" dirty="0" smtClean="0"/>
              <a:t>ex: </a:t>
            </a:r>
            <a:r>
              <a:rPr lang="en-US" altLang="en-US" sz="2256" dirty="0" smtClean="0"/>
              <a:t>-e </a:t>
            </a:r>
            <a:r>
              <a:rPr lang="en-US" altLang="en-US" sz="2256" dirty="0" err="1"/>
              <a:t>affinity:container</a:t>
            </a:r>
            <a:r>
              <a:rPr lang="en-US" altLang="en-US" sz="2256" dirty="0"/>
              <a:t>==frontend)</a:t>
            </a:r>
            <a:endParaRPr lang="en-US" sz="2256" dirty="0"/>
          </a:p>
          <a:p>
            <a:r>
              <a:rPr lang="en-US" sz="2800" dirty="0" smtClean="0"/>
              <a:t>Various Strategies</a:t>
            </a:r>
            <a:endParaRPr lang="en-US" sz="2800" dirty="0"/>
          </a:p>
        </p:txBody>
      </p:sp>
    </p:spTree>
    <p:extLst>
      <p:ext uri="{BB962C8B-B14F-4D97-AF65-F5344CB8AC3E}">
        <p14:creationId xmlns:p14="http://schemas.microsoft.com/office/powerpoint/2010/main" val="20127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a:t>
            </a:r>
            <a:endParaRPr lang="en-US" dirty="0"/>
          </a:p>
        </p:txBody>
      </p:sp>
      <p:sp>
        <p:nvSpPr>
          <p:cNvPr id="3" name="Text Placeholder 2"/>
          <p:cNvSpPr>
            <a:spLocks noGrp="1"/>
          </p:cNvSpPr>
          <p:nvPr>
            <p:ph idx="1"/>
          </p:nvPr>
        </p:nvSpPr>
        <p:spPr/>
        <p:txBody>
          <a:bodyPr/>
          <a:lstStyle/>
          <a:p>
            <a:r>
              <a:rPr lang="en-US" dirty="0" smtClean="0"/>
              <a:t>Containers Ease Development &amp; Ops</a:t>
            </a:r>
          </a:p>
          <a:p>
            <a:r>
              <a:rPr lang="en-US" dirty="0" smtClean="0"/>
              <a:t>Force a conversation of scalable design</a:t>
            </a:r>
          </a:p>
          <a:p>
            <a:r>
              <a:rPr lang="en-US" dirty="0" smtClean="0"/>
              <a:t>Provide Production Realism</a:t>
            </a:r>
          </a:p>
          <a:p>
            <a:r>
              <a:rPr lang="en-US" dirty="0" smtClean="0"/>
              <a:t>Support Windows &amp; Linux</a:t>
            </a:r>
          </a:p>
          <a:p>
            <a:r>
              <a:rPr lang="en-US" dirty="0" smtClean="0"/>
              <a:t>Ease of movement </a:t>
            </a:r>
            <a:r>
              <a:rPr lang="en-US" baseline="30000" dirty="0" smtClean="0"/>
              <a:t>(On Prem, AWS, Azure)</a:t>
            </a:r>
          </a:p>
          <a:p>
            <a:r>
              <a:rPr lang="en-US" dirty="0" smtClean="0"/>
              <a:t>Windows Containers Coming Soon</a:t>
            </a:r>
            <a:r>
              <a:rPr lang="en-US" sz="4000" baseline="30000" dirty="0" smtClean="0"/>
              <a:t> </a:t>
            </a:r>
            <a:r>
              <a:rPr lang="en-US" sz="4000" i="1" baseline="30000" dirty="0" smtClean="0"/>
              <a:t>Really Soon</a:t>
            </a:r>
            <a:endParaRPr lang="en-US" i="1" baseline="30000" dirty="0" smtClean="0"/>
          </a:p>
        </p:txBody>
      </p:sp>
    </p:spTree>
    <p:extLst>
      <p:ext uri="{BB962C8B-B14F-4D97-AF65-F5344CB8AC3E}">
        <p14:creationId xmlns:p14="http://schemas.microsoft.com/office/powerpoint/2010/main" val="257981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Text Placeholder 4"/>
          <p:cNvSpPr>
            <a:spLocks noGrp="1"/>
          </p:cNvSpPr>
          <p:nvPr>
            <p:ph idx="1"/>
          </p:nvPr>
        </p:nvSpPr>
        <p:spPr/>
        <p:txBody>
          <a:bodyPr/>
          <a:lstStyle/>
          <a:p>
            <a:r>
              <a:rPr lang="en-US" dirty="0" smtClean="0">
                <a:hlinkClick r:id="rId2"/>
              </a:rPr>
              <a:t>Docker.com</a:t>
            </a:r>
            <a:endParaRPr lang="en-US" dirty="0"/>
          </a:p>
          <a:p>
            <a:r>
              <a:rPr lang="en-US" dirty="0" smtClean="0">
                <a:hlinkClick r:id="rId2"/>
              </a:rPr>
              <a:t>Docs.Docker.com/Windows/Started</a:t>
            </a:r>
          </a:p>
          <a:p>
            <a:r>
              <a:rPr lang="en-US" dirty="0" smtClean="0">
                <a:hlinkClick r:id="rId3"/>
              </a:rPr>
              <a:t>aka.ms/</a:t>
            </a:r>
            <a:r>
              <a:rPr lang="en-US" dirty="0" err="1" smtClean="0">
                <a:hlinkClick r:id="rId3"/>
              </a:rPr>
              <a:t>VSLovesDocker</a:t>
            </a:r>
            <a:r>
              <a:rPr lang="en-US" dirty="0"/>
              <a:t> </a:t>
            </a:r>
            <a:r>
              <a:rPr lang="en-US" sz="3600" dirty="0" smtClean="0"/>
              <a:t>Docker Tools for VS</a:t>
            </a:r>
          </a:p>
          <a:p>
            <a:r>
              <a:rPr lang="en-US" dirty="0" smtClean="0">
                <a:hlinkClick r:id="rId4" tooltip="http://aka.ms/dockerfordotnet"/>
              </a:rPr>
              <a:t>aka.ms/</a:t>
            </a:r>
            <a:r>
              <a:rPr lang="en-US" dirty="0" err="1" smtClean="0">
                <a:hlinkClick r:id="rId4" tooltip="http://aka.ms/dockerfordotnet"/>
              </a:rPr>
              <a:t>DockerForDotNet</a:t>
            </a:r>
            <a:r>
              <a:rPr lang="en-US" sz="3600" dirty="0">
                <a:solidFill>
                  <a:srgbClr val="000000"/>
                </a:solidFill>
              </a:rPr>
              <a:t> </a:t>
            </a:r>
            <a:r>
              <a:rPr lang="en-US" sz="3600" dirty="0" smtClean="0">
                <a:solidFill>
                  <a:srgbClr val="000000"/>
                </a:solidFill>
              </a:rPr>
              <a:t>Channel 9 Videos</a:t>
            </a:r>
            <a:endParaRPr lang="en-US" dirty="0"/>
          </a:p>
        </p:txBody>
      </p:sp>
      <p:sp>
        <p:nvSpPr>
          <p:cNvPr id="6" name="Rectangle 5"/>
          <p:cNvSpPr/>
          <p:nvPr/>
        </p:nvSpPr>
        <p:spPr>
          <a:xfrm>
            <a:off x="655637" y="5128002"/>
            <a:ext cx="3882891" cy="1569660"/>
          </a:xfrm>
          <a:prstGeom prst="rect">
            <a:avLst/>
          </a:prstGeom>
        </p:spPr>
        <p:txBody>
          <a:bodyPr wrap="square">
            <a:spAutoFit/>
          </a:bodyPr>
          <a:lstStyle/>
          <a:p>
            <a:r>
              <a:rPr lang="en-US" sz="2400" b="1" dirty="0" smtClean="0"/>
              <a:t>Steve Lasker</a:t>
            </a:r>
          </a:p>
          <a:p>
            <a:r>
              <a:rPr lang="en-US" sz="2400" dirty="0" smtClean="0"/>
              <a:t>@</a:t>
            </a:r>
            <a:r>
              <a:rPr lang="en-US" sz="2400" dirty="0" err="1" smtClean="0"/>
              <a:t>SteveLasker</a:t>
            </a:r>
            <a:endParaRPr lang="en-US" sz="2400" dirty="0" smtClean="0"/>
          </a:p>
          <a:p>
            <a:r>
              <a:rPr lang="en-US" sz="2400" dirty="0" smtClean="0">
                <a:hlinkClick r:id="rId5"/>
              </a:rPr>
              <a:t>blogs.msdn.com/</a:t>
            </a:r>
            <a:r>
              <a:rPr lang="en-US" sz="2400" dirty="0" err="1" smtClean="0">
                <a:hlinkClick r:id="rId5"/>
              </a:rPr>
              <a:t>SteveLasker</a:t>
            </a:r>
            <a:r>
              <a:rPr lang="en-US" sz="2400" dirty="0" smtClean="0"/>
              <a:t> </a:t>
            </a:r>
          </a:p>
          <a:p>
            <a:r>
              <a:rPr lang="en-US" sz="2400" dirty="0" smtClean="0">
                <a:hlinkClick r:id="rId6"/>
              </a:rPr>
              <a:t>Steve.Lasker@Microsoft.com</a:t>
            </a:r>
            <a:endParaRPr lang="en-US" sz="2400" dirty="0" smtClean="0"/>
          </a:p>
        </p:txBody>
      </p:sp>
      <p:pic>
        <p:nvPicPr>
          <p:cNvPr id="7" name="Picture 2" descr="http://41.media.tumblr.com/tumblr_lr0uiapUXO1qj23c7o1_1280.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199437" y="0"/>
            <a:ext cx="4237038" cy="2375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4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1"/>
          <p:cNvSpPr txBox="1">
            <a:spLocks/>
          </p:cNvSpPr>
          <p:nvPr/>
        </p:nvSpPr>
        <p:spPr>
          <a:xfrm>
            <a:off x="1265237" y="2239197"/>
            <a:ext cx="11171238" cy="2689967"/>
          </a:xfrm>
          <a:prstGeom prst="rect">
            <a:avLst/>
          </a:prstGeom>
        </p:spPr>
        <p:txBody>
          <a:bodyPr vert="horz" lIns="91440" tIns="45720" rIns="91440" bIns="45720" rtlCol="0" anchor="ctr"/>
          <a:lstStyle>
            <a:defPPr>
              <a:defRPr lang="en-US"/>
            </a:defPPr>
            <a:lvl1pPr marL="0" algn="l" defTabSz="932742" rtl="0" eaLnBrk="1" fontAlgn="auto" latinLnBrk="0" hangingPunct="1">
              <a:spcBef>
                <a:spcPts val="0"/>
              </a:spcBef>
              <a:spcAft>
                <a:spcPts val="0"/>
              </a:spcAft>
              <a:defRPr sz="1632"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6600" i="1" dirty="0" smtClean="0">
                <a:solidFill>
                  <a:schemeClr val="tx1"/>
                </a:solidFill>
              </a:rPr>
              <a:t>“It works on my machine”</a:t>
            </a:r>
          </a:p>
          <a:p>
            <a:endParaRPr lang="en-US" sz="2800" i="1" dirty="0" smtClean="0">
              <a:solidFill>
                <a:schemeClr val="tx1"/>
              </a:solidFill>
              <a:latin typeface="Franklin Gothic Demi Cond" panose="020B0706030402020204" pitchFamily="34" charset="0"/>
            </a:endParaRPr>
          </a:p>
          <a:p>
            <a:pPr algn="ctr"/>
            <a:r>
              <a:rPr lang="en-US" sz="6600" dirty="0" smtClean="0">
                <a:solidFill>
                  <a:schemeClr val="tx1"/>
                </a:solidFill>
              </a:rPr>
              <a:t>Production Realism</a:t>
            </a: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824" y="2665017"/>
            <a:ext cx="1905000" cy="1838325"/>
          </a:xfrm>
          <a:prstGeom prst="rect">
            <a:avLst/>
          </a:prstGeom>
        </p:spPr>
      </p:pic>
    </p:spTree>
    <p:extLst>
      <p:ext uri="{BB962C8B-B14F-4D97-AF65-F5344CB8AC3E}">
        <p14:creationId xmlns:p14="http://schemas.microsoft.com/office/powerpoint/2010/main" val="190841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Transforming the Application Landscape</a:t>
            </a:r>
            <a:endParaRPr lang="en-US" sz="4400" dirty="0"/>
          </a:p>
        </p:txBody>
      </p:sp>
      <p:sp>
        <p:nvSpPr>
          <p:cNvPr id="3" name="Slide Number Placeholder 2"/>
          <p:cNvSpPr>
            <a:spLocks noGrp="1"/>
          </p:cNvSpPr>
          <p:nvPr>
            <p:ph type="sldNum" sz="quarter" idx="4"/>
          </p:nvPr>
        </p:nvSpPr>
        <p:spPr/>
        <p:txBody>
          <a:bodyPr/>
          <a:lstStyle/>
          <a:p>
            <a:fld id="{D1EE7E6D-9797-4469-BFDF-091AD21B4874}" type="slidenum">
              <a:rPr lang="en-US" smtClean="0">
                <a:solidFill>
                  <a:srgbClr val="F2F2F2">
                    <a:lumMod val="50000"/>
                  </a:srgbClr>
                </a:solidFill>
              </a:rPr>
              <a:pPr/>
              <a:t>6</a:t>
            </a:fld>
            <a:endParaRPr lang="en-US" dirty="0">
              <a:solidFill>
                <a:srgbClr val="F2F2F2">
                  <a:lumMod val="50000"/>
                </a:srgbClr>
              </a:solidFill>
            </a:endParaRPr>
          </a:p>
        </p:txBody>
      </p:sp>
      <p:sp>
        <p:nvSpPr>
          <p:cNvPr id="135" name="Freeform 134"/>
          <p:cNvSpPr/>
          <p:nvPr/>
        </p:nvSpPr>
        <p:spPr>
          <a:xfrm>
            <a:off x="6439443" y="2752632"/>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36" name="Freeform 135"/>
          <p:cNvSpPr/>
          <p:nvPr/>
        </p:nvSpPr>
        <p:spPr>
          <a:xfrm>
            <a:off x="5660321" y="2641737"/>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defTabSz="1586710">
              <a:lnSpc>
                <a:spcPct val="90000"/>
              </a:lnSpc>
              <a:spcBef>
                <a:spcPct val="0"/>
              </a:spcBef>
              <a:spcAft>
                <a:spcPct val="35000"/>
              </a:spcAft>
            </a:pPr>
            <a:endParaRPr lang="en-US" sz="3264" dirty="0">
              <a:solidFill>
                <a:srgbClr val="FFFFFF"/>
              </a:solidFill>
              <a:latin typeface="Arial" panose="020B0604020202020204" pitchFamily="34" charset="0"/>
              <a:cs typeface="Arial" panose="020B0604020202020204" pitchFamily="34" charset="0"/>
            </a:endParaRPr>
          </a:p>
        </p:txBody>
      </p:sp>
      <p:sp>
        <p:nvSpPr>
          <p:cNvPr id="137" name="Freeform 136"/>
          <p:cNvSpPr/>
          <p:nvPr/>
        </p:nvSpPr>
        <p:spPr>
          <a:xfrm>
            <a:off x="5786661" y="3697012"/>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38" name="Freeform 137"/>
          <p:cNvSpPr/>
          <p:nvPr/>
        </p:nvSpPr>
        <p:spPr>
          <a:xfrm rot="5400000">
            <a:off x="9218394" y="3746736"/>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39" name="Freeform 138"/>
          <p:cNvSpPr/>
          <p:nvPr/>
        </p:nvSpPr>
        <p:spPr>
          <a:xfrm rot="5400000">
            <a:off x="7763759" y="2481074"/>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a:solidFill>
              <a:srgbClr val="14A46D"/>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defTabSz="1586710">
              <a:lnSpc>
                <a:spcPct val="90000"/>
              </a:lnSpc>
              <a:spcBef>
                <a:spcPct val="0"/>
              </a:spcBef>
              <a:spcAft>
                <a:spcPct val="35000"/>
              </a:spcAft>
            </a:pPr>
            <a:endParaRPr lang="en-US" sz="3264" dirty="0">
              <a:solidFill>
                <a:srgbClr val="FFFFFF"/>
              </a:solidFill>
              <a:latin typeface="Arial" panose="020B0604020202020204" pitchFamily="34" charset="0"/>
              <a:cs typeface="Arial" panose="020B0604020202020204" pitchFamily="34" charset="0"/>
            </a:endParaRPr>
          </a:p>
        </p:txBody>
      </p:sp>
      <p:sp>
        <p:nvSpPr>
          <p:cNvPr id="140" name="Freeform 139"/>
          <p:cNvSpPr/>
          <p:nvPr/>
        </p:nvSpPr>
        <p:spPr>
          <a:xfrm rot="5400000">
            <a:off x="7825996" y="2847353"/>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2"/>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41" name="Freeform 140"/>
          <p:cNvSpPr/>
          <p:nvPr/>
        </p:nvSpPr>
        <p:spPr>
          <a:xfrm rot="5400000">
            <a:off x="7092811" y="3873077"/>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a:solidFill>
              <a:schemeClr val="accent1"/>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3247" tIns="158262" rIns="143247" bIns="158264"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42" name="Freeform 141"/>
          <p:cNvSpPr/>
          <p:nvPr/>
        </p:nvSpPr>
        <p:spPr>
          <a:xfrm rot="5400000">
            <a:off x="7491398" y="2645330"/>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defTabSz="1586710">
              <a:lnSpc>
                <a:spcPct val="90000"/>
              </a:lnSpc>
              <a:spcBef>
                <a:spcPct val="0"/>
              </a:spcBef>
              <a:spcAft>
                <a:spcPct val="35000"/>
              </a:spcAft>
            </a:pPr>
            <a:endParaRPr lang="en-US" sz="3264" dirty="0">
              <a:solidFill>
                <a:srgbClr val="FFFFFF"/>
              </a:solidFill>
              <a:latin typeface="Arial" panose="020B0604020202020204" pitchFamily="34" charset="0"/>
              <a:cs typeface="Arial" panose="020B0604020202020204" pitchFamily="34" charset="0"/>
            </a:endParaRPr>
          </a:p>
        </p:txBody>
      </p:sp>
      <p:sp>
        <p:nvSpPr>
          <p:cNvPr id="143" name="Freeform 142"/>
          <p:cNvSpPr/>
          <p:nvPr/>
        </p:nvSpPr>
        <p:spPr>
          <a:xfrm>
            <a:off x="10164016" y="2595860"/>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a:solidFill>
              <a:schemeClr val="accent2"/>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44" name="Freeform 143"/>
          <p:cNvSpPr/>
          <p:nvPr/>
        </p:nvSpPr>
        <p:spPr>
          <a:xfrm>
            <a:off x="9873493" y="2575795"/>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a:solidFill>
              <a:srgbClr val="2F474F"/>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defTabSz="1586710">
              <a:lnSpc>
                <a:spcPct val="90000"/>
              </a:lnSpc>
              <a:spcBef>
                <a:spcPct val="0"/>
              </a:spcBef>
              <a:spcAft>
                <a:spcPct val="35000"/>
              </a:spcAft>
            </a:pPr>
            <a:endParaRPr lang="en-US" sz="3264" dirty="0">
              <a:solidFill>
                <a:srgbClr val="FFFFFF"/>
              </a:solidFill>
              <a:latin typeface="Arial" panose="020B0604020202020204" pitchFamily="34" charset="0"/>
              <a:cs typeface="Arial" panose="020B0604020202020204" pitchFamily="34" charset="0"/>
            </a:endParaRPr>
          </a:p>
        </p:txBody>
      </p:sp>
      <p:sp>
        <p:nvSpPr>
          <p:cNvPr id="145" name="Freeform 144"/>
          <p:cNvSpPr/>
          <p:nvPr/>
        </p:nvSpPr>
        <p:spPr>
          <a:xfrm>
            <a:off x="10002186" y="3620397"/>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a:solidFill>
              <a:srgbClr val="14A46D"/>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3247" tIns="158262" rIns="143247" bIns="158264"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46" name="Freeform 145"/>
          <p:cNvSpPr/>
          <p:nvPr/>
        </p:nvSpPr>
        <p:spPr>
          <a:xfrm>
            <a:off x="10146897" y="3364658"/>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defTabSz="1586710">
              <a:lnSpc>
                <a:spcPct val="90000"/>
              </a:lnSpc>
              <a:spcBef>
                <a:spcPct val="0"/>
              </a:spcBef>
              <a:spcAft>
                <a:spcPct val="35000"/>
              </a:spcAft>
            </a:pPr>
            <a:endParaRPr lang="en-US" sz="3264" dirty="0">
              <a:solidFill>
                <a:srgbClr val="FFFFFF"/>
              </a:solidFill>
              <a:latin typeface="Arial" panose="020B0604020202020204" pitchFamily="34" charset="0"/>
              <a:cs typeface="Arial" panose="020B0604020202020204" pitchFamily="34" charset="0"/>
            </a:endParaRPr>
          </a:p>
        </p:txBody>
      </p:sp>
      <p:sp>
        <p:nvSpPr>
          <p:cNvPr id="147" name="Rectangle 146"/>
          <p:cNvSpPr/>
          <p:nvPr/>
        </p:nvSpPr>
        <p:spPr>
          <a:xfrm>
            <a:off x="10643999" y="2709422"/>
            <a:ext cx="1084740" cy="737659"/>
          </a:xfrm>
          <a:prstGeom prst="rect">
            <a:avLst/>
          </a:prstGeom>
        </p:spPr>
        <p:txBody>
          <a:bodyPr wrap="square" lIns="46630" tIns="23315" rIns="46630" bIns="23315">
            <a:spAutoFit/>
          </a:bodyPr>
          <a:lstStyle/>
          <a:p>
            <a:pPr defTabSz="1243493"/>
            <a:r>
              <a:rPr lang="en-US" sz="1496" dirty="0">
                <a:solidFill>
                  <a:srgbClr val="F2F2F2">
                    <a:lumMod val="25000"/>
                  </a:srgbClr>
                </a:solidFill>
                <a:latin typeface="Arial" panose="020B0604020202020204" pitchFamily="34" charset="0"/>
                <a:cs typeface="Arial" panose="020B0604020202020204" pitchFamily="34" charset="0"/>
              </a:rPr>
              <a:t>Loosely Coupled Services</a:t>
            </a:r>
          </a:p>
        </p:txBody>
      </p:sp>
      <p:sp>
        <p:nvSpPr>
          <p:cNvPr id="148" name="Rectangle 147"/>
          <p:cNvSpPr/>
          <p:nvPr/>
        </p:nvSpPr>
        <p:spPr>
          <a:xfrm>
            <a:off x="10643999" y="5107194"/>
            <a:ext cx="1768986" cy="507468"/>
          </a:xfrm>
          <a:prstGeom prst="rect">
            <a:avLst/>
          </a:prstGeom>
        </p:spPr>
        <p:txBody>
          <a:bodyPr wrap="square" lIns="46630" tIns="23315" rIns="46630" bIns="23315">
            <a:spAutoFit/>
          </a:bodyPr>
          <a:lstStyle/>
          <a:p>
            <a:pPr defTabSz="1243493"/>
            <a:r>
              <a:rPr lang="en-US" sz="1496" dirty="0">
                <a:solidFill>
                  <a:srgbClr val="F2F2F2">
                    <a:lumMod val="25000"/>
                  </a:srgbClr>
                </a:solidFill>
                <a:latin typeface="Arial" panose="020B0604020202020204" pitchFamily="34" charset="0"/>
                <a:cs typeface="Arial" panose="020B0604020202020204" pitchFamily="34" charset="0"/>
              </a:rPr>
              <a:t>Many Small Servers</a:t>
            </a:r>
          </a:p>
        </p:txBody>
      </p:sp>
      <p:grpSp>
        <p:nvGrpSpPr>
          <p:cNvPr id="149" name="Group 148"/>
          <p:cNvGrpSpPr/>
          <p:nvPr/>
        </p:nvGrpSpPr>
        <p:grpSpPr>
          <a:xfrm>
            <a:off x="2148586" y="1228002"/>
            <a:ext cx="9143019" cy="747824"/>
            <a:chOff x="4616250" y="988922"/>
            <a:chExt cx="16960934" cy="1466456"/>
          </a:xfrm>
        </p:grpSpPr>
        <p:cxnSp>
          <p:nvCxnSpPr>
            <p:cNvPr id="150" name="Straight Connector 149"/>
            <p:cNvCxnSpPr/>
            <p:nvPr/>
          </p:nvCxnSpPr>
          <p:spPr>
            <a:xfrm>
              <a:off x="5505481" y="2277937"/>
              <a:ext cx="1523897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5192579" y="2104375"/>
              <a:ext cx="351003" cy="3510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1904" dirty="0">
                <a:solidFill>
                  <a:srgbClr val="FFFFFF"/>
                </a:solidFill>
                <a:latin typeface="Arial" panose="020B0604020202020204" pitchFamily="34" charset="0"/>
                <a:cs typeface="Arial" panose="020B0604020202020204" pitchFamily="34" charset="0"/>
              </a:endParaRPr>
            </a:p>
          </p:txBody>
        </p:sp>
        <p:sp>
          <p:nvSpPr>
            <p:cNvPr id="152" name="Oval 151"/>
            <p:cNvSpPr/>
            <p:nvPr/>
          </p:nvSpPr>
          <p:spPr>
            <a:xfrm>
              <a:off x="15395365" y="2104375"/>
              <a:ext cx="351003" cy="3510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1904" dirty="0">
                <a:solidFill>
                  <a:srgbClr val="FFFFFF"/>
                </a:solidFill>
                <a:latin typeface="Arial" panose="020B0604020202020204" pitchFamily="34" charset="0"/>
                <a:cs typeface="Arial" panose="020B0604020202020204" pitchFamily="34" charset="0"/>
              </a:endParaRPr>
            </a:p>
          </p:txBody>
        </p:sp>
        <p:sp>
          <p:nvSpPr>
            <p:cNvPr id="153" name="Oval 152"/>
            <p:cNvSpPr/>
            <p:nvPr/>
          </p:nvSpPr>
          <p:spPr>
            <a:xfrm>
              <a:off x="10469473" y="2104375"/>
              <a:ext cx="351003" cy="3510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1904" dirty="0">
                <a:solidFill>
                  <a:srgbClr val="FFFFFF"/>
                </a:solidFill>
                <a:latin typeface="Arial" panose="020B0604020202020204" pitchFamily="34" charset="0"/>
                <a:cs typeface="Arial" panose="020B0604020202020204" pitchFamily="34" charset="0"/>
              </a:endParaRPr>
            </a:p>
          </p:txBody>
        </p:sp>
        <p:sp>
          <p:nvSpPr>
            <p:cNvPr id="154" name="Oval 153"/>
            <p:cNvSpPr/>
            <p:nvPr/>
          </p:nvSpPr>
          <p:spPr>
            <a:xfrm>
              <a:off x="20496758" y="2104375"/>
              <a:ext cx="351003" cy="3510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1904" dirty="0">
                <a:solidFill>
                  <a:srgbClr val="FFFFFF"/>
                </a:solidFill>
                <a:latin typeface="Arial" panose="020B0604020202020204" pitchFamily="34" charset="0"/>
                <a:cs typeface="Arial" panose="020B0604020202020204" pitchFamily="34" charset="0"/>
              </a:endParaRPr>
            </a:p>
          </p:txBody>
        </p:sp>
        <p:sp>
          <p:nvSpPr>
            <p:cNvPr id="155" name="TextBox 154"/>
            <p:cNvSpPr txBox="1"/>
            <p:nvPr/>
          </p:nvSpPr>
          <p:spPr>
            <a:xfrm>
              <a:off x="4616250" y="994028"/>
              <a:ext cx="1639655" cy="9593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97146" tIns="97146" rIns="97146" bIns="97146" numCol="1" spcCol="38100" rtlCol="0" anchor="ctr">
              <a:spAutoFit/>
            </a:bodyPr>
            <a:lstStyle/>
            <a:p>
              <a:pPr algn="ctr" defTabSz="297920" latinLnBrk="1" hangingPunct="0"/>
              <a:r>
                <a:rPr lang="en-US" sz="1904" b="1" dirty="0">
                  <a:solidFill>
                    <a:srgbClr val="F2F2F2">
                      <a:lumMod val="25000"/>
                    </a:srgbClr>
                  </a:solidFill>
                  <a:latin typeface="Arial" panose="020B0604020202020204" pitchFamily="34" charset="0"/>
                  <a:cs typeface="Arial" panose="020B0604020202020204" pitchFamily="34" charset="0"/>
                  <a:sym typeface="Helvetica Light"/>
                </a:rPr>
                <a:t>~2000</a:t>
              </a:r>
            </a:p>
          </p:txBody>
        </p:sp>
        <p:sp>
          <p:nvSpPr>
            <p:cNvPr id="156" name="TextBox 155"/>
            <p:cNvSpPr txBox="1"/>
            <p:nvPr/>
          </p:nvSpPr>
          <p:spPr>
            <a:xfrm>
              <a:off x="19911718" y="988922"/>
              <a:ext cx="1665466" cy="9593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97146" tIns="97146" rIns="97146" bIns="97146" numCol="1" spcCol="38100" rtlCol="0" anchor="ctr">
              <a:spAutoFit/>
            </a:bodyPr>
            <a:lstStyle/>
            <a:p>
              <a:pPr algn="ctr" defTabSz="297920" latinLnBrk="1" hangingPunct="0"/>
              <a:r>
                <a:rPr lang="en-US" sz="1904" b="1" dirty="0">
                  <a:solidFill>
                    <a:srgbClr val="F2F2F2">
                      <a:lumMod val="25000"/>
                    </a:srgbClr>
                  </a:solidFill>
                  <a:latin typeface="Arial" panose="020B0604020202020204" pitchFamily="34" charset="0"/>
                  <a:cs typeface="Arial" panose="020B0604020202020204" pitchFamily="34" charset="0"/>
                  <a:sym typeface="Helvetica Light"/>
                </a:rPr>
                <a:t>Today</a:t>
              </a:r>
            </a:p>
          </p:txBody>
        </p:sp>
      </p:grpSp>
      <p:sp>
        <p:nvSpPr>
          <p:cNvPr id="158" name="Freeform 157"/>
          <p:cNvSpPr/>
          <p:nvPr/>
        </p:nvSpPr>
        <p:spPr>
          <a:xfrm>
            <a:off x="7188861" y="3273862"/>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59" name="Rectangle 158"/>
          <p:cNvSpPr/>
          <p:nvPr/>
        </p:nvSpPr>
        <p:spPr>
          <a:xfrm>
            <a:off x="552286" y="3034827"/>
            <a:ext cx="1084740" cy="277277"/>
          </a:xfrm>
          <a:prstGeom prst="rect">
            <a:avLst/>
          </a:prstGeom>
        </p:spPr>
        <p:txBody>
          <a:bodyPr wrap="square" lIns="46630" tIns="23315" rIns="46630" bIns="23315">
            <a:spAutoFit/>
          </a:bodyPr>
          <a:lstStyle/>
          <a:p>
            <a:pPr defTabSz="1243493"/>
            <a:r>
              <a:rPr lang="en-US" sz="1496" dirty="0">
                <a:solidFill>
                  <a:srgbClr val="F2F2F2">
                    <a:lumMod val="25000"/>
                  </a:srgbClr>
                </a:solidFill>
                <a:latin typeface="Arial" panose="020B0604020202020204" pitchFamily="34" charset="0"/>
                <a:cs typeface="Arial" panose="020B0604020202020204" pitchFamily="34" charset="0"/>
              </a:rPr>
              <a:t>Monolithic</a:t>
            </a:r>
          </a:p>
        </p:txBody>
      </p:sp>
      <p:sp>
        <p:nvSpPr>
          <p:cNvPr id="160" name="Rectangle 159"/>
          <p:cNvSpPr/>
          <p:nvPr/>
        </p:nvSpPr>
        <p:spPr>
          <a:xfrm>
            <a:off x="552286" y="5573537"/>
            <a:ext cx="1084740" cy="277277"/>
          </a:xfrm>
          <a:prstGeom prst="rect">
            <a:avLst/>
          </a:prstGeom>
        </p:spPr>
        <p:txBody>
          <a:bodyPr wrap="square" lIns="46630" tIns="23315" rIns="46630" bIns="23315">
            <a:spAutoFit/>
          </a:bodyPr>
          <a:lstStyle/>
          <a:p>
            <a:pPr defTabSz="1243493"/>
            <a:r>
              <a:rPr lang="en-US" sz="1496" dirty="0">
                <a:solidFill>
                  <a:srgbClr val="F2F2F2">
                    <a:lumMod val="25000"/>
                  </a:srgbClr>
                </a:solidFill>
                <a:latin typeface="Arial" panose="020B0604020202020204" pitchFamily="34" charset="0"/>
                <a:cs typeface="Arial" panose="020B0604020202020204" pitchFamily="34" charset="0"/>
              </a:rPr>
              <a:t>Big Servers</a:t>
            </a:r>
          </a:p>
        </p:txBody>
      </p:sp>
      <p:sp>
        <p:nvSpPr>
          <p:cNvPr id="161" name="Freeform 160"/>
          <p:cNvSpPr/>
          <p:nvPr/>
        </p:nvSpPr>
        <p:spPr>
          <a:xfrm rot="5400000">
            <a:off x="8699288" y="2615248"/>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62" name="Freeform 161"/>
          <p:cNvSpPr/>
          <p:nvPr/>
        </p:nvSpPr>
        <p:spPr>
          <a:xfrm rot="5400000">
            <a:off x="8944321" y="3856251"/>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a:solidFill>
              <a:srgbClr val="14A46D"/>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defTabSz="1586710">
              <a:lnSpc>
                <a:spcPct val="90000"/>
              </a:lnSpc>
              <a:spcBef>
                <a:spcPct val="0"/>
              </a:spcBef>
              <a:spcAft>
                <a:spcPct val="35000"/>
              </a:spcAft>
            </a:pPr>
            <a:endParaRPr lang="en-US" sz="3264" dirty="0">
              <a:solidFill>
                <a:srgbClr val="FFFFFF"/>
              </a:solidFill>
              <a:latin typeface="Arial" panose="020B0604020202020204" pitchFamily="34" charset="0"/>
              <a:cs typeface="Arial" panose="020B0604020202020204" pitchFamily="34" charset="0"/>
            </a:endParaRPr>
          </a:p>
        </p:txBody>
      </p:sp>
      <p:sp>
        <p:nvSpPr>
          <p:cNvPr id="163" name="Freeform 162"/>
          <p:cNvSpPr/>
          <p:nvPr/>
        </p:nvSpPr>
        <p:spPr>
          <a:xfrm rot="5400000">
            <a:off x="7971213" y="3856251"/>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defTabSz="1586710">
              <a:lnSpc>
                <a:spcPct val="90000"/>
              </a:lnSpc>
              <a:spcBef>
                <a:spcPct val="0"/>
              </a:spcBef>
              <a:spcAft>
                <a:spcPct val="35000"/>
              </a:spcAft>
            </a:pPr>
            <a:endParaRPr lang="en-US" sz="3264" dirty="0">
              <a:solidFill>
                <a:srgbClr val="FFFFFF"/>
              </a:solidFill>
              <a:latin typeface="Arial" panose="020B0604020202020204" pitchFamily="34" charset="0"/>
              <a:cs typeface="Arial" panose="020B0604020202020204" pitchFamily="34" charset="0"/>
            </a:endParaRPr>
          </a:p>
        </p:txBody>
      </p:sp>
      <p:sp>
        <p:nvSpPr>
          <p:cNvPr id="164" name="Freeform 163"/>
          <p:cNvSpPr/>
          <p:nvPr/>
        </p:nvSpPr>
        <p:spPr>
          <a:xfrm rot="5400000">
            <a:off x="6802375" y="3715890"/>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defTabSz="1586710">
              <a:lnSpc>
                <a:spcPct val="90000"/>
              </a:lnSpc>
              <a:spcBef>
                <a:spcPct val="0"/>
              </a:spcBef>
              <a:spcAft>
                <a:spcPct val="35000"/>
              </a:spcAft>
            </a:pPr>
            <a:endParaRPr lang="en-US" sz="3264" dirty="0">
              <a:solidFill>
                <a:srgbClr val="FFFFFF"/>
              </a:solidFill>
              <a:latin typeface="Arial" panose="020B0604020202020204" pitchFamily="34" charset="0"/>
              <a:cs typeface="Arial" panose="020B0604020202020204" pitchFamily="34" charset="0"/>
            </a:endParaRPr>
          </a:p>
        </p:txBody>
      </p:sp>
      <p:sp>
        <p:nvSpPr>
          <p:cNvPr id="165" name="Freeform 164"/>
          <p:cNvSpPr/>
          <p:nvPr/>
        </p:nvSpPr>
        <p:spPr>
          <a:xfrm rot="5400000">
            <a:off x="6802375" y="4004091"/>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a:solidFill>
              <a:srgbClr val="07C1AB"/>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3247" tIns="158262" rIns="143247" bIns="158262" numCol="1" spcCol="477" anchor="ctr" anchorCtr="0">
            <a:noAutofit/>
          </a:bodyPr>
          <a:lstStyle/>
          <a:p>
            <a:pPr defTabSz="498681">
              <a:lnSpc>
                <a:spcPct val="90000"/>
              </a:lnSpc>
              <a:spcBef>
                <a:spcPct val="0"/>
              </a:spcBef>
              <a:spcAft>
                <a:spcPct val="35000"/>
              </a:spcAft>
            </a:pPr>
            <a:endParaRPr lang="en-US" sz="952" dirty="0">
              <a:solidFill>
                <a:srgbClr val="FFFFFF"/>
              </a:solidFill>
              <a:latin typeface="Arial" panose="020B0604020202020204" pitchFamily="34" charset="0"/>
              <a:cs typeface="Arial" panose="020B0604020202020204" pitchFamily="34" charset="0"/>
            </a:endParaRPr>
          </a:p>
        </p:txBody>
      </p:sp>
      <p:sp>
        <p:nvSpPr>
          <p:cNvPr id="166" name="Freeform 165"/>
          <p:cNvSpPr/>
          <p:nvPr/>
        </p:nvSpPr>
        <p:spPr>
          <a:xfrm>
            <a:off x="9224700" y="3129469"/>
            <a:ext cx="252681" cy="290436"/>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a:solidFill>
              <a:srgbClr val="2F474F"/>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02" tIns="115519" rIns="100502" bIns="115519" numCol="1" spcCol="477" anchor="ctr" anchorCtr="0">
            <a:noAutofit/>
          </a:bodyPr>
          <a:lstStyle/>
          <a:p>
            <a:pPr defTabSz="1586710">
              <a:lnSpc>
                <a:spcPct val="90000"/>
              </a:lnSpc>
              <a:spcBef>
                <a:spcPct val="0"/>
              </a:spcBef>
              <a:spcAft>
                <a:spcPct val="35000"/>
              </a:spcAft>
            </a:pPr>
            <a:endParaRPr lang="en-US" sz="3264" dirty="0">
              <a:solidFill>
                <a:srgbClr val="FFFFFF"/>
              </a:solidFill>
              <a:latin typeface="Arial" panose="020B0604020202020204" pitchFamily="34" charset="0"/>
              <a:cs typeface="Arial" panose="020B0604020202020204" pitchFamily="34" charset="0"/>
            </a:endParaRPr>
          </a:p>
        </p:txBody>
      </p:sp>
      <p:grpSp>
        <p:nvGrpSpPr>
          <p:cNvPr id="167" name="Group 166"/>
          <p:cNvGrpSpPr/>
          <p:nvPr/>
        </p:nvGrpSpPr>
        <p:grpSpPr>
          <a:xfrm>
            <a:off x="6579261" y="5539260"/>
            <a:ext cx="609601" cy="445124"/>
            <a:chOff x="11664950" y="10985500"/>
            <a:chExt cx="1851025" cy="1449388"/>
          </a:xfrm>
          <a:solidFill>
            <a:schemeClr val="bg2">
              <a:lumMod val="25000"/>
            </a:schemeClr>
          </a:solidFill>
        </p:grpSpPr>
        <p:sp>
          <p:nvSpPr>
            <p:cNvPr id="168" name="Freeform 11"/>
            <p:cNvSpPr>
              <a:spLocks noEditPoints="1"/>
            </p:cNvSpPr>
            <p:nvPr/>
          </p:nvSpPr>
          <p:spPr bwMode="auto">
            <a:xfrm>
              <a:off x="11664950" y="11991975"/>
              <a:ext cx="1851025" cy="442913"/>
            </a:xfrm>
            <a:custGeom>
              <a:avLst/>
              <a:gdLst>
                <a:gd name="T0" fmla="*/ 2 w 2332"/>
                <a:gd name="T1" fmla="*/ 65 h 558"/>
                <a:gd name="T2" fmla="*/ 23 w 2332"/>
                <a:gd name="T3" fmla="*/ 23 h 558"/>
                <a:gd name="T4" fmla="*/ 64 w 2332"/>
                <a:gd name="T5" fmla="*/ 1 h 558"/>
                <a:gd name="T6" fmla="*/ 2252 w 2332"/>
                <a:gd name="T7" fmla="*/ 0 h 558"/>
                <a:gd name="T8" fmla="*/ 2297 w 2332"/>
                <a:gd name="T9" fmla="*/ 13 h 558"/>
                <a:gd name="T10" fmla="*/ 2325 w 2332"/>
                <a:gd name="T11" fmla="*/ 48 h 558"/>
                <a:gd name="T12" fmla="*/ 2332 w 2332"/>
                <a:gd name="T13" fmla="*/ 478 h 558"/>
                <a:gd name="T14" fmla="*/ 2325 w 2332"/>
                <a:gd name="T15" fmla="*/ 510 h 558"/>
                <a:gd name="T16" fmla="*/ 2297 w 2332"/>
                <a:gd name="T17" fmla="*/ 545 h 558"/>
                <a:gd name="T18" fmla="*/ 2252 w 2332"/>
                <a:gd name="T19" fmla="*/ 558 h 558"/>
                <a:gd name="T20" fmla="*/ 64 w 2332"/>
                <a:gd name="T21" fmla="*/ 556 h 558"/>
                <a:gd name="T22" fmla="*/ 23 w 2332"/>
                <a:gd name="T23" fmla="*/ 535 h 558"/>
                <a:gd name="T24" fmla="*/ 2 w 2332"/>
                <a:gd name="T25" fmla="*/ 494 h 558"/>
                <a:gd name="T26" fmla="*/ 2108 w 2332"/>
                <a:gd name="T27" fmla="*/ 143 h 558"/>
                <a:gd name="T28" fmla="*/ 2090 w 2332"/>
                <a:gd name="T29" fmla="*/ 147 h 558"/>
                <a:gd name="T30" fmla="*/ 2070 w 2332"/>
                <a:gd name="T31" fmla="*/ 164 h 558"/>
                <a:gd name="T32" fmla="*/ 2061 w 2332"/>
                <a:gd name="T33" fmla="*/ 190 h 558"/>
                <a:gd name="T34" fmla="*/ 2065 w 2332"/>
                <a:gd name="T35" fmla="*/ 209 h 558"/>
                <a:gd name="T36" fmla="*/ 2081 w 2332"/>
                <a:gd name="T37" fmla="*/ 229 h 558"/>
                <a:gd name="T38" fmla="*/ 2108 w 2332"/>
                <a:gd name="T39" fmla="*/ 237 h 558"/>
                <a:gd name="T40" fmla="*/ 2126 w 2332"/>
                <a:gd name="T41" fmla="*/ 234 h 558"/>
                <a:gd name="T42" fmla="*/ 2146 w 2332"/>
                <a:gd name="T43" fmla="*/ 217 h 558"/>
                <a:gd name="T44" fmla="*/ 2155 w 2332"/>
                <a:gd name="T45" fmla="*/ 190 h 558"/>
                <a:gd name="T46" fmla="*/ 2151 w 2332"/>
                <a:gd name="T47" fmla="*/ 172 h 558"/>
                <a:gd name="T48" fmla="*/ 2135 w 2332"/>
                <a:gd name="T49" fmla="*/ 150 h 558"/>
                <a:gd name="T50" fmla="*/ 2108 w 2332"/>
                <a:gd name="T51" fmla="*/ 143 h 558"/>
                <a:gd name="T52" fmla="*/ 1931 w 2332"/>
                <a:gd name="T53" fmla="*/ 143 h 558"/>
                <a:gd name="T54" fmla="*/ 1906 w 2332"/>
                <a:gd name="T55" fmla="*/ 150 h 558"/>
                <a:gd name="T56" fmla="*/ 1887 w 2332"/>
                <a:gd name="T57" fmla="*/ 172 h 558"/>
                <a:gd name="T58" fmla="*/ 1884 w 2332"/>
                <a:gd name="T59" fmla="*/ 190 h 558"/>
                <a:gd name="T60" fmla="*/ 1892 w 2332"/>
                <a:gd name="T61" fmla="*/ 217 h 558"/>
                <a:gd name="T62" fmla="*/ 1912 w 2332"/>
                <a:gd name="T63" fmla="*/ 234 h 558"/>
                <a:gd name="T64" fmla="*/ 1931 w 2332"/>
                <a:gd name="T65" fmla="*/ 237 h 558"/>
                <a:gd name="T66" fmla="*/ 1958 w 2332"/>
                <a:gd name="T67" fmla="*/ 229 h 558"/>
                <a:gd name="T68" fmla="*/ 1974 w 2332"/>
                <a:gd name="T69" fmla="*/ 209 h 558"/>
                <a:gd name="T70" fmla="*/ 1979 w 2332"/>
                <a:gd name="T71" fmla="*/ 190 h 558"/>
                <a:gd name="T72" fmla="*/ 1971 w 2332"/>
                <a:gd name="T73" fmla="*/ 164 h 558"/>
                <a:gd name="T74" fmla="*/ 1949 w 2332"/>
                <a:gd name="T75" fmla="*/ 147 h 558"/>
                <a:gd name="T76" fmla="*/ 1931 w 2332"/>
                <a:gd name="T77" fmla="*/ 143 h 558"/>
                <a:gd name="T78" fmla="*/ 1730 w 2332"/>
                <a:gd name="T79" fmla="*/ 143 h 558"/>
                <a:gd name="T80" fmla="*/ 1707 w 2332"/>
                <a:gd name="T81" fmla="*/ 157 h 558"/>
                <a:gd name="T82" fmla="*/ 1693 w 2332"/>
                <a:gd name="T83" fmla="*/ 180 h 558"/>
                <a:gd name="T84" fmla="*/ 1693 w 2332"/>
                <a:gd name="T85" fmla="*/ 199 h 558"/>
                <a:gd name="T86" fmla="*/ 1707 w 2332"/>
                <a:gd name="T87" fmla="*/ 224 h 558"/>
                <a:gd name="T88" fmla="*/ 1730 w 2332"/>
                <a:gd name="T89" fmla="*/ 235 h 558"/>
                <a:gd name="T90" fmla="*/ 1749 w 2332"/>
                <a:gd name="T91" fmla="*/ 235 h 558"/>
                <a:gd name="T92" fmla="*/ 1774 w 2332"/>
                <a:gd name="T93" fmla="*/ 224 h 558"/>
                <a:gd name="T94" fmla="*/ 1785 w 2332"/>
                <a:gd name="T95" fmla="*/ 199 h 558"/>
                <a:gd name="T96" fmla="*/ 1785 w 2332"/>
                <a:gd name="T97" fmla="*/ 180 h 558"/>
                <a:gd name="T98" fmla="*/ 1774 w 2332"/>
                <a:gd name="T99" fmla="*/ 157 h 558"/>
                <a:gd name="T100" fmla="*/ 1749 w 2332"/>
                <a:gd name="T101" fmla="*/ 143 h 558"/>
                <a:gd name="T102" fmla="*/ 376 w 2332"/>
                <a:gd name="T103" fmla="*/ 209 h 558"/>
                <a:gd name="T104" fmla="*/ 371 w 2332"/>
                <a:gd name="T105" fmla="*/ 197 h 558"/>
                <a:gd name="T106" fmla="*/ 219 w 2332"/>
                <a:gd name="T107" fmla="*/ 192 h 558"/>
                <a:gd name="T108" fmla="*/ 207 w 2332"/>
                <a:gd name="T109" fmla="*/ 197 h 558"/>
                <a:gd name="T110" fmla="*/ 202 w 2332"/>
                <a:gd name="T111" fmla="*/ 349 h 558"/>
                <a:gd name="T112" fmla="*/ 207 w 2332"/>
                <a:gd name="T113" fmla="*/ 361 h 558"/>
                <a:gd name="T114" fmla="*/ 359 w 2332"/>
                <a:gd name="T115" fmla="*/ 366 h 558"/>
                <a:gd name="T116" fmla="*/ 371 w 2332"/>
                <a:gd name="T117" fmla="*/ 361 h 558"/>
                <a:gd name="T118" fmla="*/ 376 w 2332"/>
                <a:gd name="T119" fmla="*/ 20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8">
                  <a:moveTo>
                    <a:pt x="0" y="80"/>
                  </a:moveTo>
                  <a:lnTo>
                    <a:pt x="0" y="80"/>
                  </a:lnTo>
                  <a:lnTo>
                    <a:pt x="2" y="65"/>
                  </a:lnTo>
                  <a:lnTo>
                    <a:pt x="7" y="48"/>
                  </a:lnTo>
                  <a:lnTo>
                    <a:pt x="13" y="35"/>
                  </a:lnTo>
                  <a:lnTo>
                    <a:pt x="23" y="23"/>
                  </a:lnTo>
                  <a:lnTo>
                    <a:pt x="35" y="13"/>
                  </a:lnTo>
                  <a:lnTo>
                    <a:pt x="48" y="6"/>
                  </a:lnTo>
                  <a:lnTo>
                    <a:pt x="64" y="1"/>
                  </a:lnTo>
                  <a:lnTo>
                    <a:pt x="80" y="0"/>
                  </a:lnTo>
                  <a:lnTo>
                    <a:pt x="2252" y="0"/>
                  </a:lnTo>
                  <a:lnTo>
                    <a:pt x="2252" y="0"/>
                  </a:lnTo>
                  <a:lnTo>
                    <a:pt x="2268" y="1"/>
                  </a:lnTo>
                  <a:lnTo>
                    <a:pt x="2284" y="6"/>
                  </a:lnTo>
                  <a:lnTo>
                    <a:pt x="2297" y="13"/>
                  </a:lnTo>
                  <a:lnTo>
                    <a:pt x="2309" y="23"/>
                  </a:lnTo>
                  <a:lnTo>
                    <a:pt x="2319" y="35"/>
                  </a:lnTo>
                  <a:lnTo>
                    <a:pt x="2325" y="48"/>
                  </a:lnTo>
                  <a:lnTo>
                    <a:pt x="2330" y="65"/>
                  </a:lnTo>
                  <a:lnTo>
                    <a:pt x="2332" y="80"/>
                  </a:lnTo>
                  <a:lnTo>
                    <a:pt x="2332" y="478"/>
                  </a:lnTo>
                  <a:lnTo>
                    <a:pt x="2332" y="478"/>
                  </a:lnTo>
                  <a:lnTo>
                    <a:pt x="2330" y="494"/>
                  </a:lnTo>
                  <a:lnTo>
                    <a:pt x="2325" y="510"/>
                  </a:lnTo>
                  <a:lnTo>
                    <a:pt x="2319" y="523"/>
                  </a:lnTo>
                  <a:lnTo>
                    <a:pt x="2309" y="535"/>
                  </a:lnTo>
                  <a:lnTo>
                    <a:pt x="2297" y="545"/>
                  </a:lnTo>
                  <a:lnTo>
                    <a:pt x="2284" y="551"/>
                  </a:lnTo>
                  <a:lnTo>
                    <a:pt x="2268" y="556"/>
                  </a:lnTo>
                  <a:lnTo>
                    <a:pt x="2252" y="558"/>
                  </a:lnTo>
                  <a:lnTo>
                    <a:pt x="80" y="558"/>
                  </a:lnTo>
                  <a:lnTo>
                    <a:pt x="80" y="558"/>
                  </a:lnTo>
                  <a:lnTo>
                    <a:pt x="64" y="556"/>
                  </a:lnTo>
                  <a:lnTo>
                    <a:pt x="48" y="551"/>
                  </a:lnTo>
                  <a:lnTo>
                    <a:pt x="35" y="545"/>
                  </a:lnTo>
                  <a:lnTo>
                    <a:pt x="23" y="535"/>
                  </a:lnTo>
                  <a:lnTo>
                    <a:pt x="13" y="523"/>
                  </a:lnTo>
                  <a:lnTo>
                    <a:pt x="7" y="510"/>
                  </a:lnTo>
                  <a:lnTo>
                    <a:pt x="2" y="494"/>
                  </a:lnTo>
                  <a:lnTo>
                    <a:pt x="0" y="478"/>
                  </a:lnTo>
                  <a:lnTo>
                    <a:pt x="0" y="80"/>
                  </a:lnTo>
                  <a:close/>
                  <a:moveTo>
                    <a:pt x="2108" y="143"/>
                  </a:moveTo>
                  <a:lnTo>
                    <a:pt x="2108" y="143"/>
                  </a:lnTo>
                  <a:lnTo>
                    <a:pt x="2098" y="143"/>
                  </a:lnTo>
                  <a:lnTo>
                    <a:pt x="2090" y="147"/>
                  </a:lnTo>
                  <a:lnTo>
                    <a:pt x="2081" y="150"/>
                  </a:lnTo>
                  <a:lnTo>
                    <a:pt x="2075" y="157"/>
                  </a:lnTo>
                  <a:lnTo>
                    <a:pt x="2070" y="164"/>
                  </a:lnTo>
                  <a:lnTo>
                    <a:pt x="2065" y="172"/>
                  </a:lnTo>
                  <a:lnTo>
                    <a:pt x="2061" y="180"/>
                  </a:lnTo>
                  <a:lnTo>
                    <a:pt x="2061" y="190"/>
                  </a:lnTo>
                  <a:lnTo>
                    <a:pt x="2061" y="190"/>
                  </a:lnTo>
                  <a:lnTo>
                    <a:pt x="2061" y="199"/>
                  </a:lnTo>
                  <a:lnTo>
                    <a:pt x="2065" y="209"/>
                  </a:lnTo>
                  <a:lnTo>
                    <a:pt x="2070" y="217"/>
                  </a:lnTo>
                  <a:lnTo>
                    <a:pt x="2075" y="224"/>
                  </a:lnTo>
                  <a:lnTo>
                    <a:pt x="2081" y="229"/>
                  </a:lnTo>
                  <a:lnTo>
                    <a:pt x="2090" y="234"/>
                  </a:lnTo>
                  <a:lnTo>
                    <a:pt x="2098" y="235"/>
                  </a:lnTo>
                  <a:lnTo>
                    <a:pt x="2108" y="237"/>
                  </a:lnTo>
                  <a:lnTo>
                    <a:pt x="2108" y="237"/>
                  </a:lnTo>
                  <a:lnTo>
                    <a:pt x="2118" y="235"/>
                  </a:lnTo>
                  <a:lnTo>
                    <a:pt x="2126" y="234"/>
                  </a:lnTo>
                  <a:lnTo>
                    <a:pt x="2135" y="229"/>
                  </a:lnTo>
                  <a:lnTo>
                    <a:pt x="2141" y="224"/>
                  </a:lnTo>
                  <a:lnTo>
                    <a:pt x="2146" y="217"/>
                  </a:lnTo>
                  <a:lnTo>
                    <a:pt x="2151" y="209"/>
                  </a:lnTo>
                  <a:lnTo>
                    <a:pt x="2155" y="199"/>
                  </a:lnTo>
                  <a:lnTo>
                    <a:pt x="2155" y="190"/>
                  </a:lnTo>
                  <a:lnTo>
                    <a:pt x="2155" y="190"/>
                  </a:lnTo>
                  <a:lnTo>
                    <a:pt x="2155" y="180"/>
                  </a:lnTo>
                  <a:lnTo>
                    <a:pt x="2151" y="172"/>
                  </a:lnTo>
                  <a:lnTo>
                    <a:pt x="2146" y="164"/>
                  </a:lnTo>
                  <a:lnTo>
                    <a:pt x="2141" y="157"/>
                  </a:lnTo>
                  <a:lnTo>
                    <a:pt x="2135" y="150"/>
                  </a:lnTo>
                  <a:lnTo>
                    <a:pt x="2126" y="147"/>
                  </a:lnTo>
                  <a:lnTo>
                    <a:pt x="2118" y="143"/>
                  </a:lnTo>
                  <a:lnTo>
                    <a:pt x="2108" y="143"/>
                  </a:lnTo>
                  <a:lnTo>
                    <a:pt x="2108" y="143"/>
                  </a:lnTo>
                  <a:close/>
                  <a:moveTo>
                    <a:pt x="1931" y="143"/>
                  </a:moveTo>
                  <a:lnTo>
                    <a:pt x="1931" y="143"/>
                  </a:lnTo>
                  <a:lnTo>
                    <a:pt x="1922" y="143"/>
                  </a:lnTo>
                  <a:lnTo>
                    <a:pt x="1912" y="147"/>
                  </a:lnTo>
                  <a:lnTo>
                    <a:pt x="1906" y="150"/>
                  </a:lnTo>
                  <a:lnTo>
                    <a:pt x="1897" y="157"/>
                  </a:lnTo>
                  <a:lnTo>
                    <a:pt x="1892" y="164"/>
                  </a:lnTo>
                  <a:lnTo>
                    <a:pt x="1887" y="172"/>
                  </a:lnTo>
                  <a:lnTo>
                    <a:pt x="1886" y="180"/>
                  </a:lnTo>
                  <a:lnTo>
                    <a:pt x="1884" y="190"/>
                  </a:lnTo>
                  <a:lnTo>
                    <a:pt x="1884" y="190"/>
                  </a:lnTo>
                  <a:lnTo>
                    <a:pt x="1886" y="199"/>
                  </a:lnTo>
                  <a:lnTo>
                    <a:pt x="1887" y="209"/>
                  </a:lnTo>
                  <a:lnTo>
                    <a:pt x="1892" y="217"/>
                  </a:lnTo>
                  <a:lnTo>
                    <a:pt x="1897" y="224"/>
                  </a:lnTo>
                  <a:lnTo>
                    <a:pt x="1906" y="229"/>
                  </a:lnTo>
                  <a:lnTo>
                    <a:pt x="1912" y="234"/>
                  </a:lnTo>
                  <a:lnTo>
                    <a:pt x="1922" y="235"/>
                  </a:lnTo>
                  <a:lnTo>
                    <a:pt x="1931" y="237"/>
                  </a:lnTo>
                  <a:lnTo>
                    <a:pt x="1931" y="237"/>
                  </a:lnTo>
                  <a:lnTo>
                    <a:pt x="1941" y="235"/>
                  </a:lnTo>
                  <a:lnTo>
                    <a:pt x="1949" y="234"/>
                  </a:lnTo>
                  <a:lnTo>
                    <a:pt x="1958" y="229"/>
                  </a:lnTo>
                  <a:lnTo>
                    <a:pt x="1964" y="224"/>
                  </a:lnTo>
                  <a:lnTo>
                    <a:pt x="1971" y="217"/>
                  </a:lnTo>
                  <a:lnTo>
                    <a:pt x="1974" y="209"/>
                  </a:lnTo>
                  <a:lnTo>
                    <a:pt x="1978" y="199"/>
                  </a:lnTo>
                  <a:lnTo>
                    <a:pt x="1979" y="190"/>
                  </a:lnTo>
                  <a:lnTo>
                    <a:pt x="1979" y="190"/>
                  </a:lnTo>
                  <a:lnTo>
                    <a:pt x="1978" y="180"/>
                  </a:lnTo>
                  <a:lnTo>
                    <a:pt x="1974" y="172"/>
                  </a:lnTo>
                  <a:lnTo>
                    <a:pt x="1971" y="164"/>
                  </a:lnTo>
                  <a:lnTo>
                    <a:pt x="1964" y="157"/>
                  </a:lnTo>
                  <a:lnTo>
                    <a:pt x="1958" y="150"/>
                  </a:lnTo>
                  <a:lnTo>
                    <a:pt x="1949" y="147"/>
                  </a:lnTo>
                  <a:lnTo>
                    <a:pt x="1941" y="143"/>
                  </a:lnTo>
                  <a:lnTo>
                    <a:pt x="1931" y="143"/>
                  </a:lnTo>
                  <a:lnTo>
                    <a:pt x="1931" y="143"/>
                  </a:lnTo>
                  <a:close/>
                  <a:moveTo>
                    <a:pt x="1740" y="143"/>
                  </a:moveTo>
                  <a:lnTo>
                    <a:pt x="1740" y="143"/>
                  </a:lnTo>
                  <a:lnTo>
                    <a:pt x="1730" y="143"/>
                  </a:lnTo>
                  <a:lnTo>
                    <a:pt x="1722" y="147"/>
                  </a:lnTo>
                  <a:lnTo>
                    <a:pt x="1713" y="150"/>
                  </a:lnTo>
                  <a:lnTo>
                    <a:pt x="1707" y="157"/>
                  </a:lnTo>
                  <a:lnTo>
                    <a:pt x="1700" y="164"/>
                  </a:lnTo>
                  <a:lnTo>
                    <a:pt x="1697" y="172"/>
                  </a:lnTo>
                  <a:lnTo>
                    <a:pt x="1693" y="180"/>
                  </a:lnTo>
                  <a:lnTo>
                    <a:pt x="1692" y="190"/>
                  </a:lnTo>
                  <a:lnTo>
                    <a:pt x="1692" y="190"/>
                  </a:lnTo>
                  <a:lnTo>
                    <a:pt x="1693" y="199"/>
                  </a:lnTo>
                  <a:lnTo>
                    <a:pt x="1697" y="209"/>
                  </a:lnTo>
                  <a:lnTo>
                    <a:pt x="1700" y="217"/>
                  </a:lnTo>
                  <a:lnTo>
                    <a:pt x="1707" y="224"/>
                  </a:lnTo>
                  <a:lnTo>
                    <a:pt x="1713" y="229"/>
                  </a:lnTo>
                  <a:lnTo>
                    <a:pt x="1722" y="234"/>
                  </a:lnTo>
                  <a:lnTo>
                    <a:pt x="1730" y="235"/>
                  </a:lnTo>
                  <a:lnTo>
                    <a:pt x="1740" y="237"/>
                  </a:lnTo>
                  <a:lnTo>
                    <a:pt x="1740" y="237"/>
                  </a:lnTo>
                  <a:lnTo>
                    <a:pt x="1749" y="235"/>
                  </a:lnTo>
                  <a:lnTo>
                    <a:pt x="1759" y="234"/>
                  </a:lnTo>
                  <a:lnTo>
                    <a:pt x="1765" y="229"/>
                  </a:lnTo>
                  <a:lnTo>
                    <a:pt x="1774" y="224"/>
                  </a:lnTo>
                  <a:lnTo>
                    <a:pt x="1779" y="217"/>
                  </a:lnTo>
                  <a:lnTo>
                    <a:pt x="1784" y="209"/>
                  </a:lnTo>
                  <a:lnTo>
                    <a:pt x="1785" y="199"/>
                  </a:lnTo>
                  <a:lnTo>
                    <a:pt x="1787" y="190"/>
                  </a:lnTo>
                  <a:lnTo>
                    <a:pt x="1787" y="190"/>
                  </a:lnTo>
                  <a:lnTo>
                    <a:pt x="1785" y="180"/>
                  </a:lnTo>
                  <a:lnTo>
                    <a:pt x="1784" y="172"/>
                  </a:lnTo>
                  <a:lnTo>
                    <a:pt x="1779" y="164"/>
                  </a:lnTo>
                  <a:lnTo>
                    <a:pt x="1774" y="157"/>
                  </a:lnTo>
                  <a:lnTo>
                    <a:pt x="1765" y="150"/>
                  </a:lnTo>
                  <a:lnTo>
                    <a:pt x="1759" y="147"/>
                  </a:lnTo>
                  <a:lnTo>
                    <a:pt x="1749" y="143"/>
                  </a:lnTo>
                  <a:lnTo>
                    <a:pt x="1740" y="143"/>
                  </a:lnTo>
                  <a:lnTo>
                    <a:pt x="1740" y="143"/>
                  </a:lnTo>
                  <a:close/>
                  <a:moveTo>
                    <a:pt x="376" y="209"/>
                  </a:moveTo>
                  <a:lnTo>
                    <a:pt x="376" y="209"/>
                  </a:lnTo>
                  <a:lnTo>
                    <a:pt x="374" y="202"/>
                  </a:lnTo>
                  <a:lnTo>
                    <a:pt x="371" y="197"/>
                  </a:lnTo>
                  <a:lnTo>
                    <a:pt x="366" y="194"/>
                  </a:lnTo>
                  <a:lnTo>
                    <a:pt x="359" y="192"/>
                  </a:lnTo>
                  <a:lnTo>
                    <a:pt x="219" y="192"/>
                  </a:lnTo>
                  <a:lnTo>
                    <a:pt x="219" y="192"/>
                  </a:lnTo>
                  <a:lnTo>
                    <a:pt x="212" y="194"/>
                  </a:lnTo>
                  <a:lnTo>
                    <a:pt x="207" y="197"/>
                  </a:lnTo>
                  <a:lnTo>
                    <a:pt x="202" y="202"/>
                  </a:lnTo>
                  <a:lnTo>
                    <a:pt x="202" y="209"/>
                  </a:lnTo>
                  <a:lnTo>
                    <a:pt x="202" y="349"/>
                  </a:lnTo>
                  <a:lnTo>
                    <a:pt x="202" y="349"/>
                  </a:lnTo>
                  <a:lnTo>
                    <a:pt x="202" y="356"/>
                  </a:lnTo>
                  <a:lnTo>
                    <a:pt x="207" y="361"/>
                  </a:lnTo>
                  <a:lnTo>
                    <a:pt x="212" y="366"/>
                  </a:lnTo>
                  <a:lnTo>
                    <a:pt x="219" y="366"/>
                  </a:lnTo>
                  <a:lnTo>
                    <a:pt x="359" y="366"/>
                  </a:lnTo>
                  <a:lnTo>
                    <a:pt x="359" y="366"/>
                  </a:lnTo>
                  <a:lnTo>
                    <a:pt x="366" y="366"/>
                  </a:lnTo>
                  <a:lnTo>
                    <a:pt x="371" y="361"/>
                  </a:lnTo>
                  <a:lnTo>
                    <a:pt x="374" y="356"/>
                  </a:lnTo>
                  <a:lnTo>
                    <a:pt x="376" y="349"/>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sp>
          <p:nvSpPr>
            <p:cNvPr id="169" name="Freeform 12"/>
            <p:cNvSpPr>
              <a:spLocks noEditPoints="1"/>
            </p:cNvSpPr>
            <p:nvPr/>
          </p:nvSpPr>
          <p:spPr bwMode="auto">
            <a:xfrm>
              <a:off x="11664950" y="11488738"/>
              <a:ext cx="1851025" cy="441325"/>
            </a:xfrm>
            <a:custGeom>
              <a:avLst/>
              <a:gdLst>
                <a:gd name="T0" fmla="*/ 2 w 2332"/>
                <a:gd name="T1" fmla="*/ 64 h 557"/>
                <a:gd name="T2" fmla="*/ 23 w 2332"/>
                <a:gd name="T3" fmla="*/ 24 h 557"/>
                <a:gd name="T4" fmla="*/ 64 w 2332"/>
                <a:gd name="T5" fmla="*/ 2 h 557"/>
                <a:gd name="T6" fmla="*/ 2252 w 2332"/>
                <a:gd name="T7" fmla="*/ 0 h 557"/>
                <a:gd name="T8" fmla="*/ 2297 w 2332"/>
                <a:gd name="T9" fmla="*/ 14 h 557"/>
                <a:gd name="T10" fmla="*/ 2325 w 2332"/>
                <a:gd name="T11" fmla="*/ 49 h 557"/>
                <a:gd name="T12" fmla="*/ 2332 w 2332"/>
                <a:gd name="T13" fmla="*/ 477 h 557"/>
                <a:gd name="T14" fmla="*/ 2325 w 2332"/>
                <a:gd name="T15" fmla="*/ 508 h 557"/>
                <a:gd name="T16" fmla="*/ 2297 w 2332"/>
                <a:gd name="T17" fmla="*/ 543 h 557"/>
                <a:gd name="T18" fmla="*/ 2252 w 2332"/>
                <a:gd name="T19" fmla="*/ 557 h 557"/>
                <a:gd name="T20" fmla="*/ 64 w 2332"/>
                <a:gd name="T21" fmla="*/ 555 h 557"/>
                <a:gd name="T22" fmla="*/ 23 w 2332"/>
                <a:gd name="T23" fmla="*/ 533 h 557"/>
                <a:gd name="T24" fmla="*/ 2 w 2332"/>
                <a:gd name="T25" fmla="*/ 493 h 557"/>
                <a:gd name="T26" fmla="*/ 2108 w 2332"/>
                <a:gd name="T27" fmla="*/ 142 h 557"/>
                <a:gd name="T28" fmla="*/ 2090 w 2332"/>
                <a:gd name="T29" fmla="*/ 146 h 557"/>
                <a:gd name="T30" fmla="*/ 2070 w 2332"/>
                <a:gd name="T31" fmla="*/ 162 h 557"/>
                <a:gd name="T32" fmla="*/ 2061 w 2332"/>
                <a:gd name="T33" fmla="*/ 189 h 557"/>
                <a:gd name="T34" fmla="*/ 2065 w 2332"/>
                <a:gd name="T35" fmla="*/ 208 h 557"/>
                <a:gd name="T36" fmla="*/ 2081 w 2332"/>
                <a:gd name="T37" fmla="*/ 229 h 557"/>
                <a:gd name="T38" fmla="*/ 2108 w 2332"/>
                <a:gd name="T39" fmla="*/ 236 h 557"/>
                <a:gd name="T40" fmla="*/ 2126 w 2332"/>
                <a:gd name="T41" fmla="*/ 233 h 557"/>
                <a:gd name="T42" fmla="*/ 2146 w 2332"/>
                <a:gd name="T43" fmla="*/ 216 h 557"/>
                <a:gd name="T44" fmla="*/ 2155 w 2332"/>
                <a:gd name="T45" fmla="*/ 189 h 557"/>
                <a:gd name="T46" fmla="*/ 2151 w 2332"/>
                <a:gd name="T47" fmla="*/ 171 h 557"/>
                <a:gd name="T48" fmla="*/ 2135 w 2332"/>
                <a:gd name="T49" fmla="*/ 151 h 557"/>
                <a:gd name="T50" fmla="*/ 2108 w 2332"/>
                <a:gd name="T51" fmla="*/ 142 h 557"/>
                <a:gd name="T52" fmla="*/ 1931 w 2332"/>
                <a:gd name="T53" fmla="*/ 142 h 557"/>
                <a:gd name="T54" fmla="*/ 1906 w 2332"/>
                <a:gd name="T55" fmla="*/ 151 h 557"/>
                <a:gd name="T56" fmla="*/ 1887 w 2332"/>
                <a:gd name="T57" fmla="*/ 171 h 557"/>
                <a:gd name="T58" fmla="*/ 1884 w 2332"/>
                <a:gd name="T59" fmla="*/ 189 h 557"/>
                <a:gd name="T60" fmla="*/ 1892 w 2332"/>
                <a:gd name="T61" fmla="*/ 216 h 557"/>
                <a:gd name="T62" fmla="*/ 1912 w 2332"/>
                <a:gd name="T63" fmla="*/ 233 h 557"/>
                <a:gd name="T64" fmla="*/ 1931 w 2332"/>
                <a:gd name="T65" fmla="*/ 236 h 557"/>
                <a:gd name="T66" fmla="*/ 1958 w 2332"/>
                <a:gd name="T67" fmla="*/ 229 h 557"/>
                <a:gd name="T68" fmla="*/ 1974 w 2332"/>
                <a:gd name="T69" fmla="*/ 208 h 557"/>
                <a:gd name="T70" fmla="*/ 1979 w 2332"/>
                <a:gd name="T71" fmla="*/ 189 h 557"/>
                <a:gd name="T72" fmla="*/ 1971 w 2332"/>
                <a:gd name="T73" fmla="*/ 162 h 557"/>
                <a:gd name="T74" fmla="*/ 1949 w 2332"/>
                <a:gd name="T75" fmla="*/ 146 h 557"/>
                <a:gd name="T76" fmla="*/ 1931 w 2332"/>
                <a:gd name="T77" fmla="*/ 142 h 557"/>
                <a:gd name="T78" fmla="*/ 1730 w 2332"/>
                <a:gd name="T79" fmla="*/ 144 h 557"/>
                <a:gd name="T80" fmla="*/ 1707 w 2332"/>
                <a:gd name="T81" fmla="*/ 156 h 557"/>
                <a:gd name="T82" fmla="*/ 1693 w 2332"/>
                <a:gd name="T83" fmla="*/ 179 h 557"/>
                <a:gd name="T84" fmla="*/ 1693 w 2332"/>
                <a:gd name="T85" fmla="*/ 199 h 557"/>
                <a:gd name="T86" fmla="*/ 1707 w 2332"/>
                <a:gd name="T87" fmla="*/ 223 h 557"/>
                <a:gd name="T88" fmla="*/ 1730 w 2332"/>
                <a:gd name="T89" fmla="*/ 236 h 557"/>
                <a:gd name="T90" fmla="*/ 1749 w 2332"/>
                <a:gd name="T91" fmla="*/ 236 h 557"/>
                <a:gd name="T92" fmla="*/ 1774 w 2332"/>
                <a:gd name="T93" fmla="*/ 223 h 557"/>
                <a:gd name="T94" fmla="*/ 1785 w 2332"/>
                <a:gd name="T95" fmla="*/ 199 h 557"/>
                <a:gd name="T96" fmla="*/ 1785 w 2332"/>
                <a:gd name="T97" fmla="*/ 179 h 557"/>
                <a:gd name="T98" fmla="*/ 1774 w 2332"/>
                <a:gd name="T99" fmla="*/ 156 h 557"/>
                <a:gd name="T100" fmla="*/ 1749 w 2332"/>
                <a:gd name="T101" fmla="*/ 144 h 557"/>
                <a:gd name="T102" fmla="*/ 376 w 2332"/>
                <a:gd name="T103" fmla="*/ 209 h 557"/>
                <a:gd name="T104" fmla="*/ 371 w 2332"/>
                <a:gd name="T105" fmla="*/ 196 h 557"/>
                <a:gd name="T106" fmla="*/ 219 w 2332"/>
                <a:gd name="T107" fmla="*/ 191 h 557"/>
                <a:gd name="T108" fmla="*/ 207 w 2332"/>
                <a:gd name="T109" fmla="*/ 196 h 557"/>
                <a:gd name="T110" fmla="*/ 202 w 2332"/>
                <a:gd name="T111" fmla="*/ 348 h 557"/>
                <a:gd name="T112" fmla="*/ 207 w 2332"/>
                <a:gd name="T113" fmla="*/ 361 h 557"/>
                <a:gd name="T114" fmla="*/ 359 w 2332"/>
                <a:gd name="T115" fmla="*/ 366 h 557"/>
                <a:gd name="T116" fmla="*/ 371 w 2332"/>
                <a:gd name="T117" fmla="*/ 361 h 557"/>
                <a:gd name="T118" fmla="*/ 376 w 2332"/>
                <a:gd name="T119" fmla="*/ 20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7">
                  <a:moveTo>
                    <a:pt x="0" y="81"/>
                  </a:moveTo>
                  <a:lnTo>
                    <a:pt x="0" y="81"/>
                  </a:lnTo>
                  <a:lnTo>
                    <a:pt x="2" y="64"/>
                  </a:lnTo>
                  <a:lnTo>
                    <a:pt x="7" y="49"/>
                  </a:lnTo>
                  <a:lnTo>
                    <a:pt x="13" y="35"/>
                  </a:lnTo>
                  <a:lnTo>
                    <a:pt x="23" y="24"/>
                  </a:lnTo>
                  <a:lnTo>
                    <a:pt x="35" y="14"/>
                  </a:lnTo>
                  <a:lnTo>
                    <a:pt x="48" y="5"/>
                  </a:lnTo>
                  <a:lnTo>
                    <a:pt x="64" y="2"/>
                  </a:lnTo>
                  <a:lnTo>
                    <a:pt x="80" y="0"/>
                  </a:lnTo>
                  <a:lnTo>
                    <a:pt x="2252" y="0"/>
                  </a:lnTo>
                  <a:lnTo>
                    <a:pt x="2252" y="0"/>
                  </a:lnTo>
                  <a:lnTo>
                    <a:pt x="2268" y="2"/>
                  </a:lnTo>
                  <a:lnTo>
                    <a:pt x="2284" y="5"/>
                  </a:lnTo>
                  <a:lnTo>
                    <a:pt x="2297" y="14"/>
                  </a:lnTo>
                  <a:lnTo>
                    <a:pt x="2309" y="24"/>
                  </a:lnTo>
                  <a:lnTo>
                    <a:pt x="2319" y="35"/>
                  </a:lnTo>
                  <a:lnTo>
                    <a:pt x="2325" y="49"/>
                  </a:lnTo>
                  <a:lnTo>
                    <a:pt x="2330" y="64"/>
                  </a:lnTo>
                  <a:lnTo>
                    <a:pt x="2332" y="81"/>
                  </a:lnTo>
                  <a:lnTo>
                    <a:pt x="2332" y="477"/>
                  </a:lnTo>
                  <a:lnTo>
                    <a:pt x="2332" y="477"/>
                  </a:lnTo>
                  <a:lnTo>
                    <a:pt x="2330" y="493"/>
                  </a:lnTo>
                  <a:lnTo>
                    <a:pt x="2325" y="508"/>
                  </a:lnTo>
                  <a:lnTo>
                    <a:pt x="2319" y="522"/>
                  </a:lnTo>
                  <a:lnTo>
                    <a:pt x="2309" y="533"/>
                  </a:lnTo>
                  <a:lnTo>
                    <a:pt x="2297" y="543"/>
                  </a:lnTo>
                  <a:lnTo>
                    <a:pt x="2284" y="550"/>
                  </a:lnTo>
                  <a:lnTo>
                    <a:pt x="2268" y="555"/>
                  </a:lnTo>
                  <a:lnTo>
                    <a:pt x="2252" y="557"/>
                  </a:lnTo>
                  <a:lnTo>
                    <a:pt x="80" y="557"/>
                  </a:lnTo>
                  <a:lnTo>
                    <a:pt x="80" y="557"/>
                  </a:lnTo>
                  <a:lnTo>
                    <a:pt x="64" y="555"/>
                  </a:lnTo>
                  <a:lnTo>
                    <a:pt x="48" y="550"/>
                  </a:lnTo>
                  <a:lnTo>
                    <a:pt x="35" y="543"/>
                  </a:lnTo>
                  <a:lnTo>
                    <a:pt x="23" y="533"/>
                  </a:lnTo>
                  <a:lnTo>
                    <a:pt x="13" y="522"/>
                  </a:lnTo>
                  <a:lnTo>
                    <a:pt x="7" y="508"/>
                  </a:lnTo>
                  <a:lnTo>
                    <a:pt x="2" y="493"/>
                  </a:lnTo>
                  <a:lnTo>
                    <a:pt x="0" y="477"/>
                  </a:lnTo>
                  <a:lnTo>
                    <a:pt x="0" y="81"/>
                  </a:lnTo>
                  <a:close/>
                  <a:moveTo>
                    <a:pt x="2108" y="142"/>
                  </a:moveTo>
                  <a:lnTo>
                    <a:pt x="2108" y="142"/>
                  </a:lnTo>
                  <a:lnTo>
                    <a:pt x="2098" y="144"/>
                  </a:lnTo>
                  <a:lnTo>
                    <a:pt x="2090" y="146"/>
                  </a:lnTo>
                  <a:lnTo>
                    <a:pt x="2081" y="151"/>
                  </a:lnTo>
                  <a:lnTo>
                    <a:pt x="2075" y="156"/>
                  </a:lnTo>
                  <a:lnTo>
                    <a:pt x="2070" y="162"/>
                  </a:lnTo>
                  <a:lnTo>
                    <a:pt x="2065" y="171"/>
                  </a:lnTo>
                  <a:lnTo>
                    <a:pt x="2061" y="179"/>
                  </a:lnTo>
                  <a:lnTo>
                    <a:pt x="2061" y="189"/>
                  </a:lnTo>
                  <a:lnTo>
                    <a:pt x="2061" y="189"/>
                  </a:lnTo>
                  <a:lnTo>
                    <a:pt x="2061" y="199"/>
                  </a:lnTo>
                  <a:lnTo>
                    <a:pt x="2065" y="208"/>
                  </a:lnTo>
                  <a:lnTo>
                    <a:pt x="2070" y="216"/>
                  </a:lnTo>
                  <a:lnTo>
                    <a:pt x="2075" y="223"/>
                  </a:lnTo>
                  <a:lnTo>
                    <a:pt x="2081" y="229"/>
                  </a:lnTo>
                  <a:lnTo>
                    <a:pt x="2090" y="233"/>
                  </a:lnTo>
                  <a:lnTo>
                    <a:pt x="2098" y="236"/>
                  </a:lnTo>
                  <a:lnTo>
                    <a:pt x="2108" y="236"/>
                  </a:lnTo>
                  <a:lnTo>
                    <a:pt x="2108" y="236"/>
                  </a:lnTo>
                  <a:lnTo>
                    <a:pt x="2118" y="236"/>
                  </a:lnTo>
                  <a:lnTo>
                    <a:pt x="2126" y="233"/>
                  </a:lnTo>
                  <a:lnTo>
                    <a:pt x="2135" y="229"/>
                  </a:lnTo>
                  <a:lnTo>
                    <a:pt x="2141" y="223"/>
                  </a:lnTo>
                  <a:lnTo>
                    <a:pt x="2146" y="216"/>
                  </a:lnTo>
                  <a:lnTo>
                    <a:pt x="2151" y="208"/>
                  </a:lnTo>
                  <a:lnTo>
                    <a:pt x="2155" y="199"/>
                  </a:lnTo>
                  <a:lnTo>
                    <a:pt x="2155" y="189"/>
                  </a:lnTo>
                  <a:lnTo>
                    <a:pt x="2155" y="189"/>
                  </a:lnTo>
                  <a:lnTo>
                    <a:pt x="2155" y="179"/>
                  </a:lnTo>
                  <a:lnTo>
                    <a:pt x="2151" y="171"/>
                  </a:lnTo>
                  <a:lnTo>
                    <a:pt x="2146" y="162"/>
                  </a:lnTo>
                  <a:lnTo>
                    <a:pt x="2141" y="156"/>
                  </a:lnTo>
                  <a:lnTo>
                    <a:pt x="2135" y="151"/>
                  </a:lnTo>
                  <a:lnTo>
                    <a:pt x="2126" y="146"/>
                  </a:lnTo>
                  <a:lnTo>
                    <a:pt x="2118" y="144"/>
                  </a:lnTo>
                  <a:lnTo>
                    <a:pt x="2108" y="142"/>
                  </a:lnTo>
                  <a:lnTo>
                    <a:pt x="2108" y="142"/>
                  </a:lnTo>
                  <a:close/>
                  <a:moveTo>
                    <a:pt x="1931" y="142"/>
                  </a:moveTo>
                  <a:lnTo>
                    <a:pt x="1931" y="142"/>
                  </a:lnTo>
                  <a:lnTo>
                    <a:pt x="1922" y="144"/>
                  </a:lnTo>
                  <a:lnTo>
                    <a:pt x="1912" y="146"/>
                  </a:lnTo>
                  <a:lnTo>
                    <a:pt x="1906" y="151"/>
                  </a:lnTo>
                  <a:lnTo>
                    <a:pt x="1897" y="156"/>
                  </a:lnTo>
                  <a:lnTo>
                    <a:pt x="1892" y="162"/>
                  </a:lnTo>
                  <a:lnTo>
                    <a:pt x="1887" y="171"/>
                  </a:lnTo>
                  <a:lnTo>
                    <a:pt x="1886" y="179"/>
                  </a:lnTo>
                  <a:lnTo>
                    <a:pt x="1884" y="189"/>
                  </a:lnTo>
                  <a:lnTo>
                    <a:pt x="1884" y="189"/>
                  </a:lnTo>
                  <a:lnTo>
                    <a:pt x="1886" y="199"/>
                  </a:lnTo>
                  <a:lnTo>
                    <a:pt x="1887" y="208"/>
                  </a:lnTo>
                  <a:lnTo>
                    <a:pt x="1892" y="216"/>
                  </a:lnTo>
                  <a:lnTo>
                    <a:pt x="1897" y="223"/>
                  </a:lnTo>
                  <a:lnTo>
                    <a:pt x="1906" y="229"/>
                  </a:lnTo>
                  <a:lnTo>
                    <a:pt x="1912" y="233"/>
                  </a:lnTo>
                  <a:lnTo>
                    <a:pt x="1922" y="236"/>
                  </a:lnTo>
                  <a:lnTo>
                    <a:pt x="1931" y="236"/>
                  </a:lnTo>
                  <a:lnTo>
                    <a:pt x="1931" y="236"/>
                  </a:lnTo>
                  <a:lnTo>
                    <a:pt x="1941" y="236"/>
                  </a:lnTo>
                  <a:lnTo>
                    <a:pt x="1949" y="233"/>
                  </a:lnTo>
                  <a:lnTo>
                    <a:pt x="1958" y="229"/>
                  </a:lnTo>
                  <a:lnTo>
                    <a:pt x="1964" y="223"/>
                  </a:lnTo>
                  <a:lnTo>
                    <a:pt x="1971" y="216"/>
                  </a:lnTo>
                  <a:lnTo>
                    <a:pt x="1974" y="208"/>
                  </a:lnTo>
                  <a:lnTo>
                    <a:pt x="1978" y="199"/>
                  </a:lnTo>
                  <a:lnTo>
                    <a:pt x="1979" y="189"/>
                  </a:lnTo>
                  <a:lnTo>
                    <a:pt x="1979" y="189"/>
                  </a:lnTo>
                  <a:lnTo>
                    <a:pt x="1978" y="179"/>
                  </a:lnTo>
                  <a:lnTo>
                    <a:pt x="1974" y="171"/>
                  </a:lnTo>
                  <a:lnTo>
                    <a:pt x="1971" y="162"/>
                  </a:lnTo>
                  <a:lnTo>
                    <a:pt x="1964" y="156"/>
                  </a:lnTo>
                  <a:lnTo>
                    <a:pt x="1958" y="151"/>
                  </a:lnTo>
                  <a:lnTo>
                    <a:pt x="1949" y="146"/>
                  </a:lnTo>
                  <a:lnTo>
                    <a:pt x="1941" y="144"/>
                  </a:lnTo>
                  <a:lnTo>
                    <a:pt x="1931" y="142"/>
                  </a:lnTo>
                  <a:lnTo>
                    <a:pt x="1931" y="142"/>
                  </a:lnTo>
                  <a:close/>
                  <a:moveTo>
                    <a:pt x="1740" y="142"/>
                  </a:moveTo>
                  <a:lnTo>
                    <a:pt x="1740" y="142"/>
                  </a:lnTo>
                  <a:lnTo>
                    <a:pt x="1730" y="144"/>
                  </a:lnTo>
                  <a:lnTo>
                    <a:pt x="1722" y="146"/>
                  </a:lnTo>
                  <a:lnTo>
                    <a:pt x="1713" y="151"/>
                  </a:lnTo>
                  <a:lnTo>
                    <a:pt x="1707" y="156"/>
                  </a:lnTo>
                  <a:lnTo>
                    <a:pt x="1700" y="162"/>
                  </a:lnTo>
                  <a:lnTo>
                    <a:pt x="1697" y="171"/>
                  </a:lnTo>
                  <a:lnTo>
                    <a:pt x="1693" y="179"/>
                  </a:lnTo>
                  <a:lnTo>
                    <a:pt x="1692" y="189"/>
                  </a:lnTo>
                  <a:lnTo>
                    <a:pt x="1692" y="189"/>
                  </a:lnTo>
                  <a:lnTo>
                    <a:pt x="1693" y="199"/>
                  </a:lnTo>
                  <a:lnTo>
                    <a:pt x="1697" y="208"/>
                  </a:lnTo>
                  <a:lnTo>
                    <a:pt x="1700" y="216"/>
                  </a:lnTo>
                  <a:lnTo>
                    <a:pt x="1707" y="223"/>
                  </a:lnTo>
                  <a:lnTo>
                    <a:pt x="1713" y="229"/>
                  </a:lnTo>
                  <a:lnTo>
                    <a:pt x="1722" y="233"/>
                  </a:lnTo>
                  <a:lnTo>
                    <a:pt x="1730" y="236"/>
                  </a:lnTo>
                  <a:lnTo>
                    <a:pt x="1740" y="236"/>
                  </a:lnTo>
                  <a:lnTo>
                    <a:pt x="1740" y="236"/>
                  </a:lnTo>
                  <a:lnTo>
                    <a:pt x="1749" y="236"/>
                  </a:lnTo>
                  <a:lnTo>
                    <a:pt x="1759" y="233"/>
                  </a:lnTo>
                  <a:lnTo>
                    <a:pt x="1765" y="229"/>
                  </a:lnTo>
                  <a:lnTo>
                    <a:pt x="1774" y="223"/>
                  </a:lnTo>
                  <a:lnTo>
                    <a:pt x="1779" y="216"/>
                  </a:lnTo>
                  <a:lnTo>
                    <a:pt x="1784" y="208"/>
                  </a:lnTo>
                  <a:lnTo>
                    <a:pt x="1785" y="199"/>
                  </a:lnTo>
                  <a:lnTo>
                    <a:pt x="1787" y="189"/>
                  </a:lnTo>
                  <a:lnTo>
                    <a:pt x="1787" y="189"/>
                  </a:lnTo>
                  <a:lnTo>
                    <a:pt x="1785" y="179"/>
                  </a:lnTo>
                  <a:lnTo>
                    <a:pt x="1784" y="171"/>
                  </a:lnTo>
                  <a:lnTo>
                    <a:pt x="1779" y="162"/>
                  </a:lnTo>
                  <a:lnTo>
                    <a:pt x="1774" y="156"/>
                  </a:lnTo>
                  <a:lnTo>
                    <a:pt x="1765" y="151"/>
                  </a:lnTo>
                  <a:lnTo>
                    <a:pt x="1759" y="146"/>
                  </a:lnTo>
                  <a:lnTo>
                    <a:pt x="1749" y="144"/>
                  </a:lnTo>
                  <a:lnTo>
                    <a:pt x="1740" y="142"/>
                  </a:lnTo>
                  <a:lnTo>
                    <a:pt x="1740" y="142"/>
                  </a:lnTo>
                  <a:close/>
                  <a:moveTo>
                    <a:pt x="376" y="209"/>
                  </a:moveTo>
                  <a:lnTo>
                    <a:pt x="376" y="209"/>
                  </a:lnTo>
                  <a:lnTo>
                    <a:pt x="374" y="203"/>
                  </a:lnTo>
                  <a:lnTo>
                    <a:pt x="371" y="196"/>
                  </a:lnTo>
                  <a:lnTo>
                    <a:pt x="366" y="192"/>
                  </a:lnTo>
                  <a:lnTo>
                    <a:pt x="359" y="191"/>
                  </a:lnTo>
                  <a:lnTo>
                    <a:pt x="219" y="191"/>
                  </a:lnTo>
                  <a:lnTo>
                    <a:pt x="219" y="191"/>
                  </a:lnTo>
                  <a:lnTo>
                    <a:pt x="212" y="192"/>
                  </a:lnTo>
                  <a:lnTo>
                    <a:pt x="207" y="196"/>
                  </a:lnTo>
                  <a:lnTo>
                    <a:pt x="202" y="203"/>
                  </a:lnTo>
                  <a:lnTo>
                    <a:pt x="202" y="209"/>
                  </a:lnTo>
                  <a:lnTo>
                    <a:pt x="202" y="348"/>
                  </a:lnTo>
                  <a:lnTo>
                    <a:pt x="202" y="348"/>
                  </a:lnTo>
                  <a:lnTo>
                    <a:pt x="202" y="355"/>
                  </a:lnTo>
                  <a:lnTo>
                    <a:pt x="207" y="361"/>
                  </a:lnTo>
                  <a:lnTo>
                    <a:pt x="212" y="365"/>
                  </a:lnTo>
                  <a:lnTo>
                    <a:pt x="219" y="366"/>
                  </a:lnTo>
                  <a:lnTo>
                    <a:pt x="359" y="366"/>
                  </a:lnTo>
                  <a:lnTo>
                    <a:pt x="359" y="366"/>
                  </a:lnTo>
                  <a:lnTo>
                    <a:pt x="366" y="365"/>
                  </a:lnTo>
                  <a:lnTo>
                    <a:pt x="371" y="361"/>
                  </a:lnTo>
                  <a:lnTo>
                    <a:pt x="374" y="355"/>
                  </a:lnTo>
                  <a:lnTo>
                    <a:pt x="376" y="348"/>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sp>
          <p:nvSpPr>
            <p:cNvPr id="170" name="Freeform 13"/>
            <p:cNvSpPr>
              <a:spLocks noEditPoints="1"/>
            </p:cNvSpPr>
            <p:nvPr/>
          </p:nvSpPr>
          <p:spPr bwMode="auto">
            <a:xfrm>
              <a:off x="11664950" y="10985500"/>
              <a:ext cx="1851025" cy="442913"/>
            </a:xfrm>
            <a:custGeom>
              <a:avLst/>
              <a:gdLst>
                <a:gd name="T0" fmla="*/ 2 w 2332"/>
                <a:gd name="T1" fmla="*/ 64 h 558"/>
                <a:gd name="T2" fmla="*/ 23 w 2332"/>
                <a:gd name="T3" fmla="*/ 24 h 558"/>
                <a:gd name="T4" fmla="*/ 64 w 2332"/>
                <a:gd name="T5" fmla="*/ 2 h 558"/>
                <a:gd name="T6" fmla="*/ 2252 w 2332"/>
                <a:gd name="T7" fmla="*/ 0 h 558"/>
                <a:gd name="T8" fmla="*/ 2297 w 2332"/>
                <a:gd name="T9" fmla="*/ 14 h 558"/>
                <a:gd name="T10" fmla="*/ 2325 w 2332"/>
                <a:gd name="T11" fmla="*/ 49 h 558"/>
                <a:gd name="T12" fmla="*/ 2332 w 2332"/>
                <a:gd name="T13" fmla="*/ 478 h 558"/>
                <a:gd name="T14" fmla="*/ 2325 w 2332"/>
                <a:gd name="T15" fmla="*/ 508 h 558"/>
                <a:gd name="T16" fmla="*/ 2297 w 2332"/>
                <a:gd name="T17" fmla="*/ 543 h 558"/>
                <a:gd name="T18" fmla="*/ 2252 w 2332"/>
                <a:gd name="T19" fmla="*/ 558 h 558"/>
                <a:gd name="T20" fmla="*/ 64 w 2332"/>
                <a:gd name="T21" fmla="*/ 557 h 558"/>
                <a:gd name="T22" fmla="*/ 23 w 2332"/>
                <a:gd name="T23" fmla="*/ 535 h 558"/>
                <a:gd name="T24" fmla="*/ 2 w 2332"/>
                <a:gd name="T25" fmla="*/ 493 h 558"/>
                <a:gd name="T26" fmla="*/ 2108 w 2332"/>
                <a:gd name="T27" fmla="*/ 142 h 558"/>
                <a:gd name="T28" fmla="*/ 2090 w 2332"/>
                <a:gd name="T29" fmla="*/ 147 h 558"/>
                <a:gd name="T30" fmla="*/ 2070 w 2332"/>
                <a:gd name="T31" fmla="*/ 164 h 558"/>
                <a:gd name="T32" fmla="*/ 2061 w 2332"/>
                <a:gd name="T33" fmla="*/ 191 h 558"/>
                <a:gd name="T34" fmla="*/ 2065 w 2332"/>
                <a:gd name="T35" fmla="*/ 209 h 558"/>
                <a:gd name="T36" fmla="*/ 2081 w 2332"/>
                <a:gd name="T37" fmla="*/ 229 h 558"/>
                <a:gd name="T38" fmla="*/ 2108 w 2332"/>
                <a:gd name="T39" fmla="*/ 237 h 558"/>
                <a:gd name="T40" fmla="*/ 2126 w 2332"/>
                <a:gd name="T41" fmla="*/ 232 h 558"/>
                <a:gd name="T42" fmla="*/ 2146 w 2332"/>
                <a:gd name="T43" fmla="*/ 216 h 558"/>
                <a:gd name="T44" fmla="*/ 2155 w 2332"/>
                <a:gd name="T45" fmla="*/ 191 h 558"/>
                <a:gd name="T46" fmla="*/ 2151 w 2332"/>
                <a:gd name="T47" fmla="*/ 172 h 558"/>
                <a:gd name="T48" fmla="*/ 2135 w 2332"/>
                <a:gd name="T49" fmla="*/ 151 h 558"/>
                <a:gd name="T50" fmla="*/ 2108 w 2332"/>
                <a:gd name="T51" fmla="*/ 142 h 558"/>
                <a:gd name="T52" fmla="*/ 1931 w 2332"/>
                <a:gd name="T53" fmla="*/ 142 h 558"/>
                <a:gd name="T54" fmla="*/ 1906 w 2332"/>
                <a:gd name="T55" fmla="*/ 151 h 558"/>
                <a:gd name="T56" fmla="*/ 1887 w 2332"/>
                <a:gd name="T57" fmla="*/ 172 h 558"/>
                <a:gd name="T58" fmla="*/ 1884 w 2332"/>
                <a:gd name="T59" fmla="*/ 191 h 558"/>
                <a:gd name="T60" fmla="*/ 1892 w 2332"/>
                <a:gd name="T61" fmla="*/ 216 h 558"/>
                <a:gd name="T62" fmla="*/ 1912 w 2332"/>
                <a:gd name="T63" fmla="*/ 232 h 558"/>
                <a:gd name="T64" fmla="*/ 1931 w 2332"/>
                <a:gd name="T65" fmla="*/ 237 h 558"/>
                <a:gd name="T66" fmla="*/ 1958 w 2332"/>
                <a:gd name="T67" fmla="*/ 229 h 558"/>
                <a:gd name="T68" fmla="*/ 1974 w 2332"/>
                <a:gd name="T69" fmla="*/ 209 h 558"/>
                <a:gd name="T70" fmla="*/ 1979 w 2332"/>
                <a:gd name="T71" fmla="*/ 191 h 558"/>
                <a:gd name="T72" fmla="*/ 1971 w 2332"/>
                <a:gd name="T73" fmla="*/ 164 h 558"/>
                <a:gd name="T74" fmla="*/ 1949 w 2332"/>
                <a:gd name="T75" fmla="*/ 147 h 558"/>
                <a:gd name="T76" fmla="*/ 1931 w 2332"/>
                <a:gd name="T77" fmla="*/ 142 h 558"/>
                <a:gd name="T78" fmla="*/ 1730 w 2332"/>
                <a:gd name="T79" fmla="*/ 144 h 558"/>
                <a:gd name="T80" fmla="*/ 1707 w 2332"/>
                <a:gd name="T81" fmla="*/ 157 h 558"/>
                <a:gd name="T82" fmla="*/ 1693 w 2332"/>
                <a:gd name="T83" fmla="*/ 181 h 558"/>
                <a:gd name="T84" fmla="*/ 1693 w 2332"/>
                <a:gd name="T85" fmla="*/ 199 h 558"/>
                <a:gd name="T86" fmla="*/ 1707 w 2332"/>
                <a:gd name="T87" fmla="*/ 222 h 558"/>
                <a:gd name="T88" fmla="*/ 1730 w 2332"/>
                <a:gd name="T89" fmla="*/ 236 h 558"/>
                <a:gd name="T90" fmla="*/ 1749 w 2332"/>
                <a:gd name="T91" fmla="*/ 236 h 558"/>
                <a:gd name="T92" fmla="*/ 1774 w 2332"/>
                <a:gd name="T93" fmla="*/ 222 h 558"/>
                <a:gd name="T94" fmla="*/ 1785 w 2332"/>
                <a:gd name="T95" fmla="*/ 199 h 558"/>
                <a:gd name="T96" fmla="*/ 1785 w 2332"/>
                <a:gd name="T97" fmla="*/ 181 h 558"/>
                <a:gd name="T98" fmla="*/ 1774 w 2332"/>
                <a:gd name="T99" fmla="*/ 157 h 558"/>
                <a:gd name="T100" fmla="*/ 1749 w 2332"/>
                <a:gd name="T101" fmla="*/ 144 h 558"/>
                <a:gd name="T102" fmla="*/ 376 w 2332"/>
                <a:gd name="T103" fmla="*/ 209 h 558"/>
                <a:gd name="T104" fmla="*/ 371 w 2332"/>
                <a:gd name="T105" fmla="*/ 197 h 558"/>
                <a:gd name="T106" fmla="*/ 219 w 2332"/>
                <a:gd name="T107" fmla="*/ 192 h 558"/>
                <a:gd name="T108" fmla="*/ 207 w 2332"/>
                <a:gd name="T109" fmla="*/ 197 h 558"/>
                <a:gd name="T110" fmla="*/ 202 w 2332"/>
                <a:gd name="T111" fmla="*/ 349 h 558"/>
                <a:gd name="T112" fmla="*/ 207 w 2332"/>
                <a:gd name="T113" fmla="*/ 361 h 558"/>
                <a:gd name="T114" fmla="*/ 359 w 2332"/>
                <a:gd name="T115" fmla="*/ 366 h 558"/>
                <a:gd name="T116" fmla="*/ 371 w 2332"/>
                <a:gd name="T117" fmla="*/ 361 h 558"/>
                <a:gd name="T118" fmla="*/ 376 w 2332"/>
                <a:gd name="T119" fmla="*/ 20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8">
                  <a:moveTo>
                    <a:pt x="0" y="80"/>
                  </a:moveTo>
                  <a:lnTo>
                    <a:pt x="0" y="80"/>
                  </a:lnTo>
                  <a:lnTo>
                    <a:pt x="2" y="64"/>
                  </a:lnTo>
                  <a:lnTo>
                    <a:pt x="7" y="49"/>
                  </a:lnTo>
                  <a:lnTo>
                    <a:pt x="13" y="35"/>
                  </a:lnTo>
                  <a:lnTo>
                    <a:pt x="23" y="24"/>
                  </a:lnTo>
                  <a:lnTo>
                    <a:pt x="35" y="14"/>
                  </a:lnTo>
                  <a:lnTo>
                    <a:pt x="48" y="7"/>
                  </a:lnTo>
                  <a:lnTo>
                    <a:pt x="64" y="2"/>
                  </a:lnTo>
                  <a:lnTo>
                    <a:pt x="80" y="0"/>
                  </a:lnTo>
                  <a:lnTo>
                    <a:pt x="2252" y="0"/>
                  </a:lnTo>
                  <a:lnTo>
                    <a:pt x="2252" y="0"/>
                  </a:lnTo>
                  <a:lnTo>
                    <a:pt x="2268" y="2"/>
                  </a:lnTo>
                  <a:lnTo>
                    <a:pt x="2284" y="7"/>
                  </a:lnTo>
                  <a:lnTo>
                    <a:pt x="2297" y="14"/>
                  </a:lnTo>
                  <a:lnTo>
                    <a:pt x="2309" y="24"/>
                  </a:lnTo>
                  <a:lnTo>
                    <a:pt x="2319" y="35"/>
                  </a:lnTo>
                  <a:lnTo>
                    <a:pt x="2325" y="49"/>
                  </a:lnTo>
                  <a:lnTo>
                    <a:pt x="2330" y="64"/>
                  </a:lnTo>
                  <a:lnTo>
                    <a:pt x="2332" y="80"/>
                  </a:lnTo>
                  <a:lnTo>
                    <a:pt x="2332" y="478"/>
                  </a:lnTo>
                  <a:lnTo>
                    <a:pt x="2332" y="478"/>
                  </a:lnTo>
                  <a:lnTo>
                    <a:pt x="2330" y="493"/>
                  </a:lnTo>
                  <a:lnTo>
                    <a:pt x="2325" y="508"/>
                  </a:lnTo>
                  <a:lnTo>
                    <a:pt x="2319" y="522"/>
                  </a:lnTo>
                  <a:lnTo>
                    <a:pt x="2309" y="535"/>
                  </a:lnTo>
                  <a:lnTo>
                    <a:pt x="2297" y="543"/>
                  </a:lnTo>
                  <a:lnTo>
                    <a:pt x="2284" y="552"/>
                  </a:lnTo>
                  <a:lnTo>
                    <a:pt x="2268" y="557"/>
                  </a:lnTo>
                  <a:lnTo>
                    <a:pt x="2252" y="558"/>
                  </a:lnTo>
                  <a:lnTo>
                    <a:pt x="80" y="558"/>
                  </a:lnTo>
                  <a:lnTo>
                    <a:pt x="80" y="558"/>
                  </a:lnTo>
                  <a:lnTo>
                    <a:pt x="64" y="557"/>
                  </a:lnTo>
                  <a:lnTo>
                    <a:pt x="48" y="552"/>
                  </a:lnTo>
                  <a:lnTo>
                    <a:pt x="35" y="543"/>
                  </a:lnTo>
                  <a:lnTo>
                    <a:pt x="23" y="535"/>
                  </a:lnTo>
                  <a:lnTo>
                    <a:pt x="13" y="522"/>
                  </a:lnTo>
                  <a:lnTo>
                    <a:pt x="7" y="508"/>
                  </a:lnTo>
                  <a:lnTo>
                    <a:pt x="2" y="493"/>
                  </a:lnTo>
                  <a:lnTo>
                    <a:pt x="0" y="478"/>
                  </a:lnTo>
                  <a:lnTo>
                    <a:pt x="0" y="80"/>
                  </a:lnTo>
                  <a:close/>
                  <a:moveTo>
                    <a:pt x="2108" y="142"/>
                  </a:moveTo>
                  <a:lnTo>
                    <a:pt x="2108" y="142"/>
                  </a:lnTo>
                  <a:lnTo>
                    <a:pt x="2098" y="144"/>
                  </a:lnTo>
                  <a:lnTo>
                    <a:pt x="2090" y="147"/>
                  </a:lnTo>
                  <a:lnTo>
                    <a:pt x="2081" y="151"/>
                  </a:lnTo>
                  <a:lnTo>
                    <a:pt x="2075" y="157"/>
                  </a:lnTo>
                  <a:lnTo>
                    <a:pt x="2070" y="164"/>
                  </a:lnTo>
                  <a:lnTo>
                    <a:pt x="2065" y="172"/>
                  </a:lnTo>
                  <a:lnTo>
                    <a:pt x="2061" y="181"/>
                  </a:lnTo>
                  <a:lnTo>
                    <a:pt x="2061" y="191"/>
                  </a:lnTo>
                  <a:lnTo>
                    <a:pt x="2061" y="191"/>
                  </a:lnTo>
                  <a:lnTo>
                    <a:pt x="2061" y="199"/>
                  </a:lnTo>
                  <a:lnTo>
                    <a:pt x="2065" y="209"/>
                  </a:lnTo>
                  <a:lnTo>
                    <a:pt x="2070" y="216"/>
                  </a:lnTo>
                  <a:lnTo>
                    <a:pt x="2075" y="222"/>
                  </a:lnTo>
                  <a:lnTo>
                    <a:pt x="2081" y="229"/>
                  </a:lnTo>
                  <a:lnTo>
                    <a:pt x="2090" y="232"/>
                  </a:lnTo>
                  <a:lnTo>
                    <a:pt x="2098" y="236"/>
                  </a:lnTo>
                  <a:lnTo>
                    <a:pt x="2108" y="237"/>
                  </a:lnTo>
                  <a:lnTo>
                    <a:pt x="2108" y="237"/>
                  </a:lnTo>
                  <a:lnTo>
                    <a:pt x="2118" y="236"/>
                  </a:lnTo>
                  <a:lnTo>
                    <a:pt x="2126" y="232"/>
                  </a:lnTo>
                  <a:lnTo>
                    <a:pt x="2135" y="229"/>
                  </a:lnTo>
                  <a:lnTo>
                    <a:pt x="2141" y="222"/>
                  </a:lnTo>
                  <a:lnTo>
                    <a:pt x="2146" y="216"/>
                  </a:lnTo>
                  <a:lnTo>
                    <a:pt x="2151" y="209"/>
                  </a:lnTo>
                  <a:lnTo>
                    <a:pt x="2155" y="199"/>
                  </a:lnTo>
                  <a:lnTo>
                    <a:pt x="2155" y="191"/>
                  </a:lnTo>
                  <a:lnTo>
                    <a:pt x="2155" y="191"/>
                  </a:lnTo>
                  <a:lnTo>
                    <a:pt x="2155" y="181"/>
                  </a:lnTo>
                  <a:lnTo>
                    <a:pt x="2151" y="172"/>
                  </a:lnTo>
                  <a:lnTo>
                    <a:pt x="2146" y="164"/>
                  </a:lnTo>
                  <a:lnTo>
                    <a:pt x="2141" y="157"/>
                  </a:lnTo>
                  <a:lnTo>
                    <a:pt x="2135" y="151"/>
                  </a:lnTo>
                  <a:lnTo>
                    <a:pt x="2126" y="147"/>
                  </a:lnTo>
                  <a:lnTo>
                    <a:pt x="2118" y="144"/>
                  </a:lnTo>
                  <a:lnTo>
                    <a:pt x="2108" y="142"/>
                  </a:lnTo>
                  <a:lnTo>
                    <a:pt x="2108" y="142"/>
                  </a:lnTo>
                  <a:close/>
                  <a:moveTo>
                    <a:pt x="1931" y="142"/>
                  </a:moveTo>
                  <a:lnTo>
                    <a:pt x="1931" y="142"/>
                  </a:lnTo>
                  <a:lnTo>
                    <a:pt x="1922" y="144"/>
                  </a:lnTo>
                  <a:lnTo>
                    <a:pt x="1912" y="147"/>
                  </a:lnTo>
                  <a:lnTo>
                    <a:pt x="1906" y="151"/>
                  </a:lnTo>
                  <a:lnTo>
                    <a:pt x="1897" y="157"/>
                  </a:lnTo>
                  <a:lnTo>
                    <a:pt x="1892" y="164"/>
                  </a:lnTo>
                  <a:lnTo>
                    <a:pt x="1887" y="172"/>
                  </a:lnTo>
                  <a:lnTo>
                    <a:pt x="1886" y="181"/>
                  </a:lnTo>
                  <a:lnTo>
                    <a:pt x="1884" y="191"/>
                  </a:lnTo>
                  <a:lnTo>
                    <a:pt x="1884" y="191"/>
                  </a:lnTo>
                  <a:lnTo>
                    <a:pt x="1886" y="199"/>
                  </a:lnTo>
                  <a:lnTo>
                    <a:pt x="1887" y="209"/>
                  </a:lnTo>
                  <a:lnTo>
                    <a:pt x="1892" y="216"/>
                  </a:lnTo>
                  <a:lnTo>
                    <a:pt x="1897" y="222"/>
                  </a:lnTo>
                  <a:lnTo>
                    <a:pt x="1906" y="229"/>
                  </a:lnTo>
                  <a:lnTo>
                    <a:pt x="1912" y="232"/>
                  </a:lnTo>
                  <a:lnTo>
                    <a:pt x="1922" y="236"/>
                  </a:lnTo>
                  <a:lnTo>
                    <a:pt x="1931" y="237"/>
                  </a:lnTo>
                  <a:lnTo>
                    <a:pt x="1931" y="237"/>
                  </a:lnTo>
                  <a:lnTo>
                    <a:pt x="1941" y="236"/>
                  </a:lnTo>
                  <a:lnTo>
                    <a:pt x="1949" y="232"/>
                  </a:lnTo>
                  <a:lnTo>
                    <a:pt x="1958" y="229"/>
                  </a:lnTo>
                  <a:lnTo>
                    <a:pt x="1964" y="222"/>
                  </a:lnTo>
                  <a:lnTo>
                    <a:pt x="1971" y="216"/>
                  </a:lnTo>
                  <a:lnTo>
                    <a:pt x="1974" y="209"/>
                  </a:lnTo>
                  <a:lnTo>
                    <a:pt x="1978" y="199"/>
                  </a:lnTo>
                  <a:lnTo>
                    <a:pt x="1979" y="191"/>
                  </a:lnTo>
                  <a:lnTo>
                    <a:pt x="1979" y="191"/>
                  </a:lnTo>
                  <a:lnTo>
                    <a:pt x="1978" y="181"/>
                  </a:lnTo>
                  <a:lnTo>
                    <a:pt x="1974" y="172"/>
                  </a:lnTo>
                  <a:lnTo>
                    <a:pt x="1971" y="164"/>
                  </a:lnTo>
                  <a:lnTo>
                    <a:pt x="1964" y="157"/>
                  </a:lnTo>
                  <a:lnTo>
                    <a:pt x="1958" y="151"/>
                  </a:lnTo>
                  <a:lnTo>
                    <a:pt x="1949" y="147"/>
                  </a:lnTo>
                  <a:lnTo>
                    <a:pt x="1941" y="144"/>
                  </a:lnTo>
                  <a:lnTo>
                    <a:pt x="1931" y="142"/>
                  </a:lnTo>
                  <a:lnTo>
                    <a:pt x="1931" y="142"/>
                  </a:lnTo>
                  <a:close/>
                  <a:moveTo>
                    <a:pt x="1740" y="142"/>
                  </a:moveTo>
                  <a:lnTo>
                    <a:pt x="1740" y="142"/>
                  </a:lnTo>
                  <a:lnTo>
                    <a:pt x="1730" y="144"/>
                  </a:lnTo>
                  <a:lnTo>
                    <a:pt x="1722" y="147"/>
                  </a:lnTo>
                  <a:lnTo>
                    <a:pt x="1713" y="151"/>
                  </a:lnTo>
                  <a:lnTo>
                    <a:pt x="1707" y="157"/>
                  </a:lnTo>
                  <a:lnTo>
                    <a:pt x="1700" y="164"/>
                  </a:lnTo>
                  <a:lnTo>
                    <a:pt x="1697" y="172"/>
                  </a:lnTo>
                  <a:lnTo>
                    <a:pt x="1693" y="181"/>
                  </a:lnTo>
                  <a:lnTo>
                    <a:pt x="1692" y="191"/>
                  </a:lnTo>
                  <a:lnTo>
                    <a:pt x="1692" y="191"/>
                  </a:lnTo>
                  <a:lnTo>
                    <a:pt x="1693" y="199"/>
                  </a:lnTo>
                  <a:lnTo>
                    <a:pt x="1697" y="209"/>
                  </a:lnTo>
                  <a:lnTo>
                    <a:pt x="1700" y="216"/>
                  </a:lnTo>
                  <a:lnTo>
                    <a:pt x="1707" y="222"/>
                  </a:lnTo>
                  <a:lnTo>
                    <a:pt x="1713" y="229"/>
                  </a:lnTo>
                  <a:lnTo>
                    <a:pt x="1722" y="232"/>
                  </a:lnTo>
                  <a:lnTo>
                    <a:pt x="1730" y="236"/>
                  </a:lnTo>
                  <a:lnTo>
                    <a:pt x="1740" y="237"/>
                  </a:lnTo>
                  <a:lnTo>
                    <a:pt x="1740" y="237"/>
                  </a:lnTo>
                  <a:lnTo>
                    <a:pt x="1749" y="236"/>
                  </a:lnTo>
                  <a:lnTo>
                    <a:pt x="1759" y="232"/>
                  </a:lnTo>
                  <a:lnTo>
                    <a:pt x="1765" y="229"/>
                  </a:lnTo>
                  <a:lnTo>
                    <a:pt x="1774" y="222"/>
                  </a:lnTo>
                  <a:lnTo>
                    <a:pt x="1779" y="216"/>
                  </a:lnTo>
                  <a:lnTo>
                    <a:pt x="1784" y="209"/>
                  </a:lnTo>
                  <a:lnTo>
                    <a:pt x="1785" y="199"/>
                  </a:lnTo>
                  <a:lnTo>
                    <a:pt x="1787" y="191"/>
                  </a:lnTo>
                  <a:lnTo>
                    <a:pt x="1787" y="191"/>
                  </a:lnTo>
                  <a:lnTo>
                    <a:pt x="1785" y="181"/>
                  </a:lnTo>
                  <a:lnTo>
                    <a:pt x="1784" y="172"/>
                  </a:lnTo>
                  <a:lnTo>
                    <a:pt x="1779" y="164"/>
                  </a:lnTo>
                  <a:lnTo>
                    <a:pt x="1774" y="157"/>
                  </a:lnTo>
                  <a:lnTo>
                    <a:pt x="1765" y="151"/>
                  </a:lnTo>
                  <a:lnTo>
                    <a:pt x="1759" y="147"/>
                  </a:lnTo>
                  <a:lnTo>
                    <a:pt x="1749" y="144"/>
                  </a:lnTo>
                  <a:lnTo>
                    <a:pt x="1740" y="142"/>
                  </a:lnTo>
                  <a:lnTo>
                    <a:pt x="1740" y="142"/>
                  </a:lnTo>
                  <a:close/>
                  <a:moveTo>
                    <a:pt x="376" y="209"/>
                  </a:moveTo>
                  <a:lnTo>
                    <a:pt x="376" y="209"/>
                  </a:lnTo>
                  <a:lnTo>
                    <a:pt x="374" y="202"/>
                  </a:lnTo>
                  <a:lnTo>
                    <a:pt x="371" y="197"/>
                  </a:lnTo>
                  <a:lnTo>
                    <a:pt x="366" y="192"/>
                  </a:lnTo>
                  <a:lnTo>
                    <a:pt x="359" y="192"/>
                  </a:lnTo>
                  <a:lnTo>
                    <a:pt x="219" y="192"/>
                  </a:lnTo>
                  <a:lnTo>
                    <a:pt x="219" y="192"/>
                  </a:lnTo>
                  <a:lnTo>
                    <a:pt x="212" y="192"/>
                  </a:lnTo>
                  <a:lnTo>
                    <a:pt x="207" y="197"/>
                  </a:lnTo>
                  <a:lnTo>
                    <a:pt x="202" y="202"/>
                  </a:lnTo>
                  <a:lnTo>
                    <a:pt x="202" y="209"/>
                  </a:lnTo>
                  <a:lnTo>
                    <a:pt x="202" y="349"/>
                  </a:lnTo>
                  <a:lnTo>
                    <a:pt x="202" y="349"/>
                  </a:lnTo>
                  <a:lnTo>
                    <a:pt x="202" y="356"/>
                  </a:lnTo>
                  <a:lnTo>
                    <a:pt x="207" y="361"/>
                  </a:lnTo>
                  <a:lnTo>
                    <a:pt x="212" y="365"/>
                  </a:lnTo>
                  <a:lnTo>
                    <a:pt x="219" y="366"/>
                  </a:lnTo>
                  <a:lnTo>
                    <a:pt x="359" y="366"/>
                  </a:lnTo>
                  <a:lnTo>
                    <a:pt x="359" y="366"/>
                  </a:lnTo>
                  <a:lnTo>
                    <a:pt x="366" y="365"/>
                  </a:lnTo>
                  <a:lnTo>
                    <a:pt x="371" y="361"/>
                  </a:lnTo>
                  <a:lnTo>
                    <a:pt x="374" y="356"/>
                  </a:lnTo>
                  <a:lnTo>
                    <a:pt x="376" y="349"/>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grpSp>
      <p:grpSp>
        <p:nvGrpSpPr>
          <p:cNvPr id="171" name="Group 170"/>
          <p:cNvGrpSpPr/>
          <p:nvPr/>
        </p:nvGrpSpPr>
        <p:grpSpPr>
          <a:xfrm>
            <a:off x="7755645" y="5539260"/>
            <a:ext cx="609601" cy="445124"/>
            <a:chOff x="11664950" y="10985500"/>
            <a:chExt cx="1851025" cy="1449388"/>
          </a:xfrm>
          <a:solidFill>
            <a:schemeClr val="bg2">
              <a:lumMod val="25000"/>
            </a:schemeClr>
          </a:solidFill>
        </p:grpSpPr>
        <p:sp>
          <p:nvSpPr>
            <p:cNvPr id="172" name="Freeform 11"/>
            <p:cNvSpPr>
              <a:spLocks noEditPoints="1"/>
            </p:cNvSpPr>
            <p:nvPr/>
          </p:nvSpPr>
          <p:spPr bwMode="auto">
            <a:xfrm>
              <a:off x="11664950" y="11991975"/>
              <a:ext cx="1851025" cy="442913"/>
            </a:xfrm>
            <a:custGeom>
              <a:avLst/>
              <a:gdLst>
                <a:gd name="T0" fmla="*/ 2 w 2332"/>
                <a:gd name="T1" fmla="*/ 65 h 558"/>
                <a:gd name="T2" fmla="*/ 23 w 2332"/>
                <a:gd name="T3" fmla="*/ 23 h 558"/>
                <a:gd name="T4" fmla="*/ 64 w 2332"/>
                <a:gd name="T5" fmla="*/ 1 h 558"/>
                <a:gd name="T6" fmla="*/ 2252 w 2332"/>
                <a:gd name="T7" fmla="*/ 0 h 558"/>
                <a:gd name="T8" fmla="*/ 2297 w 2332"/>
                <a:gd name="T9" fmla="*/ 13 h 558"/>
                <a:gd name="T10" fmla="*/ 2325 w 2332"/>
                <a:gd name="T11" fmla="*/ 48 h 558"/>
                <a:gd name="T12" fmla="*/ 2332 w 2332"/>
                <a:gd name="T13" fmla="*/ 478 h 558"/>
                <a:gd name="T14" fmla="*/ 2325 w 2332"/>
                <a:gd name="T15" fmla="*/ 510 h 558"/>
                <a:gd name="T16" fmla="*/ 2297 w 2332"/>
                <a:gd name="T17" fmla="*/ 545 h 558"/>
                <a:gd name="T18" fmla="*/ 2252 w 2332"/>
                <a:gd name="T19" fmla="*/ 558 h 558"/>
                <a:gd name="T20" fmla="*/ 64 w 2332"/>
                <a:gd name="T21" fmla="*/ 556 h 558"/>
                <a:gd name="T22" fmla="*/ 23 w 2332"/>
                <a:gd name="T23" fmla="*/ 535 h 558"/>
                <a:gd name="T24" fmla="*/ 2 w 2332"/>
                <a:gd name="T25" fmla="*/ 494 h 558"/>
                <a:gd name="T26" fmla="*/ 2108 w 2332"/>
                <a:gd name="T27" fmla="*/ 143 h 558"/>
                <a:gd name="T28" fmla="*/ 2090 w 2332"/>
                <a:gd name="T29" fmla="*/ 147 h 558"/>
                <a:gd name="T30" fmla="*/ 2070 w 2332"/>
                <a:gd name="T31" fmla="*/ 164 h 558"/>
                <a:gd name="T32" fmla="*/ 2061 w 2332"/>
                <a:gd name="T33" fmla="*/ 190 h 558"/>
                <a:gd name="T34" fmla="*/ 2065 w 2332"/>
                <a:gd name="T35" fmla="*/ 209 h 558"/>
                <a:gd name="T36" fmla="*/ 2081 w 2332"/>
                <a:gd name="T37" fmla="*/ 229 h 558"/>
                <a:gd name="T38" fmla="*/ 2108 w 2332"/>
                <a:gd name="T39" fmla="*/ 237 h 558"/>
                <a:gd name="T40" fmla="*/ 2126 w 2332"/>
                <a:gd name="T41" fmla="*/ 234 h 558"/>
                <a:gd name="T42" fmla="*/ 2146 w 2332"/>
                <a:gd name="T43" fmla="*/ 217 h 558"/>
                <a:gd name="T44" fmla="*/ 2155 w 2332"/>
                <a:gd name="T45" fmla="*/ 190 h 558"/>
                <a:gd name="T46" fmla="*/ 2151 w 2332"/>
                <a:gd name="T47" fmla="*/ 172 h 558"/>
                <a:gd name="T48" fmla="*/ 2135 w 2332"/>
                <a:gd name="T49" fmla="*/ 150 h 558"/>
                <a:gd name="T50" fmla="*/ 2108 w 2332"/>
                <a:gd name="T51" fmla="*/ 143 h 558"/>
                <a:gd name="T52" fmla="*/ 1931 w 2332"/>
                <a:gd name="T53" fmla="*/ 143 h 558"/>
                <a:gd name="T54" fmla="*/ 1906 w 2332"/>
                <a:gd name="T55" fmla="*/ 150 h 558"/>
                <a:gd name="T56" fmla="*/ 1887 w 2332"/>
                <a:gd name="T57" fmla="*/ 172 h 558"/>
                <a:gd name="T58" fmla="*/ 1884 w 2332"/>
                <a:gd name="T59" fmla="*/ 190 h 558"/>
                <a:gd name="T60" fmla="*/ 1892 w 2332"/>
                <a:gd name="T61" fmla="*/ 217 h 558"/>
                <a:gd name="T62" fmla="*/ 1912 w 2332"/>
                <a:gd name="T63" fmla="*/ 234 h 558"/>
                <a:gd name="T64" fmla="*/ 1931 w 2332"/>
                <a:gd name="T65" fmla="*/ 237 h 558"/>
                <a:gd name="T66" fmla="*/ 1958 w 2332"/>
                <a:gd name="T67" fmla="*/ 229 h 558"/>
                <a:gd name="T68" fmla="*/ 1974 w 2332"/>
                <a:gd name="T69" fmla="*/ 209 h 558"/>
                <a:gd name="T70" fmla="*/ 1979 w 2332"/>
                <a:gd name="T71" fmla="*/ 190 h 558"/>
                <a:gd name="T72" fmla="*/ 1971 w 2332"/>
                <a:gd name="T73" fmla="*/ 164 h 558"/>
                <a:gd name="T74" fmla="*/ 1949 w 2332"/>
                <a:gd name="T75" fmla="*/ 147 h 558"/>
                <a:gd name="T76" fmla="*/ 1931 w 2332"/>
                <a:gd name="T77" fmla="*/ 143 h 558"/>
                <a:gd name="T78" fmla="*/ 1730 w 2332"/>
                <a:gd name="T79" fmla="*/ 143 h 558"/>
                <a:gd name="T80" fmla="*/ 1707 w 2332"/>
                <a:gd name="T81" fmla="*/ 157 h 558"/>
                <a:gd name="T82" fmla="*/ 1693 w 2332"/>
                <a:gd name="T83" fmla="*/ 180 h 558"/>
                <a:gd name="T84" fmla="*/ 1693 w 2332"/>
                <a:gd name="T85" fmla="*/ 199 h 558"/>
                <a:gd name="T86" fmla="*/ 1707 w 2332"/>
                <a:gd name="T87" fmla="*/ 224 h 558"/>
                <a:gd name="T88" fmla="*/ 1730 w 2332"/>
                <a:gd name="T89" fmla="*/ 235 h 558"/>
                <a:gd name="T90" fmla="*/ 1749 w 2332"/>
                <a:gd name="T91" fmla="*/ 235 h 558"/>
                <a:gd name="T92" fmla="*/ 1774 w 2332"/>
                <a:gd name="T93" fmla="*/ 224 h 558"/>
                <a:gd name="T94" fmla="*/ 1785 w 2332"/>
                <a:gd name="T95" fmla="*/ 199 h 558"/>
                <a:gd name="T96" fmla="*/ 1785 w 2332"/>
                <a:gd name="T97" fmla="*/ 180 h 558"/>
                <a:gd name="T98" fmla="*/ 1774 w 2332"/>
                <a:gd name="T99" fmla="*/ 157 h 558"/>
                <a:gd name="T100" fmla="*/ 1749 w 2332"/>
                <a:gd name="T101" fmla="*/ 143 h 558"/>
                <a:gd name="T102" fmla="*/ 376 w 2332"/>
                <a:gd name="T103" fmla="*/ 209 h 558"/>
                <a:gd name="T104" fmla="*/ 371 w 2332"/>
                <a:gd name="T105" fmla="*/ 197 h 558"/>
                <a:gd name="T106" fmla="*/ 219 w 2332"/>
                <a:gd name="T107" fmla="*/ 192 h 558"/>
                <a:gd name="T108" fmla="*/ 207 w 2332"/>
                <a:gd name="T109" fmla="*/ 197 h 558"/>
                <a:gd name="T110" fmla="*/ 202 w 2332"/>
                <a:gd name="T111" fmla="*/ 349 h 558"/>
                <a:gd name="T112" fmla="*/ 207 w 2332"/>
                <a:gd name="T113" fmla="*/ 361 h 558"/>
                <a:gd name="T114" fmla="*/ 359 w 2332"/>
                <a:gd name="T115" fmla="*/ 366 h 558"/>
                <a:gd name="T116" fmla="*/ 371 w 2332"/>
                <a:gd name="T117" fmla="*/ 361 h 558"/>
                <a:gd name="T118" fmla="*/ 376 w 2332"/>
                <a:gd name="T119" fmla="*/ 20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8">
                  <a:moveTo>
                    <a:pt x="0" y="80"/>
                  </a:moveTo>
                  <a:lnTo>
                    <a:pt x="0" y="80"/>
                  </a:lnTo>
                  <a:lnTo>
                    <a:pt x="2" y="65"/>
                  </a:lnTo>
                  <a:lnTo>
                    <a:pt x="7" y="48"/>
                  </a:lnTo>
                  <a:lnTo>
                    <a:pt x="13" y="35"/>
                  </a:lnTo>
                  <a:lnTo>
                    <a:pt x="23" y="23"/>
                  </a:lnTo>
                  <a:lnTo>
                    <a:pt x="35" y="13"/>
                  </a:lnTo>
                  <a:lnTo>
                    <a:pt x="48" y="6"/>
                  </a:lnTo>
                  <a:lnTo>
                    <a:pt x="64" y="1"/>
                  </a:lnTo>
                  <a:lnTo>
                    <a:pt x="80" y="0"/>
                  </a:lnTo>
                  <a:lnTo>
                    <a:pt x="2252" y="0"/>
                  </a:lnTo>
                  <a:lnTo>
                    <a:pt x="2252" y="0"/>
                  </a:lnTo>
                  <a:lnTo>
                    <a:pt x="2268" y="1"/>
                  </a:lnTo>
                  <a:lnTo>
                    <a:pt x="2284" y="6"/>
                  </a:lnTo>
                  <a:lnTo>
                    <a:pt x="2297" y="13"/>
                  </a:lnTo>
                  <a:lnTo>
                    <a:pt x="2309" y="23"/>
                  </a:lnTo>
                  <a:lnTo>
                    <a:pt x="2319" y="35"/>
                  </a:lnTo>
                  <a:lnTo>
                    <a:pt x="2325" y="48"/>
                  </a:lnTo>
                  <a:lnTo>
                    <a:pt x="2330" y="65"/>
                  </a:lnTo>
                  <a:lnTo>
                    <a:pt x="2332" y="80"/>
                  </a:lnTo>
                  <a:lnTo>
                    <a:pt x="2332" y="478"/>
                  </a:lnTo>
                  <a:lnTo>
                    <a:pt x="2332" y="478"/>
                  </a:lnTo>
                  <a:lnTo>
                    <a:pt x="2330" y="494"/>
                  </a:lnTo>
                  <a:lnTo>
                    <a:pt x="2325" y="510"/>
                  </a:lnTo>
                  <a:lnTo>
                    <a:pt x="2319" y="523"/>
                  </a:lnTo>
                  <a:lnTo>
                    <a:pt x="2309" y="535"/>
                  </a:lnTo>
                  <a:lnTo>
                    <a:pt x="2297" y="545"/>
                  </a:lnTo>
                  <a:lnTo>
                    <a:pt x="2284" y="551"/>
                  </a:lnTo>
                  <a:lnTo>
                    <a:pt x="2268" y="556"/>
                  </a:lnTo>
                  <a:lnTo>
                    <a:pt x="2252" y="558"/>
                  </a:lnTo>
                  <a:lnTo>
                    <a:pt x="80" y="558"/>
                  </a:lnTo>
                  <a:lnTo>
                    <a:pt x="80" y="558"/>
                  </a:lnTo>
                  <a:lnTo>
                    <a:pt x="64" y="556"/>
                  </a:lnTo>
                  <a:lnTo>
                    <a:pt x="48" y="551"/>
                  </a:lnTo>
                  <a:lnTo>
                    <a:pt x="35" y="545"/>
                  </a:lnTo>
                  <a:lnTo>
                    <a:pt x="23" y="535"/>
                  </a:lnTo>
                  <a:lnTo>
                    <a:pt x="13" y="523"/>
                  </a:lnTo>
                  <a:lnTo>
                    <a:pt x="7" y="510"/>
                  </a:lnTo>
                  <a:lnTo>
                    <a:pt x="2" y="494"/>
                  </a:lnTo>
                  <a:lnTo>
                    <a:pt x="0" y="478"/>
                  </a:lnTo>
                  <a:lnTo>
                    <a:pt x="0" y="80"/>
                  </a:lnTo>
                  <a:close/>
                  <a:moveTo>
                    <a:pt x="2108" y="143"/>
                  </a:moveTo>
                  <a:lnTo>
                    <a:pt x="2108" y="143"/>
                  </a:lnTo>
                  <a:lnTo>
                    <a:pt x="2098" y="143"/>
                  </a:lnTo>
                  <a:lnTo>
                    <a:pt x="2090" y="147"/>
                  </a:lnTo>
                  <a:lnTo>
                    <a:pt x="2081" y="150"/>
                  </a:lnTo>
                  <a:lnTo>
                    <a:pt x="2075" y="157"/>
                  </a:lnTo>
                  <a:lnTo>
                    <a:pt x="2070" y="164"/>
                  </a:lnTo>
                  <a:lnTo>
                    <a:pt x="2065" y="172"/>
                  </a:lnTo>
                  <a:lnTo>
                    <a:pt x="2061" y="180"/>
                  </a:lnTo>
                  <a:lnTo>
                    <a:pt x="2061" y="190"/>
                  </a:lnTo>
                  <a:lnTo>
                    <a:pt x="2061" y="190"/>
                  </a:lnTo>
                  <a:lnTo>
                    <a:pt x="2061" y="199"/>
                  </a:lnTo>
                  <a:lnTo>
                    <a:pt x="2065" y="209"/>
                  </a:lnTo>
                  <a:lnTo>
                    <a:pt x="2070" y="217"/>
                  </a:lnTo>
                  <a:lnTo>
                    <a:pt x="2075" y="224"/>
                  </a:lnTo>
                  <a:lnTo>
                    <a:pt x="2081" y="229"/>
                  </a:lnTo>
                  <a:lnTo>
                    <a:pt x="2090" y="234"/>
                  </a:lnTo>
                  <a:lnTo>
                    <a:pt x="2098" y="235"/>
                  </a:lnTo>
                  <a:lnTo>
                    <a:pt x="2108" y="237"/>
                  </a:lnTo>
                  <a:lnTo>
                    <a:pt x="2108" y="237"/>
                  </a:lnTo>
                  <a:lnTo>
                    <a:pt x="2118" y="235"/>
                  </a:lnTo>
                  <a:lnTo>
                    <a:pt x="2126" y="234"/>
                  </a:lnTo>
                  <a:lnTo>
                    <a:pt x="2135" y="229"/>
                  </a:lnTo>
                  <a:lnTo>
                    <a:pt x="2141" y="224"/>
                  </a:lnTo>
                  <a:lnTo>
                    <a:pt x="2146" y="217"/>
                  </a:lnTo>
                  <a:lnTo>
                    <a:pt x="2151" y="209"/>
                  </a:lnTo>
                  <a:lnTo>
                    <a:pt x="2155" y="199"/>
                  </a:lnTo>
                  <a:lnTo>
                    <a:pt x="2155" y="190"/>
                  </a:lnTo>
                  <a:lnTo>
                    <a:pt x="2155" y="190"/>
                  </a:lnTo>
                  <a:lnTo>
                    <a:pt x="2155" y="180"/>
                  </a:lnTo>
                  <a:lnTo>
                    <a:pt x="2151" y="172"/>
                  </a:lnTo>
                  <a:lnTo>
                    <a:pt x="2146" y="164"/>
                  </a:lnTo>
                  <a:lnTo>
                    <a:pt x="2141" y="157"/>
                  </a:lnTo>
                  <a:lnTo>
                    <a:pt x="2135" y="150"/>
                  </a:lnTo>
                  <a:lnTo>
                    <a:pt x="2126" y="147"/>
                  </a:lnTo>
                  <a:lnTo>
                    <a:pt x="2118" y="143"/>
                  </a:lnTo>
                  <a:lnTo>
                    <a:pt x="2108" y="143"/>
                  </a:lnTo>
                  <a:lnTo>
                    <a:pt x="2108" y="143"/>
                  </a:lnTo>
                  <a:close/>
                  <a:moveTo>
                    <a:pt x="1931" y="143"/>
                  </a:moveTo>
                  <a:lnTo>
                    <a:pt x="1931" y="143"/>
                  </a:lnTo>
                  <a:lnTo>
                    <a:pt x="1922" y="143"/>
                  </a:lnTo>
                  <a:lnTo>
                    <a:pt x="1912" y="147"/>
                  </a:lnTo>
                  <a:lnTo>
                    <a:pt x="1906" y="150"/>
                  </a:lnTo>
                  <a:lnTo>
                    <a:pt x="1897" y="157"/>
                  </a:lnTo>
                  <a:lnTo>
                    <a:pt x="1892" y="164"/>
                  </a:lnTo>
                  <a:lnTo>
                    <a:pt x="1887" y="172"/>
                  </a:lnTo>
                  <a:lnTo>
                    <a:pt x="1886" y="180"/>
                  </a:lnTo>
                  <a:lnTo>
                    <a:pt x="1884" y="190"/>
                  </a:lnTo>
                  <a:lnTo>
                    <a:pt x="1884" y="190"/>
                  </a:lnTo>
                  <a:lnTo>
                    <a:pt x="1886" y="199"/>
                  </a:lnTo>
                  <a:lnTo>
                    <a:pt x="1887" y="209"/>
                  </a:lnTo>
                  <a:lnTo>
                    <a:pt x="1892" y="217"/>
                  </a:lnTo>
                  <a:lnTo>
                    <a:pt x="1897" y="224"/>
                  </a:lnTo>
                  <a:lnTo>
                    <a:pt x="1906" y="229"/>
                  </a:lnTo>
                  <a:lnTo>
                    <a:pt x="1912" y="234"/>
                  </a:lnTo>
                  <a:lnTo>
                    <a:pt x="1922" y="235"/>
                  </a:lnTo>
                  <a:lnTo>
                    <a:pt x="1931" y="237"/>
                  </a:lnTo>
                  <a:lnTo>
                    <a:pt x="1931" y="237"/>
                  </a:lnTo>
                  <a:lnTo>
                    <a:pt x="1941" y="235"/>
                  </a:lnTo>
                  <a:lnTo>
                    <a:pt x="1949" y="234"/>
                  </a:lnTo>
                  <a:lnTo>
                    <a:pt x="1958" y="229"/>
                  </a:lnTo>
                  <a:lnTo>
                    <a:pt x="1964" y="224"/>
                  </a:lnTo>
                  <a:lnTo>
                    <a:pt x="1971" y="217"/>
                  </a:lnTo>
                  <a:lnTo>
                    <a:pt x="1974" y="209"/>
                  </a:lnTo>
                  <a:lnTo>
                    <a:pt x="1978" y="199"/>
                  </a:lnTo>
                  <a:lnTo>
                    <a:pt x="1979" y="190"/>
                  </a:lnTo>
                  <a:lnTo>
                    <a:pt x="1979" y="190"/>
                  </a:lnTo>
                  <a:lnTo>
                    <a:pt x="1978" y="180"/>
                  </a:lnTo>
                  <a:lnTo>
                    <a:pt x="1974" y="172"/>
                  </a:lnTo>
                  <a:lnTo>
                    <a:pt x="1971" y="164"/>
                  </a:lnTo>
                  <a:lnTo>
                    <a:pt x="1964" y="157"/>
                  </a:lnTo>
                  <a:lnTo>
                    <a:pt x="1958" y="150"/>
                  </a:lnTo>
                  <a:lnTo>
                    <a:pt x="1949" y="147"/>
                  </a:lnTo>
                  <a:lnTo>
                    <a:pt x="1941" y="143"/>
                  </a:lnTo>
                  <a:lnTo>
                    <a:pt x="1931" y="143"/>
                  </a:lnTo>
                  <a:lnTo>
                    <a:pt x="1931" y="143"/>
                  </a:lnTo>
                  <a:close/>
                  <a:moveTo>
                    <a:pt x="1740" y="143"/>
                  </a:moveTo>
                  <a:lnTo>
                    <a:pt x="1740" y="143"/>
                  </a:lnTo>
                  <a:lnTo>
                    <a:pt x="1730" y="143"/>
                  </a:lnTo>
                  <a:lnTo>
                    <a:pt x="1722" y="147"/>
                  </a:lnTo>
                  <a:lnTo>
                    <a:pt x="1713" y="150"/>
                  </a:lnTo>
                  <a:lnTo>
                    <a:pt x="1707" y="157"/>
                  </a:lnTo>
                  <a:lnTo>
                    <a:pt x="1700" y="164"/>
                  </a:lnTo>
                  <a:lnTo>
                    <a:pt x="1697" y="172"/>
                  </a:lnTo>
                  <a:lnTo>
                    <a:pt x="1693" y="180"/>
                  </a:lnTo>
                  <a:lnTo>
                    <a:pt x="1692" y="190"/>
                  </a:lnTo>
                  <a:lnTo>
                    <a:pt x="1692" y="190"/>
                  </a:lnTo>
                  <a:lnTo>
                    <a:pt x="1693" y="199"/>
                  </a:lnTo>
                  <a:lnTo>
                    <a:pt x="1697" y="209"/>
                  </a:lnTo>
                  <a:lnTo>
                    <a:pt x="1700" y="217"/>
                  </a:lnTo>
                  <a:lnTo>
                    <a:pt x="1707" y="224"/>
                  </a:lnTo>
                  <a:lnTo>
                    <a:pt x="1713" y="229"/>
                  </a:lnTo>
                  <a:lnTo>
                    <a:pt x="1722" y="234"/>
                  </a:lnTo>
                  <a:lnTo>
                    <a:pt x="1730" y="235"/>
                  </a:lnTo>
                  <a:lnTo>
                    <a:pt x="1740" y="237"/>
                  </a:lnTo>
                  <a:lnTo>
                    <a:pt x="1740" y="237"/>
                  </a:lnTo>
                  <a:lnTo>
                    <a:pt x="1749" y="235"/>
                  </a:lnTo>
                  <a:lnTo>
                    <a:pt x="1759" y="234"/>
                  </a:lnTo>
                  <a:lnTo>
                    <a:pt x="1765" y="229"/>
                  </a:lnTo>
                  <a:lnTo>
                    <a:pt x="1774" y="224"/>
                  </a:lnTo>
                  <a:lnTo>
                    <a:pt x="1779" y="217"/>
                  </a:lnTo>
                  <a:lnTo>
                    <a:pt x="1784" y="209"/>
                  </a:lnTo>
                  <a:lnTo>
                    <a:pt x="1785" y="199"/>
                  </a:lnTo>
                  <a:lnTo>
                    <a:pt x="1787" y="190"/>
                  </a:lnTo>
                  <a:lnTo>
                    <a:pt x="1787" y="190"/>
                  </a:lnTo>
                  <a:lnTo>
                    <a:pt x="1785" y="180"/>
                  </a:lnTo>
                  <a:lnTo>
                    <a:pt x="1784" y="172"/>
                  </a:lnTo>
                  <a:lnTo>
                    <a:pt x="1779" y="164"/>
                  </a:lnTo>
                  <a:lnTo>
                    <a:pt x="1774" y="157"/>
                  </a:lnTo>
                  <a:lnTo>
                    <a:pt x="1765" y="150"/>
                  </a:lnTo>
                  <a:lnTo>
                    <a:pt x="1759" y="147"/>
                  </a:lnTo>
                  <a:lnTo>
                    <a:pt x="1749" y="143"/>
                  </a:lnTo>
                  <a:lnTo>
                    <a:pt x="1740" y="143"/>
                  </a:lnTo>
                  <a:lnTo>
                    <a:pt x="1740" y="143"/>
                  </a:lnTo>
                  <a:close/>
                  <a:moveTo>
                    <a:pt x="376" y="209"/>
                  </a:moveTo>
                  <a:lnTo>
                    <a:pt x="376" y="209"/>
                  </a:lnTo>
                  <a:lnTo>
                    <a:pt x="374" y="202"/>
                  </a:lnTo>
                  <a:lnTo>
                    <a:pt x="371" y="197"/>
                  </a:lnTo>
                  <a:lnTo>
                    <a:pt x="366" y="194"/>
                  </a:lnTo>
                  <a:lnTo>
                    <a:pt x="359" y="192"/>
                  </a:lnTo>
                  <a:lnTo>
                    <a:pt x="219" y="192"/>
                  </a:lnTo>
                  <a:lnTo>
                    <a:pt x="219" y="192"/>
                  </a:lnTo>
                  <a:lnTo>
                    <a:pt x="212" y="194"/>
                  </a:lnTo>
                  <a:lnTo>
                    <a:pt x="207" y="197"/>
                  </a:lnTo>
                  <a:lnTo>
                    <a:pt x="202" y="202"/>
                  </a:lnTo>
                  <a:lnTo>
                    <a:pt x="202" y="209"/>
                  </a:lnTo>
                  <a:lnTo>
                    <a:pt x="202" y="349"/>
                  </a:lnTo>
                  <a:lnTo>
                    <a:pt x="202" y="349"/>
                  </a:lnTo>
                  <a:lnTo>
                    <a:pt x="202" y="356"/>
                  </a:lnTo>
                  <a:lnTo>
                    <a:pt x="207" y="361"/>
                  </a:lnTo>
                  <a:lnTo>
                    <a:pt x="212" y="366"/>
                  </a:lnTo>
                  <a:lnTo>
                    <a:pt x="219" y="366"/>
                  </a:lnTo>
                  <a:lnTo>
                    <a:pt x="359" y="366"/>
                  </a:lnTo>
                  <a:lnTo>
                    <a:pt x="359" y="366"/>
                  </a:lnTo>
                  <a:lnTo>
                    <a:pt x="366" y="366"/>
                  </a:lnTo>
                  <a:lnTo>
                    <a:pt x="371" y="361"/>
                  </a:lnTo>
                  <a:lnTo>
                    <a:pt x="374" y="356"/>
                  </a:lnTo>
                  <a:lnTo>
                    <a:pt x="376" y="349"/>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sp>
          <p:nvSpPr>
            <p:cNvPr id="173" name="Freeform 12"/>
            <p:cNvSpPr>
              <a:spLocks noEditPoints="1"/>
            </p:cNvSpPr>
            <p:nvPr/>
          </p:nvSpPr>
          <p:spPr bwMode="auto">
            <a:xfrm>
              <a:off x="11664950" y="11488738"/>
              <a:ext cx="1851025" cy="441325"/>
            </a:xfrm>
            <a:custGeom>
              <a:avLst/>
              <a:gdLst>
                <a:gd name="T0" fmla="*/ 2 w 2332"/>
                <a:gd name="T1" fmla="*/ 64 h 557"/>
                <a:gd name="T2" fmla="*/ 23 w 2332"/>
                <a:gd name="T3" fmla="*/ 24 h 557"/>
                <a:gd name="T4" fmla="*/ 64 w 2332"/>
                <a:gd name="T5" fmla="*/ 2 h 557"/>
                <a:gd name="T6" fmla="*/ 2252 w 2332"/>
                <a:gd name="T7" fmla="*/ 0 h 557"/>
                <a:gd name="T8" fmla="*/ 2297 w 2332"/>
                <a:gd name="T9" fmla="*/ 14 h 557"/>
                <a:gd name="T10" fmla="*/ 2325 w 2332"/>
                <a:gd name="T11" fmla="*/ 49 h 557"/>
                <a:gd name="T12" fmla="*/ 2332 w 2332"/>
                <a:gd name="T13" fmla="*/ 477 h 557"/>
                <a:gd name="T14" fmla="*/ 2325 w 2332"/>
                <a:gd name="T15" fmla="*/ 508 h 557"/>
                <a:gd name="T16" fmla="*/ 2297 w 2332"/>
                <a:gd name="T17" fmla="*/ 543 h 557"/>
                <a:gd name="T18" fmla="*/ 2252 w 2332"/>
                <a:gd name="T19" fmla="*/ 557 h 557"/>
                <a:gd name="T20" fmla="*/ 64 w 2332"/>
                <a:gd name="T21" fmla="*/ 555 h 557"/>
                <a:gd name="T22" fmla="*/ 23 w 2332"/>
                <a:gd name="T23" fmla="*/ 533 h 557"/>
                <a:gd name="T24" fmla="*/ 2 w 2332"/>
                <a:gd name="T25" fmla="*/ 493 h 557"/>
                <a:gd name="T26" fmla="*/ 2108 w 2332"/>
                <a:gd name="T27" fmla="*/ 142 h 557"/>
                <a:gd name="T28" fmla="*/ 2090 w 2332"/>
                <a:gd name="T29" fmla="*/ 146 h 557"/>
                <a:gd name="T30" fmla="*/ 2070 w 2332"/>
                <a:gd name="T31" fmla="*/ 162 h 557"/>
                <a:gd name="T32" fmla="*/ 2061 w 2332"/>
                <a:gd name="T33" fmla="*/ 189 h 557"/>
                <a:gd name="T34" fmla="*/ 2065 w 2332"/>
                <a:gd name="T35" fmla="*/ 208 h 557"/>
                <a:gd name="T36" fmla="*/ 2081 w 2332"/>
                <a:gd name="T37" fmla="*/ 229 h 557"/>
                <a:gd name="T38" fmla="*/ 2108 w 2332"/>
                <a:gd name="T39" fmla="*/ 236 h 557"/>
                <a:gd name="T40" fmla="*/ 2126 w 2332"/>
                <a:gd name="T41" fmla="*/ 233 h 557"/>
                <a:gd name="T42" fmla="*/ 2146 w 2332"/>
                <a:gd name="T43" fmla="*/ 216 h 557"/>
                <a:gd name="T44" fmla="*/ 2155 w 2332"/>
                <a:gd name="T45" fmla="*/ 189 h 557"/>
                <a:gd name="T46" fmla="*/ 2151 w 2332"/>
                <a:gd name="T47" fmla="*/ 171 h 557"/>
                <a:gd name="T48" fmla="*/ 2135 w 2332"/>
                <a:gd name="T49" fmla="*/ 151 h 557"/>
                <a:gd name="T50" fmla="*/ 2108 w 2332"/>
                <a:gd name="T51" fmla="*/ 142 h 557"/>
                <a:gd name="T52" fmla="*/ 1931 w 2332"/>
                <a:gd name="T53" fmla="*/ 142 h 557"/>
                <a:gd name="T54" fmla="*/ 1906 w 2332"/>
                <a:gd name="T55" fmla="*/ 151 h 557"/>
                <a:gd name="T56" fmla="*/ 1887 w 2332"/>
                <a:gd name="T57" fmla="*/ 171 h 557"/>
                <a:gd name="T58" fmla="*/ 1884 w 2332"/>
                <a:gd name="T59" fmla="*/ 189 h 557"/>
                <a:gd name="T60" fmla="*/ 1892 w 2332"/>
                <a:gd name="T61" fmla="*/ 216 h 557"/>
                <a:gd name="T62" fmla="*/ 1912 w 2332"/>
                <a:gd name="T63" fmla="*/ 233 h 557"/>
                <a:gd name="T64" fmla="*/ 1931 w 2332"/>
                <a:gd name="T65" fmla="*/ 236 h 557"/>
                <a:gd name="T66" fmla="*/ 1958 w 2332"/>
                <a:gd name="T67" fmla="*/ 229 h 557"/>
                <a:gd name="T68" fmla="*/ 1974 w 2332"/>
                <a:gd name="T69" fmla="*/ 208 h 557"/>
                <a:gd name="T70" fmla="*/ 1979 w 2332"/>
                <a:gd name="T71" fmla="*/ 189 h 557"/>
                <a:gd name="T72" fmla="*/ 1971 w 2332"/>
                <a:gd name="T73" fmla="*/ 162 h 557"/>
                <a:gd name="T74" fmla="*/ 1949 w 2332"/>
                <a:gd name="T75" fmla="*/ 146 h 557"/>
                <a:gd name="T76" fmla="*/ 1931 w 2332"/>
                <a:gd name="T77" fmla="*/ 142 h 557"/>
                <a:gd name="T78" fmla="*/ 1730 w 2332"/>
                <a:gd name="T79" fmla="*/ 144 h 557"/>
                <a:gd name="T80" fmla="*/ 1707 w 2332"/>
                <a:gd name="T81" fmla="*/ 156 h 557"/>
                <a:gd name="T82" fmla="*/ 1693 w 2332"/>
                <a:gd name="T83" fmla="*/ 179 h 557"/>
                <a:gd name="T84" fmla="*/ 1693 w 2332"/>
                <a:gd name="T85" fmla="*/ 199 h 557"/>
                <a:gd name="T86" fmla="*/ 1707 w 2332"/>
                <a:gd name="T87" fmla="*/ 223 h 557"/>
                <a:gd name="T88" fmla="*/ 1730 w 2332"/>
                <a:gd name="T89" fmla="*/ 236 h 557"/>
                <a:gd name="T90" fmla="*/ 1749 w 2332"/>
                <a:gd name="T91" fmla="*/ 236 h 557"/>
                <a:gd name="T92" fmla="*/ 1774 w 2332"/>
                <a:gd name="T93" fmla="*/ 223 h 557"/>
                <a:gd name="T94" fmla="*/ 1785 w 2332"/>
                <a:gd name="T95" fmla="*/ 199 h 557"/>
                <a:gd name="T96" fmla="*/ 1785 w 2332"/>
                <a:gd name="T97" fmla="*/ 179 h 557"/>
                <a:gd name="T98" fmla="*/ 1774 w 2332"/>
                <a:gd name="T99" fmla="*/ 156 h 557"/>
                <a:gd name="T100" fmla="*/ 1749 w 2332"/>
                <a:gd name="T101" fmla="*/ 144 h 557"/>
                <a:gd name="T102" fmla="*/ 376 w 2332"/>
                <a:gd name="T103" fmla="*/ 209 h 557"/>
                <a:gd name="T104" fmla="*/ 371 w 2332"/>
                <a:gd name="T105" fmla="*/ 196 h 557"/>
                <a:gd name="T106" fmla="*/ 219 w 2332"/>
                <a:gd name="T107" fmla="*/ 191 h 557"/>
                <a:gd name="T108" fmla="*/ 207 w 2332"/>
                <a:gd name="T109" fmla="*/ 196 h 557"/>
                <a:gd name="T110" fmla="*/ 202 w 2332"/>
                <a:gd name="T111" fmla="*/ 348 h 557"/>
                <a:gd name="T112" fmla="*/ 207 w 2332"/>
                <a:gd name="T113" fmla="*/ 361 h 557"/>
                <a:gd name="T114" fmla="*/ 359 w 2332"/>
                <a:gd name="T115" fmla="*/ 366 h 557"/>
                <a:gd name="T116" fmla="*/ 371 w 2332"/>
                <a:gd name="T117" fmla="*/ 361 h 557"/>
                <a:gd name="T118" fmla="*/ 376 w 2332"/>
                <a:gd name="T119" fmla="*/ 20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7">
                  <a:moveTo>
                    <a:pt x="0" y="81"/>
                  </a:moveTo>
                  <a:lnTo>
                    <a:pt x="0" y="81"/>
                  </a:lnTo>
                  <a:lnTo>
                    <a:pt x="2" y="64"/>
                  </a:lnTo>
                  <a:lnTo>
                    <a:pt x="7" y="49"/>
                  </a:lnTo>
                  <a:lnTo>
                    <a:pt x="13" y="35"/>
                  </a:lnTo>
                  <a:lnTo>
                    <a:pt x="23" y="24"/>
                  </a:lnTo>
                  <a:lnTo>
                    <a:pt x="35" y="14"/>
                  </a:lnTo>
                  <a:lnTo>
                    <a:pt x="48" y="5"/>
                  </a:lnTo>
                  <a:lnTo>
                    <a:pt x="64" y="2"/>
                  </a:lnTo>
                  <a:lnTo>
                    <a:pt x="80" y="0"/>
                  </a:lnTo>
                  <a:lnTo>
                    <a:pt x="2252" y="0"/>
                  </a:lnTo>
                  <a:lnTo>
                    <a:pt x="2252" y="0"/>
                  </a:lnTo>
                  <a:lnTo>
                    <a:pt x="2268" y="2"/>
                  </a:lnTo>
                  <a:lnTo>
                    <a:pt x="2284" y="5"/>
                  </a:lnTo>
                  <a:lnTo>
                    <a:pt x="2297" y="14"/>
                  </a:lnTo>
                  <a:lnTo>
                    <a:pt x="2309" y="24"/>
                  </a:lnTo>
                  <a:lnTo>
                    <a:pt x="2319" y="35"/>
                  </a:lnTo>
                  <a:lnTo>
                    <a:pt x="2325" y="49"/>
                  </a:lnTo>
                  <a:lnTo>
                    <a:pt x="2330" y="64"/>
                  </a:lnTo>
                  <a:lnTo>
                    <a:pt x="2332" y="81"/>
                  </a:lnTo>
                  <a:lnTo>
                    <a:pt x="2332" y="477"/>
                  </a:lnTo>
                  <a:lnTo>
                    <a:pt x="2332" y="477"/>
                  </a:lnTo>
                  <a:lnTo>
                    <a:pt x="2330" y="493"/>
                  </a:lnTo>
                  <a:lnTo>
                    <a:pt x="2325" y="508"/>
                  </a:lnTo>
                  <a:lnTo>
                    <a:pt x="2319" y="522"/>
                  </a:lnTo>
                  <a:lnTo>
                    <a:pt x="2309" y="533"/>
                  </a:lnTo>
                  <a:lnTo>
                    <a:pt x="2297" y="543"/>
                  </a:lnTo>
                  <a:lnTo>
                    <a:pt x="2284" y="550"/>
                  </a:lnTo>
                  <a:lnTo>
                    <a:pt x="2268" y="555"/>
                  </a:lnTo>
                  <a:lnTo>
                    <a:pt x="2252" y="557"/>
                  </a:lnTo>
                  <a:lnTo>
                    <a:pt x="80" y="557"/>
                  </a:lnTo>
                  <a:lnTo>
                    <a:pt x="80" y="557"/>
                  </a:lnTo>
                  <a:lnTo>
                    <a:pt x="64" y="555"/>
                  </a:lnTo>
                  <a:lnTo>
                    <a:pt x="48" y="550"/>
                  </a:lnTo>
                  <a:lnTo>
                    <a:pt x="35" y="543"/>
                  </a:lnTo>
                  <a:lnTo>
                    <a:pt x="23" y="533"/>
                  </a:lnTo>
                  <a:lnTo>
                    <a:pt x="13" y="522"/>
                  </a:lnTo>
                  <a:lnTo>
                    <a:pt x="7" y="508"/>
                  </a:lnTo>
                  <a:lnTo>
                    <a:pt x="2" y="493"/>
                  </a:lnTo>
                  <a:lnTo>
                    <a:pt x="0" y="477"/>
                  </a:lnTo>
                  <a:lnTo>
                    <a:pt x="0" y="81"/>
                  </a:lnTo>
                  <a:close/>
                  <a:moveTo>
                    <a:pt x="2108" y="142"/>
                  </a:moveTo>
                  <a:lnTo>
                    <a:pt x="2108" y="142"/>
                  </a:lnTo>
                  <a:lnTo>
                    <a:pt x="2098" y="144"/>
                  </a:lnTo>
                  <a:lnTo>
                    <a:pt x="2090" y="146"/>
                  </a:lnTo>
                  <a:lnTo>
                    <a:pt x="2081" y="151"/>
                  </a:lnTo>
                  <a:lnTo>
                    <a:pt x="2075" y="156"/>
                  </a:lnTo>
                  <a:lnTo>
                    <a:pt x="2070" y="162"/>
                  </a:lnTo>
                  <a:lnTo>
                    <a:pt x="2065" y="171"/>
                  </a:lnTo>
                  <a:lnTo>
                    <a:pt x="2061" y="179"/>
                  </a:lnTo>
                  <a:lnTo>
                    <a:pt x="2061" y="189"/>
                  </a:lnTo>
                  <a:lnTo>
                    <a:pt x="2061" y="189"/>
                  </a:lnTo>
                  <a:lnTo>
                    <a:pt x="2061" y="199"/>
                  </a:lnTo>
                  <a:lnTo>
                    <a:pt x="2065" y="208"/>
                  </a:lnTo>
                  <a:lnTo>
                    <a:pt x="2070" y="216"/>
                  </a:lnTo>
                  <a:lnTo>
                    <a:pt x="2075" y="223"/>
                  </a:lnTo>
                  <a:lnTo>
                    <a:pt x="2081" y="229"/>
                  </a:lnTo>
                  <a:lnTo>
                    <a:pt x="2090" y="233"/>
                  </a:lnTo>
                  <a:lnTo>
                    <a:pt x="2098" y="236"/>
                  </a:lnTo>
                  <a:lnTo>
                    <a:pt x="2108" y="236"/>
                  </a:lnTo>
                  <a:lnTo>
                    <a:pt x="2108" y="236"/>
                  </a:lnTo>
                  <a:lnTo>
                    <a:pt x="2118" y="236"/>
                  </a:lnTo>
                  <a:lnTo>
                    <a:pt x="2126" y="233"/>
                  </a:lnTo>
                  <a:lnTo>
                    <a:pt x="2135" y="229"/>
                  </a:lnTo>
                  <a:lnTo>
                    <a:pt x="2141" y="223"/>
                  </a:lnTo>
                  <a:lnTo>
                    <a:pt x="2146" y="216"/>
                  </a:lnTo>
                  <a:lnTo>
                    <a:pt x="2151" y="208"/>
                  </a:lnTo>
                  <a:lnTo>
                    <a:pt x="2155" y="199"/>
                  </a:lnTo>
                  <a:lnTo>
                    <a:pt x="2155" y="189"/>
                  </a:lnTo>
                  <a:lnTo>
                    <a:pt x="2155" y="189"/>
                  </a:lnTo>
                  <a:lnTo>
                    <a:pt x="2155" y="179"/>
                  </a:lnTo>
                  <a:lnTo>
                    <a:pt x="2151" y="171"/>
                  </a:lnTo>
                  <a:lnTo>
                    <a:pt x="2146" y="162"/>
                  </a:lnTo>
                  <a:lnTo>
                    <a:pt x="2141" y="156"/>
                  </a:lnTo>
                  <a:lnTo>
                    <a:pt x="2135" y="151"/>
                  </a:lnTo>
                  <a:lnTo>
                    <a:pt x="2126" y="146"/>
                  </a:lnTo>
                  <a:lnTo>
                    <a:pt x="2118" y="144"/>
                  </a:lnTo>
                  <a:lnTo>
                    <a:pt x="2108" y="142"/>
                  </a:lnTo>
                  <a:lnTo>
                    <a:pt x="2108" y="142"/>
                  </a:lnTo>
                  <a:close/>
                  <a:moveTo>
                    <a:pt x="1931" y="142"/>
                  </a:moveTo>
                  <a:lnTo>
                    <a:pt x="1931" y="142"/>
                  </a:lnTo>
                  <a:lnTo>
                    <a:pt x="1922" y="144"/>
                  </a:lnTo>
                  <a:lnTo>
                    <a:pt x="1912" y="146"/>
                  </a:lnTo>
                  <a:lnTo>
                    <a:pt x="1906" y="151"/>
                  </a:lnTo>
                  <a:lnTo>
                    <a:pt x="1897" y="156"/>
                  </a:lnTo>
                  <a:lnTo>
                    <a:pt x="1892" y="162"/>
                  </a:lnTo>
                  <a:lnTo>
                    <a:pt x="1887" y="171"/>
                  </a:lnTo>
                  <a:lnTo>
                    <a:pt x="1886" y="179"/>
                  </a:lnTo>
                  <a:lnTo>
                    <a:pt x="1884" y="189"/>
                  </a:lnTo>
                  <a:lnTo>
                    <a:pt x="1884" y="189"/>
                  </a:lnTo>
                  <a:lnTo>
                    <a:pt x="1886" y="199"/>
                  </a:lnTo>
                  <a:lnTo>
                    <a:pt x="1887" y="208"/>
                  </a:lnTo>
                  <a:lnTo>
                    <a:pt x="1892" y="216"/>
                  </a:lnTo>
                  <a:lnTo>
                    <a:pt x="1897" y="223"/>
                  </a:lnTo>
                  <a:lnTo>
                    <a:pt x="1906" y="229"/>
                  </a:lnTo>
                  <a:lnTo>
                    <a:pt x="1912" y="233"/>
                  </a:lnTo>
                  <a:lnTo>
                    <a:pt x="1922" y="236"/>
                  </a:lnTo>
                  <a:lnTo>
                    <a:pt x="1931" y="236"/>
                  </a:lnTo>
                  <a:lnTo>
                    <a:pt x="1931" y="236"/>
                  </a:lnTo>
                  <a:lnTo>
                    <a:pt x="1941" y="236"/>
                  </a:lnTo>
                  <a:lnTo>
                    <a:pt x="1949" y="233"/>
                  </a:lnTo>
                  <a:lnTo>
                    <a:pt x="1958" y="229"/>
                  </a:lnTo>
                  <a:lnTo>
                    <a:pt x="1964" y="223"/>
                  </a:lnTo>
                  <a:lnTo>
                    <a:pt x="1971" y="216"/>
                  </a:lnTo>
                  <a:lnTo>
                    <a:pt x="1974" y="208"/>
                  </a:lnTo>
                  <a:lnTo>
                    <a:pt x="1978" y="199"/>
                  </a:lnTo>
                  <a:lnTo>
                    <a:pt x="1979" y="189"/>
                  </a:lnTo>
                  <a:lnTo>
                    <a:pt x="1979" y="189"/>
                  </a:lnTo>
                  <a:lnTo>
                    <a:pt x="1978" y="179"/>
                  </a:lnTo>
                  <a:lnTo>
                    <a:pt x="1974" y="171"/>
                  </a:lnTo>
                  <a:lnTo>
                    <a:pt x="1971" y="162"/>
                  </a:lnTo>
                  <a:lnTo>
                    <a:pt x="1964" y="156"/>
                  </a:lnTo>
                  <a:lnTo>
                    <a:pt x="1958" y="151"/>
                  </a:lnTo>
                  <a:lnTo>
                    <a:pt x="1949" y="146"/>
                  </a:lnTo>
                  <a:lnTo>
                    <a:pt x="1941" y="144"/>
                  </a:lnTo>
                  <a:lnTo>
                    <a:pt x="1931" y="142"/>
                  </a:lnTo>
                  <a:lnTo>
                    <a:pt x="1931" y="142"/>
                  </a:lnTo>
                  <a:close/>
                  <a:moveTo>
                    <a:pt x="1740" y="142"/>
                  </a:moveTo>
                  <a:lnTo>
                    <a:pt x="1740" y="142"/>
                  </a:lnTo>
                  <a:lnTo>
                    <a:pt x="1730" y="144"/>
                  </a:lnTo>
                  <a:lnTo>
                    <a:pt x="1722" y="146"/>
                  </a:lnTo>
                  <a:lnTo>
                    <a:pt x="1713" y="151"/>
                  </a:lnTo>
                  <a:lnTo>
                    <a:pt x="1707" y="156"/>
                  </a:lnTo>
                  <a:lnTo>
                    <a:pt x="1700" y="162"/>
                  </a:lnTo>
                  <a:lnTo>
                    <a:pt x="1697" y="171"/>
                  </a:lnTo>
                  <a:lnTo>
                    <a:pt x="1693" y="179"/>
                  </a:lnTo>
                  <a:lnTo>
                    <a:pt x="1692" y="189"/>
                  </a:lnTo>
                  <a:lnTo>
                    <a:pt x="1692" y="189"/>
                  </a:lnTo>
                  <a:lnTo>
                    <a:pt x="1693" y="199"/>
                  </a:lnTo>
                  <a:lnTo>
                    <a:pt x="1697" y="208"/>
                  </a:lnTo>
                  <a:lnTo>
                    <a:pt x="1700" y="216"/>
                  </a:lnTo>
                  <a:lnTo>
                    <a:pt x="1707" y="223"/>
                  </a:lnTo>
                  <a:lnTo>
                    <a:pt x="1713" y="229"/>
                  </a:lnTo>
                  <a:lnTo>
                    <a:pt x="1722" y="233"/>
                  </a:lnTo>
                  <a:lnTo>
                    <a:pt x="1730" y="236"/>
                  </a:lnTo>
                  <a:lnTo>
                    <a:pt x="1740" y="236"/>
                  </a:lnTo>
                  <a:lnTo>
                    <a:pt x="1740" y="236"/>
                  </a:lnTo>
                  <a:lnTo>
                    <a:pt x="1749" y="236"/>
                  </a:lnTo>
                  <a:lnTo>
                    <a:pt x="1759" y="233"/>
                  </a:lnTo>
                  <a:lnTo>
                    <a:pt x="1765" y="229"/>
                  </a:lnTo>
                  <a:lnTo>
                    <a:pt x="1774" y="223"/>
                  </a:lnTo>
                  <a:lnTo>
                    <a:pt x="1779" y="216"/>
                  </a:lnTo>
                  <a:lnTo>
                    <a:pt x="1784" y="208"/>
                  </a:lnTo>
                  <a:lnTo>
                    <a:pt x="1785" y="199"/>
                  </a:lnTo>
                  <a:lnTo>
                    <a:pt x="1787" y="189"/>
                  </a:lnTo>
                  <a:lnTo>
                    <a:pt x="1787" y="189"/>
                  </a:lnTo>
                  <a:lnTo>
                    <a:pt x="1785" y="179"/>
                  </a:lnTo>
                  <a:lnTo>
                    <a:pt x="1784" y="171"/>
                  </a:lnTo>
                  <a:lnTo>
                    <a:pt x="1779" y="162"/>
                  </a:lnTo>
                  <a:lnTo>
                    <a:pt x="1774" y="156"/>
                  </a:lnTo>
                  <a:lnTo>
                    <a:pt x="1765" y="151"/>
                  </a:lnTo>
                  <a:lnTo>
                    <a:pt x="1759" y="146"/>
                  </a:lnTo>
                  <a:lnTo>
                    <a:pt x="1749" y="144"/>
                  </a:lnTo>
                  <a:lnTo>
                    <a:pt x="1740" y="142"/>
                  </a:lnTo>
                  <a:lnTo>
                    <a:pt x="1740" y="142"/>
                  </a:lnTo>
                  <a:close/>
                  <a:moveTo>
                    <a:pt x="376" y="209"/>
                  </a:moveTo>
                  <a:lnTo>
                    <a:pt x="376" y="209"/>
                  </a:lnTo>
                  <a:lnTo>
                    <a:pt x="374" y="203"/>
                  </a:lnTo>
                  <a:lnTo>
                    <a:pt x="371" y="196"/>
                  </a:lnTo>
                  <a:lnTo>
                    <a:pt x="366" y="192"/>
                  </a:lnTo>
                  <a:lnTo>
                    <a:pt x="359" y="191"/>
                  </a:lnTo>
                  <a:lnTo>
                    <a:pt x="219" y="191"/>
                  </a:lnTo>
                  <a:lnTo>
                    <a:pt x="219" y="191"/>
                  </a:lnTo>
                  <a:lnTo>
                    <a:pt x="212" y="192"/>
                  </a:lnTo>
                  <a:lnTo>
                    <a:pt x="207" y="196"/>
                  </a:lnTo>
                  <a:lnTo>
                    <a:pt x="202" y="203"/>
                  </a:lnTo>
                  <a:lnTo>
                    <a:pt x="202" y="209"/>
                  </a:lnTo>
                  <a:lnTo>
                    <a:pt x="202" y="348"/>
                  </a:lnTo>
                  <a:lnTo>
                    <a:pt x="202" y="348"/>
                  </a:lnTo>
                  <a:lnTo>
                    <a:pt x="202" y="355"/>
                  </a:lnTo>
                  <a:lnTo>
                    <a:pt x="207" y="361"/>
                  </a:lnTo>
                  <a:lnTo>
                    <a:pt x="212" y="365"/>
                  </a:lnTo>
                  <a:lnTo>
                    <a:pt x="219" y="366"/>
                  </a:lnTo>
                  <a:lnTo>
                    <a:pt x="359" y="366"/>
                  </a:lnTo>
                  <a:lnTo>
                    <a:pt x="359" y="366"/>
                  </a:lnTo>
                  <a:lnTo>
                    <a:pt x="366" y="365"/>
                  </a:lnTo>
                  <a:lnTo>
                    <a:pt x="371" y="361"/>
                  </a:lnTo>
                  <a:lnTo>
                    <a:pt x="374" y="355"/>
                  </a:lnTo>
                  <a:lnTo>
                    <a:pt x="376" y="348"/>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sp>
          <p:nvSpPr>
            <p:cNvPr id="174" name="Freeform 13"/>
            <p:cNvSpPr>
              <a:spLocks noEditPoints="1"/>
            </p:cNvSpPr>
            <p:nvPr/>
          </p:nvSpPr>
          <p:spPr bwMode="auto">
            <a:xfrm>
              <a:off x="11664950" y="10985500"/>
              <a:ext cx="1851025" cy="442913"/>
            </a:xfrm>
            <a:custGeom>
              <a:avLst/>
              <a:gdLst>
                <a:gd name="T0" fmla="*/ 2 w 2332"/>
                <a:gd name="T1" fmla="*/ 64 h 558"/>
                <a:gd name="T2" fmla="*/ 23 w 2332"/>
                <a:gd name="T3" fmla="*/ 24 h 558"/>
                <a:gd name="T4" fmla="*/ 64 w 2332"/>
                <a:gd name="T5" fmla="*/ 2 h 558"/>
                <a:gd name="T6" fmla="*/ 2252 w 2332"/>
                <a:gd name="T7" fmla="*/ 0 h 558"/>
                <a:gd name="T8" fmla="*/ 2297 w 2332"/>
                <a:gd name="T9" fmla="*/ 14 h 558"/>
                <a:gd name="T10" fmla="*/ 2325 w 2332"/>
                <a:gd name="T11" fmla="*/ 49 h 558"/>
                <a:gd name="T12" fmla="*/ 2332 w 2332"/>
                <a:gd name="T13" fmla="*/ 478 h 558"/>
                <a:gd name="T14" fmla="*/ 2325 w 2332"/>
                <a:gd name="T15" fmla="*/ 508 h 558"/>
                <a:gd name="T16" fmla="*/ 2297 w 2332"/>
                <a:gd name="T17" fmla="*/ 543 h 558"/>
                <a:gd name="T18" fmla="*/ 2252 w 2332"/>
                <a:gd name="T19" fmla="*/ 558 h 558"/>
                <a:gd name="T20" fmla="*/ 64 w 2332"/>
                <a:gd name="T21" fmla="*/ 557 h 558"/>
                <a:gd name="T22" fmla="*/ 23 w 2332"/>
                <a:gd name="T23" fmla="*/ 535 h 558"/>
                <a:gd name="T24" fmla="*/ 2 w 2332"/>
                <a:gd name="T25" fmla="*/ 493 h 558"/>
                <a:gd name="T26" fmla="*/ 2108 w 2332"/>
                <a:gd name="T27" fmla="*/ 142 h 558"/>
                <a:gd name="T28" fmla="*/ 2090 w 2332"/>
                <a:gd name="T29" fmla="*/ 147 h 558"/>
                <a:gd name="T30" fmla="*/ 2070 w 2332"/>
                <a:gd name="T31" fmla="*/ 164 h 558"/>
                <a:gd name="T32" fmla="*/ 2061 w 2332"/>
                <a:gd name="T33" fmla="*/ 191 h 558"/>
                <a:gd name="T34" fmla="*/ 2065 w 2332"/>
                <a:gd name="T35" fmla="*/ 209 h 558"/>
                <a:gd name="T36" fmla="*/ 2081 w 2332"/>
                <a:gd name="T37" fmla="*/ 229 h 558"/>
                <a:gd name="T38" fmla="*/ 2108 w 2332"/>
                <a:gd name="T39" fmla="*/ 237 h 558"/>
                <a:gd name="T40" fmla="*/ 2126 w 2332"/>
                <a:gd name="T41" fmla="*/ 232 h 558"/>
                <a:gd name="T42" fmla="*/ 2146 w 2332"/>
                <a:gd name="T43" fmla="*/ 216 h 558"/>
                <a:gd name="T44" fmla="*/ 2155 w 2332"/>
                <a:gd name="T45" fmla="*/ 191 h 558"/>
                <a:gd name="T46" fmla="*/ 2151 w 2332"/>
                <a:gd name="T47" fmla="*/ 172 h 558"/>
                <a:gd name="T48" fmla="*/ 2135 w 2332"/>
                <a:gd name="T49" fmla="*/ 151 h 558"/>
                <a:gd name="T50" fmla="*/ 2108 w 2332"/>
                <a:gd name="T51" fmla="*/ 142 h 558"/>
                <a:gd name="T52" fmla="*/ 1931 w 2332"/>
                <a:gd name="T53" fmla="*/ 142 h 558"/>
                <a:gd name="T54" fmla="*/ 1906 w 2332"/>
                <a:gd name="T55" fmla="*/ 151 h 558"/>
                <a:gd name="T56" fmla="*/ 1887 w 2332"/>
                <a:gd name="T57" fmla="*/ 172 h 558"/>
                <a:gd name="T58" fmla="*/ 1884 w 2332"/>
                <a:gd name="T59" fmla="*/ 191 h 558"/>
                <a:gd name="T60" fmla="*/ 1892 w 2332"/>
                <a:gd name="T61" fmla="*/ 216 h 558"/>
                <a:gd name="T62" fmla="*/ 1912 w 2332"/>
                <a:gd name="T63" fmla="*/ 232 h 558"/>
                <a:gd name="T64" fmla="*/ 1931 w 2332"/>
                <a:gd name="T65" fmla="*/ 237 h 558"/>
                <a:gd name="T66" fmla="*/ 1958 w 2332"/>
                <a:gd name="T67" fmla="*/ 229 h 558"/>
                <a:gd name="T68" fmla="*/ 1974 w 2332"/>
                <a:gd name="T69" fmla="*/ 209 h 558"/>
                <a:gd name="T70" fmla="*/ 1979 w 2332"/>
                <a:gd name="T71" fmla="*/ 191 h 558"/>
                <a:gd name="T72" fmla="*/ 1971 w 2332"/>
                <a:gd name="T73" fmla="*/ 164 h 558"/>
                <a:gd name="T74" fmla="*/ 1949 w 2332"/>
                <a:gd name="T75" fmla="*/ 147 h 558"/>
                <a:gd name="T76" fmla="*/ 1931 w 2332"/>
                <a:gd name="T77" fmla="*/ 142 h 558"/>
                <a:gd name="T78" fmla="*/ 1730 w 2332"/>
                <a:gd name="T79" fmla="*/ 144 h 558"/>
                <a:gd name="T80" fmla="*/ 1707 w 2332"/>
                <a:gd name="T81" fmla="*/ 157 h 558"/>
                <a:gd name="T82" fmla="*/ 1693 w 2332"/>
                <a:gd name="T83" fmla="*/ 181 h 558"/>
                <a:gd name="T84" fmla="*/ 1693 w 2332"/>
                <a:gd name="T85" fmla="*/ 199 h 558"/>
                <a:gd name="T86" fmla="*/ 1707 w 2332"/>
                <a:gd name="T87" fmla="*/ 222 h 558"/>
                <a:gd name="T88" fmla="*/ 1730 w 2332"/>
                <a:gd name="T89" fmla="*/ 236 h 558"/>
                <a:gd name="T90" fmla="*/ 1749 w 2332"/>
                <a:gd name="T91" fmla="*/ 236 h 558"/>
                <a:gd name="T92" fmla="*/ 1774 w 2332"/>
                <a:gd name="T93" fmla="*/ 222 h 558"/>
                <a:gd name="T94" fmla="*/ 1785 w 2332"/>
                <a:gd name="T95" fmla="*/ 199 h 558"/>
                <a:gd name="T96" fmla="*/ 1785 w 2332"/>
                <a:gd name="T97" fmla="*/ 181 h 558"/>
                <a:gd name="T98" fmla="*/ 1774 w 2332"/>
                <a:gd name="T99" fmla="*/ 157 h 558"/>
                <a:gd name="T100" fmla="*/ 1749 w 2332"/>
                <a:gd name="T101" fmla="*/ 144 h 558"/>
                <a:gd name="T102" fmla="*/ 376 w 2332"/>
                <a:gd name="T103" fmla="*/ 209 h 558"/>
                <a:gd name="T104" fmla="*/ 371 w 2332"/>
                <a:gd name="T105" fmla="*/ 197 h 558"/>
                <a:gd name="T106" fmla="*/ 219 w 2332"/>
                <a:gd name="T107" fmla="*/ 192 h 558"/>
                <a:gd name="T108" fmla="*/ 207 w 2332"/>
                <a:gd name="T109" fmla="*/ 197 h 558"/>
                <a:gd name="T110" fmla="*/ 202 w 2332"/>
                <a:gd name="T111" fmla="*/ 349 h 558"/>
                <a:gd name="T112" fmla="*/ 207 w 2332"/>
                <a:gd name="T113" fmla="*/ 361 h 558"/>
                <a:gd name="T114" fmla="*/ 359 w 2332"/>
                <a:gd name="T115" fmla="*/ 366 h 558"/>
                <a:gd name="T116" fmla="*/ 371 w 2332"/>
                <a:gd name="T117" fmla="*/ 361 h 558"/>
                <a:gd name="T118" fmla="*/ 376 w 2332"/>
                <a:gd name="T119" fmla="*/ 20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8">
                  <a:moveTo>
                    <a:pt x="0" y="80"/>
                  </a:moveTo>
                  <a:lnTo>
                    <a:pt x="0" y="80"/>
                  </a:lnTo>
                  <a:lnTo>
                    <a:pt x="2" y="64"/>
                  </a:lnTo>
                  <a:lnTo>
                    <a:pt x="7" y="49"/>
                  </a:lnTo>
                  <a:lnTo>
                    <a:pt x="13" y="35"/>
                  </a:lnTo>
                  <a:lnTo>
                    <a:pt x="23" y="24"/>
                  </a:lnTo>
                  <a:lnTo>
                    <a:pt x="35" y="14"/>
                  </a:lnTo>
                  <a:lnTo>
                    <a:pt x="48" y="7"/>
                  </a:lnTo>
                  <a:lnTo>
                    <a:pt x="64" y="2"/>
                  </a:lnTo>
                  <a:lnTo>
                    <a:pt x="80" y="0"/>
                  </a:lnTo>
                  <a:lnTo>
                    <a:pt x="2252" y="0"/>
                  </a:lnTo>
                  <a:lnTo>
                    <a:pt x="2252" y="0"/>
                  </a:lnTo>
                  <a:lnTo>
                    <a:pt x="2268" y="2"/>
                  </a:lnTo>
                  <a:lnTo>
                    <a:pt x="2284" y="7"/>
                  </a:lnTo>
                  <a:lnTo>
                    <a:pt x="2297" y="14"/>
                  </a:lnTo>
                  <a:lnTo>
                    <a:pt x="2309" y="24"/>
                  </a:lnTo>
                  <a:lnTo>
                    <a:pt x="2319" y="35"/>
                  </a:lnTo>
                  <a:lnTo>
                    <a:pt x="2325" y="49"/>
                  </a:lnTo>
                  <a:lnTo>
                    <a:pt x="2330" y="64"/>
                  </a:lnTo>
                  <a:lnTo>
                    <a:pt x="2332" y="80"/>
                  </a:lnTo>
                  <a:lnTo>
                    <a:pt x="2332" y="478"/>
                  </a:lnTo>
                  <a:lnTo>
                    <a:pt x="2332" y="478"/>
                  </a:lnTo>
                  <a:lnTo>
                    <a:pt x="2330" y="493"/>
                  </a:lnTo>
                  <a:lnTo>
                    <a:pt x="2325" y="508"/>
                  </a:lnTo>
                  <a:lnTo>
                    <a:pt x="2319" y="522"/>
                  </a:lnTo>
                  <a:lnTo>
                    <a:pt x="2309" y="535"/>
                  </a:lnTo>
                  <a:lnTo>
                    <a:pt x="2297" y="543"/>
                  </a:lnTo>
                  <a:lnTo>
                    <a:pt x="2284" y="552"/>
                  </a:lnTo>
                  <a:lnTo>
                    <a:pt x="2268" y="557"/>
                  </a:lnTo>
                  <a:lnTo>
                    <a:pt x="2252" y="558"/>
                  </a:lnTo>
                  <a:lnTo>
                    <a:pt x="80" y="558"/>
                  </a:lnTo>
                  <a:lnTo>
                    <a:pt x="80" y="558"/>
                  </a:lnTo>
                  <a:lnTo>
                    <a:pt x="64" y="557"/>
                  </a:lnTo>
                  <a:lnTo>
                    <a:pt x="48" y="552"/>
                  </a:lnTo>
                  <a:lnTo>
                    <a:pt x="35" y="543"/>
                  </a:lnTo>
                  <a:lnTo>
                    <a:pt x="23" y="535"/>
                  </a:lnTo>
                  <a:lnTo>
                    <a:pt x="13" y="522"/>
                  </a:lnTo>
                  <a:lnTo>
                    <a:pt x="7" y="508"/>
                  </a:lnTo>
                  <a:lnTo>
                    <a:pt x="2" y="493"/>
                  </a:lnTo>
                  <a:lnTo>
                    <a:pt x="0" y="478"/>
                  </a:lnTo>
                  <a:lnTo>
                    <a:pt x="0" y="80"/>
                  </a:lnTo>
                  <a:close/>
                  <a:moveTo>
                    <a:pt x="2108" y="142"/>
                  </a:moveTo>
                  <a:lnTo>
                    <a:pt x="2108" y="142"/>
                  </a:lnTo>
                  <a:lnTo>
                    <a:pt x="2098" y="144"/>
                  </a:lnTo>
                  <a:lnTo>
                    <a:pt x="2090" y="147"/>
                  </a:lnTo>
                  <a:lnTo>
                    <a:pt x="2081" y="151"/>
                  </a:lnTo>
                  <a:lnTo>
                    <a:pt x="2075" y="157"/>
                  </a:lnTo>
                  <a:lnTo>
                    <a:pt x="2070" y="164"/>
                  </a:lnTo>
                  <a:lnTo>
                    <a:pt x="2065" y="172"/>
                  </a:lnTo>
                  <a:lnTo>
                    <a:pt x="2061" y="181"/>
                  </a:lnTo>
                  <a:lnTo>
                    <a:pt x="2061" y="191"/>
                  </a:lnTo>
                  <a:lnTo>
                    <a:pt x="2061" y="191"/>
                  </a:lnTo>
                  <a:lnTo>
                    <a:pt x="2061" y="199"/>
                  </a:lnTo>
                  <a:lnTo>
                    <a:pt x="2065" y="209"/>
                  </a:lnTo>
                  <a:lnTo>
                    <a:pt x="2070" y="216"/>
                  </a:lnTo>
                  <a:lnTo>
                    <a:pt x="2075" y="222"/>
                  </a:lnTo>
                  <a:lnTo>
                    <a:pt x="2081" y="229"/>
                  </a:lnTo>
                  <a:lnTo>
                    <a:pt x="2090" y="232"/>
                  </a:lnTo>
                  <a:lnTo>
                    <a:pt x="2098" y="236"/>
                  </a:lnTo>
                  <a:lnTo>
                    <a:pt x="2108" y="237"/>
                  </a:lnTo>
                  <a:lnTo>
                    <a:pt x="2108" y="237"/>
                  </a:lnTo>
                  <a:lnTo>
                    <a:pt x="2118" y="236"/>
                  </a:lnTo>
                  <a:lnTo>
                    <a:pt x="2126" y="232"/>
                  </a:lnTo>
                  <a:lnTo>
                    <a:pt x="2135" y="229"/>
                  </a:lnTo>
                  <a:lnTo>
                    <a:pt x="2141" y="222"/>
                  </a:lnTo>
                  <a:lnTo>
                    <a:pt x="2146" y="216"/>
                  </a:lnTo>
                  <a:lnTo>
                    <a:pt x="2151" y="209"/>
                  </a:lnTo>
                  <a:lnTo>
                    <a:pt x="2155" y="199"/>
                  </a:lnTo>
                  <a:lnTo>
                    <a:pt x="2155" y="191"/>
                  </a:lnTo>
                  <a:lnTo>
                    <a:pt x="2155" y="191"/>
                  </a:lnTo>
                  <a:lnTo>
                    <a:pt x="2155" y="181"/>
                  </a:lnTo>
                  <a:lnTo>
                    <a:pt x="2151" y="172"/>
                  </a:lnTo>
                  <a:lnTo>
                    <a:pt x="2146" y="164"/>
                  </a:lnTo>
                  <a:lnTo>
                    <a:pt x="2141" y="157"/>
                  </a:lnTo>
                  <a:lnTo>
                    <a:pt x="2135" y="151"/>
                  </a:lnTo>
                  <a:lnTo>
                    <a:pt x="2126" y="147"/>
                  </a:lnTo>
                  <a:lnTo>
                    <a:pt x="2118" y="144"/>
                  </a:lnTo>
                  <a:lnTo>
                    <a:pt x="2108" y="142"/>
                  </a:lnTo>
                  <a:lnTo>
                    <a:pt x="2108" y="142"/>
                  </a:lnTo>
                  <a:close/>
                  <a:moveTo>
                    <a:pt x="1931" y="142"/>
                  </a:moveTo>
                  <a:lnTo>
                    <a:pt x="1931" y="142"/>
                  </a:lnTo>
                  <a:lnTo>
                    <a:pt x="1922" y="144"/>
                  </a:lnTo>
                  <a:lnTo>
                    <a:pt x="1912" y="147"/>
                  </a:lnTo>
                  <a:lnTo>
                    <a:pt x="1906" y="151"/>
                  </a:lnTo>
                  <a:lnTo>
                    <a:pt x="1897" y="157"/>
                  </a:lnTo>
                  <a:lnTo>
                    <a:pt x="1892" y="164"/>
                  </a:lnTo>
                  <a:lnTo>
                    <a:pt x="1887" y="172"/>
                  </a:lnTo>
                  <a:lnTo>
                    <a:pt x="1886" y="181"/>
                  </a:lnTo>
                  <a:lnTo>
                    <a:pt x="1884" y="191"/>
                  </a:lnTo>
                  <a:lnTo>
                    <a:pt x="1884" y="191"/>
                  </a:lnTo>
                  <a:lnTo>
                    <a:pt x="1886" y="199"/>
                  </a:lnTo>
                  <a:lnTo>
                    <a:pt x="1887" y="209"/>
                  </a:lnTo>
                  <a:lnTo>
                    <a:pt x="1892" y="216"/>
                  </a:lnTo>
                  <a:lnTo>
                    <a:pt x="1897" y="222"/>
                  </a:lnTo>
                  <a:lnTo>
                    <a:pt x="1906" y="229"/>
                  </a:lnTo>
                  <a:lnTo>
                    <a:pt x="1912" y="232"/>
                  </a:lnTo>
                  <a:lnTo>
                    <a:pt x="1922" y="236"/>
                  </a:lnTo>
                  <a:lnTo>
                    <a:pt x="1931" y="237"/>
                  </a:lnTo>
                  <a:lnTo>
                    <a:pt x="1931" y="237"/>
                  </a:lnTo>
                  <a:lnTo>
                    <a:pt x="1941" y="236"/>
                  </a:lnTo>
                  <a:lnTo>
                    <a:pt x="1949" y="232"/>
                  </a:lnTo>
                  <a:lnTo>
                    <a:pt x="1958" y="229"/>
                  </a:lnTo>
                  <a:lnTo>
                    <a:pt x="1964" y="222"/>
                  </a:lnTo>
                  <a:lnTo>
                    <a:pt x="1971" y="216"/>
                  </a:lnTo>
                  <a:lnTo>
                    <a:pt x="1974" y="209"/>
                  </a:lnTo>
                  <a:lnTo>
                    <a:pt x="1978" y="199"/>
                  </a:lnTo>
                  <a:lnTo>
                    <a:pt x="1979" y="191"/>
                  </a:lnTo>
                  <a:lnTo>
                    <a:pt x="1979" y="191"/>
                  </a:lnTo>
                  <a:lnTo>
                    <a:pt x="1978" y="181"/>
                  </a:lnTo>
                  <a:lnTo>
                    <a:pt x="1974" y="172"/>
                  </a:lnTo>
                  <a:lnTo>
                    <a:pt x="1971" y="164"/>
                  </a:lnTo>
                  <a:lnTo>
                    <a:pt x="1964" y="157"/>
                  </a:lnTo>
                  <a:lnTo>
                    <a:pt x="1958" y="151"/>
                  </a:lnTo>
                  <a:lnTo>
                    <a:pt x="1949" y="147"/>
                  </a:lnTo>
                  <a:lnTo>
                    <a:pt x="1941" y="144"/>
                  </a:lnTo>
                  <a:lnTo>
                    <a:pt x="1931" y="142"/>
                  </a:lnTo>
                  <a:lnTo>
                    <a:pt x="1931" y="142"/>
                  </a:lnTo>
                  <a:close/>
                  <a:moveTo>
                    <a:pt x="1740" y="142"/>
                  </a:moveTo>
                  <a:lnTo>
                    <a:pt x="1740" y="142"/>
                  </a:lnTo>
                  <a:lnTo>
                    <a:pt x="1730" y="144"/>
                  </a:lnTo>
                  <a:lnTo>
                    <a:pt x="1722" y="147"/>
                  </a:lnTo>
                  <a:lnTo>
                    <a:pt x="1713" y="151"/>
                  </a:lnTo>
                  <a:lnTo>
                    <a:pt x="1707" y="157"/>
                  </a:lnTo>
                  <a:lnTo>
                    <a:pt x="1700" y="164"/>
                  </a:lnTo>
                  <a:lnTo>
                    <a:pt x="1697" y="172"/>
                  </a:lnTo>
                  <a:lnTo>
                    <a:pt x="1693" y="181"/>
                  </a:lnTo>
                  <a:lnTo>
                    <a:pt x="1692" y="191"/>
                  </a:lnTo>
                  <a:lnTo>
                    <a:pt x="1692" y="191"/>
                  </a:lnTo>
                  <a:lnTo>
                    <a:pt x="1693" y="199"/>
                  </a:lnTo>
                  <a:lnTo>
                    <a:pt x="1697" y="209"/>
                  </a:lnTo>
                  <a:lnTo>
                    <a:pt x="1700" y="216"/>
                  </a:lnTo>
                  <a:lnTo>
                    <a:pt x="1707" y="222"/>
                  </a:lnTo>
                  <a:lnTo>
                    <a:pt x="1713" y="229"/>
                  </a:lnTo>
                  <a:lnTo>
                    <a:pt x="1722" y="232"/>
                  </a:lnTo>
                  <a:lnTo>
                    <a:pt x="1730" y="236"/>
                  </a:lnTo>
                  <a:lnTo>
                    <a:pt x="1740" y="237"/>
                  </a:lnTo>
                  <a:lnTo>
                    <a:pt x="1740" y="237"/>
                  </a:lnTo>
                  <a:lnTo>
                    <a:pt x="1749" y="236"/>
                  </a:lnTo>
                  <a:lnTo>
                    <a:pt x="1759" y="232"/>
                  </a:lnTo>
                  <a:lnTo>
                    <a:pt x="1765" y="229"/>
                  </a:lnTo>
                  <a:lnTo>
                    <a:pt x="1774" y="222"/>
                  </a:lnTo>
                  <a:lnTo>
                    <a:pt x="1779" y="216"/>
                  </a:lnTo>
                  <a:lnTo>
                    <a:pt x="1784" y="209"/>
                  </a:lnTo>
                  <a:lnTo>
                    <a:pt x="1785" y="199"/>
                  </a:lnTo>
                  <a:lnTo>
                    <a:pt x="1787" y="191"/>
                  </a:lnTo>
                  <a:lnTo>
                    <a:pt x="1787" y="191"/>
                  </a:lnTo>
                  <a:lnTo>
                    <a:pt x="1785" y="181"/>
                  </a:lnTo>
                  <a:lnTo>
                    <a:pt x="1784" y="172"/>
                  </a:lnTo>
                  <a:lnTo>
                    <a:pt x="1779" y="164"/>
                  </a:lnTo>
                  <a:lnTo>
                    <a:pt x="1774" y="157"/>
                  </a:lnTo>
                  <a:lnTo>
                    <a:pt x="1765" y="151"/>
                  </a:lnTo>
                  <a:lnTo>
                    <a:pt x="1759" y="147"/>
                  </a:lnTo>
                  <a:lnTo>
                    <a:pt x="1749" y="144"/>
                  </a:lnTo>
                  <a:lnTo>
                    <a:pt x="1740" y="142"/>
                  </a:lnTo>
                  <a:lnTo>
                    <a:pt x="1740" y="142"/>
                  </a:lnTo>
                  <a:close/>
                  <a:moveTo>
                    <a:pt x="376" y="209"/>
                  </a:moveTo>
                  <a:lnTo>
                    <a:pt x="376" y="209"/>
                  </a:lnTo>
                  <a:lnTo>
                    <a:pt x="374" y="202"/>
                  </a:lnTo>
                  <a:lnTo>
                    <a:pt x="371" y="197"/>
                  </a:lnTo>
                  <a:lnTo>
                    <a:pt x="366" y="192"/>
                  </a:lnTo>
                  <a:lnTo>
                    <a:pt x="359" y="192"/>
                  </a:lnTo>
                  <a:lnTo>
                    <a:pt x="219" y="192"/>
                  </a:lnTo>
                  <a:lnTo>
                    <a:pt x="219" y="192"/>
                  </a:lnTo>
                  <a:lnTo>
                    <a:pt x="212" y="192"/>
                  </a:lnTo>
                  <a:lnTo>
                    <a:pt x="207" y="197"/>
                  </a:lnTo>
                  <a:lnTo>
                    <a:pt x="202" y="202"/>
                  </a:lnTo>
                  <a:lnTo>
                    <a:pt x="202" y="209"/>
                  </a:lnTo>
                  <a:lnTo>
                    <a:pt x="202" y="349"/>
                  </a:lnTo>
                  <a:lnTo>
                    <a:pt x="202" y="349"/>
                  </a:lnTo>
                  <a:lnTo>
                    <a:pt x="202" y="356"/>
                  </a:lnTo>
                  <a:lnTo>
                    <a:pt x="207" y="361"/>
                  </a:lnTo>
                  <a:lnTo>
                    <a:pt x="212" y="365"/>
                  </a:lnTo>
                  <a:lnTo>
                    <a:pt x="219" y="366"/>
                  </a:lnTo>
                  <a:lnTo>
                    <a:pt x="359" y="366"/>
                  </a:lnTo>
                  <a:lnTo>
                    <a:pt x="359" y="366"/>
                  </a:lnTo>
                  <a:lnTo>
                    <a:pt x="366" y="365"/>
                  </a:lnTo>
                  <a:lnTo>
                    <a:pt x="371" y="361"/>
                  </a:lnTo>
                  <a:lnTo>
                    <a:pt x="374" y="356"/>
                  </a:lnTo>
                  <a:lnTo>
                    <a:pt x="376" y="349"/>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grpSp>
      <p:grpSp>
        <p:nvGrpSpPr>
          <p:cNvPr id="175" name="Group 174"/>
          <p:cNvGrpSpPr/>
          <p:nvPr/>
        </p:nvGrpSpPr>
        <p:grpSpPr>
          <a:xfrm>
            <a:off x="8970848" y="5539260"/>
            <a:ext cx="609601" cy="445124"/>
            <a:chOff x="11664950" y="10985500"/>
            <a:chExt cx="1851025" cy="1449388"/>
          </a:xfrm>
          <a:solidFill>
            <a:schemeClr val="bg2">
              <a:lumMod val="25000"/>
            </a:schemeClr>
          </a:solidFill>
        </p:grpSpPr>
        <p:sp>
          <p:nvSpPr>
            <p:cNvPr id="176" name="Freeform 11"/>
            <p:cNvSpPr>
              <a:spLocks noEditPoints="1"/>
            </p:cNvSpPr>
            <p:nvPr/>
          </p:nvSpPr>
          <p:spPr bwMode="auto">
            <a:xfrm>
              <a:off x="11664950" y="11991975"/>
              <a:ext cx="1851025" cy="442913"/>
            </a:xfrm>
            <a:custGeom>
              <a:avLst/>
              <a:gdLst>
                <a:gd name="T0" fmla="*/ 2 w 2332"/>
                <a:gd name="T1" fmla="*/ 65 h 558"/>
                <a:gd name="T2" fmla="*/ 23 w 2332"/>
                <a:gd name="T3" fmla="*/ 23 h 558"/>
                <a:gd name="T4" fmla="*/ 64 w 2332"/>
                <a:gd name="T5" fmla="*/ 1 h 558"/>
                <a:gd name="T6" fmla="*/ 2252 w 2332"/>
                <a:gd name="T7" fmla="*/ 0 h 558"/>
                <a:gd name="T8" fmla="*/ 2297 w 2332"/>
                <a:gd name="T9" fmla="*/ 13 h 558"/>
                <a:gd name="T10" fmla="*/ 2325 w 2332"/>
                <a:gd name="T11" fmla="*/ 48 h 558"/>
                <a:gd name="T12" fmla="*/ 2332 w 2332"/>
                <a:gd name="T13" fmla="*/ 478 h 558"/>
                <a:gd name="T14" fmla="*/ 2325 w 2332"/>
                <a:gd name="T15" fmla="*/ 510 h 558"/>
                <a:gd name="T16" fmla="*/ 2297 w 2332"/>
                <a:gd name="T17" fmla="*/ 545 h 558"/>
                <a:gd name="T18" fmla="*/ 2252 w 2332"/>
                <a:gd name="T19" fmla="*/ 558 h 558"/>
                <a:gd name="T20" fmla="*/ 64 w 2332"/>
                <a:gd name="T21" fmla="*/ 556 h 558"/>
                <a:gd name="T22" fmla="*/ 23 w 2332"/>
                <a:gd name="T23" fmla="*/ 535 h 558"/>
                <a:gd name="T24" fmla="*/ 2 w 2332"/>
                <a:gd name="T25" fmla="*/ 494 h 558"/>
                <a:gd name="T26" fmla="*/ 2108 w 2332"/>
                <a:gd name="T27" fmla="*/ 143 h 558"/>
                <a:gd name="T28" fmla="*/ 2090 w 2332"/>
                <a:gd name="T29" fmla="*/ 147 h 558"/>
                <a:gd name="T30" fmla="*/ 2070 w 2332"/>
                <a:gd name="T31" fmla="*/ 164 h 558"/>
                <a:gd name="T32" fmla="*/ 2061 w 2332"/>
                <a:gd name="T33" fmla="*/ 190 h 558"/>
                <a:gd name="T34" fmla="*/ 2065 w 2332"/>
                <a:gd name="T35" fmla="*/ 209 h 558"/>
                <a:gd name="T36" fmla="*/ 2081 w 2332"/>
                <a:gd name="T37" fmla="*/ 229 h 558"/>
                <a:gd name="T38" fmla="*/ 2108 w 2332"/>
                <a:gd name="T39" fmla="*/ 237 h 558"/>
                <a:gd name="T40" fmla="*/ 2126 w 2332"/>
                <a:gd name="T41" fmla="*/ 234 h 558"/>
                <a:gd name="T42" fmla="*/ 2146 w 2332"/>
                <a:gd name="T43" fmla="*/ 217 h 558"/>
                <a:gd name="T44" fmla="*/ 2155 w 2332"/>
                <a:gd name="T45" fmla="*/ 190 h 558"/>
                <a:gd name="T46" fmla="*/ 2151 w 2332"/>
                <a:gd name="T47" fmla="*/ 172 h 558"/>
                <a:gd name="T48" fmla="*/ 2135 w 2332"/>
                <a:gd name="T49" fmla="*/ 150 h 558"/>
                <a:gd name="T50" fmla="*/ 2108 w 2332"/>
                <a:gd name="T51" fmla="*/ 143 h 558"/>
                <a:gd name="T52" fmla="*/ 1931 w 2332"/>
                <a:gd name="T53" fmla="*/ 143 h 558"/>
                <a:gd name="T54" fmla="*/ 1906 w 2332"/>
                <a:gd name="T55" fmla="*/ 150 h 558"/>
                <a:gd name="T56" fmla="*/ 1887 w 2332"/>
                <a:gd name="T57" fmla="*/ 172 h 558"/>
                <a:gd name="T58" fmla="*/ 1884 w 2332"/>
                <a:gd name="T59" fmla="*/ 190 h 558"/>
                <a:gd name="T60" fmla="*/ 1892 w 2332"/>
                <a:gd name="T61" fmla="*/ 217 h 558"/>
                <a:gd name="T62" fmla="*/ 1912 w 2332"/>
                <a:gd name="T63" fmla="*/ 234 h 558"/>
                <a:gd name="T64" fmla="*/ 1931 w 2332"/>
                <a:gd name="T65" fmla="*/ 237 h 558"/>
                <a:gd name="T66" fmla="*/ 1958 w 2332"/>
                <a:gd name="T67" fmla="*/ 229 h 558"/>
                <a:gd name="T68" fmla="*/ 1974 w 2332"/>
                <a:gd name="T69" fmla="*/ 209 h 558"/>
                <a:gd name="T70" fmla="*/ 1979 w 2332"/>
                <a:gd name="T71" fmla="*/ 190 h 558"/>
                <a:gd name="T72" fmla="*/ 1971 w 2332"/>
                <a:gd name="T73" fmla="*/ 164 h 558"/>
                <a:gd name="T74" fmla="*/ 1949 w 2332"/>
                <a:gd name="T75" fmla="*/ 147 h 558"/>
                <a:gd name="T76" fmla="*/ 1931 w 2332"/>
                <a:gd name="T77" fmla="*/ 143 h 558"/>
                <a:gd name="T78" fmla="*/ 1730 w 2332"/>
                <a:gd name="T79" fmla="*/ 143 h 558"/>
                <a:gd name="T80" fmla="*/ 1707 w 2332"/>
                <a:gd name="T81" fmla="*/ 157 h 558"/>
                <a:gd name="T82" fmla="*/ 1693 w 2332"/>
                <a:gd name="T83" fmla="*/ 180 h 558"/>
                <a:gd name="T84" fmla="*/ 1693 w 2332"/>
                <a:gd name="T85" fmla="*/ 199 h 558"/>
                <a:gd name="T86" fmla="*/ 1707 w 2332"/>
                <a:gd name="T87" fmla="*/ 224 h 558"/>
                <a:gd name="T88" fmla="*/ 1730 w 2332"/>
                <a:gd name="T89" fmla="*/ 235 h 558"/>
                <a:gd name="T90" fmla="*/ 1749 w 2332"/>
                <a:gd name="T91" fmla="*/ 235 h 558"/>
                <a:gd name="T92" fmla="*/ 1774 w 2332"/>
                <a:gd name="T93" fmla="*/ 224 h 558"/>
                <a:gd name="T94" fmla="*/ 1785 w 2332"/>
                <a:gd name="T95" fmla="*/ 199 h 558"/>
                <a:gd name="T96" fmla="*/ 1785 w 2332"/>
                <a:gd name="T97" fmla="*/ 180 h 558"/>
                <a:gd name="T98" fmla="*/ 1774 w 2332"/>
                <a:gd name="T99" fmla="*/ 157 h 558"/>
                <a:gd name="T100" fmla="*/ 1749 w 2332"/>
                <a:gd name="T101" fmla="*/ 143 h 558"/>
                <a:gd name="T102" fmla="*/ 376 w 2332"/>
                <a:gd name="T103" fmla="*/ 209 h 558"/>
                <a:gd name="T104" fmla="*/ 371 w 2332"/>
                <a:gd name="T105" fmla="*/ 197 h 558"/>
                <a:gd name="T106" fmla="*/ 219 w 2332"/>
                <a:gd name="T107" fmla="*/ 192 h 558"/>
                <a:gd name="T108" fmla="*/ 207 w 2332"/>
                <a:gd name="T109" fmla="*/ 197 h 558"/>
                <a:gd name="T110" fmla="*/ 202 w 2332"/>
                <a:gd name="T111" fmla="*/ 349 h 558"/>
                <a:gd name="T112" fmla="*/ 207 w 2332"/>
                <a:gd name="T113" fmla="*/ 361 h 558"/>
                <a:gd name="T114" fmla="*/ 359 w 2332"/>
                <a:gd name="T115" fmla="*/ 366 h 558"/>
                <a:gd name="T116" fmla="*/ 371 w 2332"/>
                <a:gd name="T117" fmla="*/ 361 h 558"/>
                <a:gd name="T118" fmla="*/ 376 w 2332"/>
                <a:gd name="T119" fmla="*/ 20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8">
                  <a:moveTo>
                    <a:pt x="0" y="80"/>
                  </a:moveTo>
                  <a:lnTo>
                    <a:pt x="0" y="80"/>
                  </a:lnTo>
                  <a:lnTo>
                    <a:pt x="2" y="65"/>
                  </a:lnTo>
                  <a:lnTo>
                    <a:pt x="7" y="48"/>
                  </a:lnTo>
                  <a:lnTo>
                    <a:pt x="13" y="35"/>
                  </a:lnTo>
                  <a:lnTo>
                    <a:pt x="23" y="23"/>
                  </a:lnTo>
                  <a:lnTo>
                    <a:pt x="35" y="13"/>
                  </a:lnTo>
                  <a:lnTo>
                    <a:pt x="48" y="6"/>
                  </a:lnTo>
                  <a:lnTo>
                    <a:pt x="64" y="1"/>
                  </a:lnTo>
                  <a:lnTo>
                    <a:pt x="80" y="0"/>
                  </a:lnTo>
                  <a:lnTo>
                    <a:pt x="2252" y="0"/>
                  </a:lnTo>
                  <a:lnTo>
                    <a:pt x="2252" y="0"/>
                  </a:lnTo>
                  <a:lnTo>
                    <a:pt x="2268" y="1"/>
                  </a:lnTo>
                  <a:lnTo>
                    <a:pt x="2284" y="6"/>
                  </a:lnTo>
                  <a:lnTo>
                    <a:pt x="2297" y="13"/>
                  </a:lnTo>
                  <a:lnTo>
                    <a:pt x="2309" y="23"/>
                  </a:lnTo>
                  <a:lnTo>
                    <a:pt x="2319" y="35"/>
                  </a:lnTo>
                  <a:lnTo>
                    <a:pt x="2325" y="48"/>
                  </a:lnTo>
                  <a:lnTo>
                    <a:pt x="2330" y="65"/>
                  </a:lnTo>
                  <a:lnTo>
                    <a:pt x="2332" y="80"/>
                  </a:lnTo>
                  <a:lnTo>
                    <a:pt x="2332" y="478"/>
                  </a:lnTo>
                  <a:lnTo>
                    <a:pt x="2332" y="478"/>
                  </a:lnTo>
                  <a:lnTo>
                    <a:pt x="2330" y="494"/>
                  </a:lnTo>
                  <a:lnTo>
                    <a:pt x="2325" y="510"/>
                  </a:lnTo>
                  <a:lnTo>
                    <a:pt x="2319" y="523"/>
                  </a:lnTo>
                  <a:lnTo>
                    <a:pt x="2309" y="535"/>
                  </a:lnTo>
                  <a:lnTo>
                    <a:pt x="2297" y="545"/>
                  </a:lnTo>
                  <a:lnTo>
                    <a:pt x="2284" y="551"/>
                  </a:lnTo>
                  <a:lnTo>
                    <a:pt x="2268" y="556"/>
                  </a:lnTo>
                  <a:lnTo>
                    <a:pt x="2252" y="558"/>
                  </a:lnTo>
                  <a:lnTo>
                    <a:pt x="80" y="558"/>
                  </a:lnTo>
                  <a:lnTo>
                    <a:pt x="80" y="558"/>
                  </a:lnTo>
                  <a:lnTo>
                    <a:pt x="64" y="556"/>
                  </a:lnTo>
                  <a:lnTo>
                    <a:pt x="48" y="551"/>
                  </a:lnTo>
                  <a:lnTo>
                    <a:pt x="35" y="545"/>
                  </a:lnTo>
                  <a:lnTo>
                    <a:pt x="23" y="535"/>
                  </a:lnTo>
                  <a:lnTo>
                    <a:pt x="13" y="523"/>
                  </a:lnTo>
                  <a:lnTo>
                    <a:pt x="7" y="510"/>
                  </a:lnTo>
                  <a:lnTo>
                    <a:pt x="2" y="494"/>
                  </a:lnTo>
                  <a:lnTo>
                    <a:pt x="0" y="478"/>
                  </a:lnTo>
                  <a:lnTo>
                    <a:pt x="0" y="80"/>
                  </a:lnTo>
                  <a:close/>
                  <a:moveTo>
                    <a:pt x="2108" y="143"/>
                  </a:moveTo>
                  <a:lnTo>
                    <a:pt x="2108" y="143"/>
                  </a:lnTo>
                  <a:lnTo>
                    <a:pt x="2098" y="143"/>
                  </a:lnTo>
                  <a:lnTo>
                    <a:pt x="2090" y="147"/>
                  </a:lnTo>
                  <a:lnTo>
                    <a:pt x="2081" y="150"/>
                  </a:lnTo>
                  <a:lnTo>
                    <a:pt x="2075" y="157"/>
                  </a:lnTo>
                  <a:lnTo>
                    <a:pt x="2070" y="164"/>
                  </a:lnTo>
                  <a:lnTo>
                    <a:pt x="2065" y="172"/>
                  </a:lnTo>
                  <a:lnTo>
                    <a:pt x="2061" y="180"/>
                  </a:lnTo>
                  <a:lnTo>
                    <a:pt x="2061" y="190"/>
                  </a:lnTo>
                  <a:lnTo>
                    <a:pt x="2061" y="190"/>
                  </a:lnTo>
                  <a:lnTo>
                    <a:pt x="2061" y="199"/>
                  </a:lnTo>
                  <a:lnTo>
                    <a:pt x="2065" y="209"/>
                  </a:lnTo>
                  <a:lnTo>
                    <a:pt x="2070" y="217"/>
                  </a:lnTo>
                  <a:lnTo>
                    <a:pt x="2075" y="224"/>
                  </a:lnTo>
                  <a:lnTo>
                    <a:pt x="2081" y="229"/>
                  </a:lnTo>
                  <a:lnTo>
                    <a:pt x="2090" y="234"/>
                  </a:lnTo>
                  <a:lnTo>
                    <a:pt x="2098" y="235"/>
                  </a:lnTo>
                  <a:lnTo>
                    <a:pt x="2108" y="237"/>
                  </a:lnTo>
                  <a:lnTo>
                    <a:pt x="2108" y="237"/>
                  </a:lnTo>
                  <a:lnTo>
                    <a:pt x="2118" y="235"/>
                  </a:lnTo>
                  <a:lnTo>
                    <a:pt x="2126" y="234"/>
                  </a:lnTo>
                  <a:lnTo>
                    <a:pt x="2135" y="229"/>
                  </a:lnTo>
                  <a:lnTo>
                    <a:pt x="2141" y="224"/>
                  </a:lnTo>
                  <a:lnTo>
                    <a:pt x="2146" y="217"/>
                  </a:lnTo>
                  <a:lnTo>
                    <a:pt x="2151" y="209"/>
                  </a:lnTo>
                  <a:lnTo>
                    <a:pt x="2155" y="199"/>
                  </a:lnTo>
                  <a:lnTo>
                    <a:pt x="2155" y="190"/>
                  </a:lnTo>
                  <a:lnTo>
                    <a:pt x="2155" y="190"/>
                  </a:lnTo>
                  <a:lnTo>
                    <a:pt x="2155" y="180"/>
                  </a:lnTo>
                  <a:lnTo>
                    <a:pt x="2151" y="172"/>
                  </a:lnTo>
                  <a:lnTo>
                    <a:pt x="2146" y="164"/>
                  </a:lnTo>
                  <a:lnTo>
                    <a:pt x="2141" y="157"/>
                  </a:lnTo>
                  <a:lnTo>
                    <a:pt x="2135" y="150"/>
                  </a:lnTo>
                  <a:lnTo>
                    <a:pt x="2126" y="147"/>
                  </a:lnTo>
                  <a:lnTo>
                    <a:pt x="2118" y="143"/>
                  </a:lnTo>
                  <a:lnTo>
                    <a:pt x="2108" y="143"/>
                  </a:lnTo>
                  <a:lnTo>
                    <a:pt x="2108" y="143"/>
                  </a:lnTo>
                  <a:close/>
                  <a:moveTo>
                    <a:pt x="1931" y="143"/>
                  </a:moveTo>
                  <a:lnTo>
                    <a:pt x="1931" y="143"/>
                  </a:lnTo>
                  <a:lnTo>
                    <a:pt x="1922" y="143"/>
                  </a:lnTo>
                  <a:lnTo>
                    <a:pt x="1912" y="147"/>
                  </a:lnTo>
                  <a:lnTo>
                    <a:pt x="1906" y="150"/>
                  </a:lnTo>
                  <a:lnTo>
                    <a:pt x="1897" y="157"/>
                  </a:lnTo>
                  <a:lnTo>
                    <a:pt x="1892" y="164"/>
                  </a:lnTo>
                  <a:lnTo>
                    <a:pt x="1887" y="172"/>
                  </a:lnTo>
                  <a:lnTo>
                    <a:pt x="1886" y="180"/>
                  </a:lnTo>
                  <a:lnTo>
                    <a:pt x="1884" y="190"/>
                  </a:lnTo>
                  <a:lnTo>
                    <a:pt x="1884" y="190"/>
                  </a:lnTo>
                  <a:lnTo>
                    <a:pt x="1886" y="199"/>
                  </a:lnTo>
                  <a:lnTo>
                    <a:pt x="1887" y="209"/>
                  </a:lnTo>
                  <a:lnTo>
                    <a:pt x="1892" y="217"/>
                  </a:lnTo>
                  <a:lnTo>
                    <a:pt x="1897" y="224"/>
                  </a:lnTo>
                  <a:lnTo>
                    <a:pt x="1906" y="229"/>
                  </a:lnTo>
                  <a:lnTo>
                    <a:pt x="1912" y="234"/>
                  </a:lnTo>
                  <a:lnTo>
                    <a:pt x="1922" y="235"/>
                  </a:lnTo>
                  <a:lnTo>
                    <a:pt x="1931" y="237"/>
                  </a:lnTo>
                  <a:lnTo>
                    <a:pt x="1931" y="237"/>
                  </a:lnTo>
                  <a:lnTo>
                    <a:pt x="1941" y="235"/>
                  </a:lnTo>
                  <a:lnTo>
                    <a:pt x="1949" y="234"/>
                  </a:lnTo>
                  <a:lnTo>
                    <a:pt x="1958" y="229"/>
                  </a:lnTo>
                  <a:lnTo>
                    <a:pt x="1964" y="224"/>
                  </a:lnTo>
                  <a:lnTo>
                    <a:pt x="1971" y="217"/>
                  </a:lnTo>
                  <a:lnTo>
                    <a:pt x="1974" y="209"/>
                  </a:lnTo>
                  <a:lnTo>
                    <a:pt x="1978" y="199"/>
                  </a:lnTo>
                  <a:lnTo>
                    <a:pt x="1979" y="190"/>
                  </a:lnTo>
                  <a:lnTo>
                    <a:pt x="1979" y="190"/>
                  </a:lnTo>
                  <a:lnTo>
                    <a:pt x="1978" y="180"/>
                  </a:lnTo>
                  <a:lnTo>
                    <a:pt x="1974" y="172"/>
                  </a:lnTo>
                  <a:lnTo>
                    <a:pt x="1971" y="164"/>
                  </a:lnTo>
                  <a:lnTo>
                    <a:pt x="1964" y="157"/>
                  </a:lnTo>
                  <a:lnTo>
                    <a:pt x="1958" y="150"/>
                  </a:lnTo>
                  <a:lnTo>
                    <a:pt x="1949" y="147"/>
                  </a:lnTo>
                  <a:lnTo>
                    <a:pt x="1941" y="143"/>
                  </a:lnTo>
                  <a:lnTo>
                    <a:pt x="1931" y="143"/>
                  </a:lnTo>
                  <a:lnTo>
                    <a:pt x="1931" y="143"/>
                  </a:lnTo>
                  <a:close/>
                  <a:moveTo>
                    <a:pt x="1740" y="143"/>
                  </a:moveTo>
                  <a:lnTo>
                    <a:pt x="1740" y="143"/>
                  </a:lnTo>
                  <a:lnTo>
                    <a:pt x="1730" y="143"/>
                  </a:lnTo>
                  <a:lnTo>
                    <a:pt x="1722" y="147"/>
                  </a:lnTo>
                  <a:lnTo>
                    <a:pt x="1713" y="150"/>
                  </a:lnTo>
                  <a:lnTo>
                    <a:pt x="1707" y="157"/>
                  </a:lnTo>
                  <a:lnTo>
                    <a:pt x="1700" y="164"/>
                  </a:lnTo>
                  <a:lnTo>
                    <a:pt x="1697" y="172"/>
                  </a:lnTo>
                  <a:lnTo>
                    <a:pt x="1693" y="180"/>
                  </a:lnTo>
                  <a:lnTo>
                    <a:pt x="1692" y="190"/>
                  </a:lnTo>
                  <a:lnTo>
                    <a:pt x="1692" y="190"/>
                  </a:lnTo>
                  <a:lnTo>
                    <a:pt x="1693" y="199"/>
                  </a:lnTo>
                  <a:lnTo>
                    <a:pt x="1697" y="209"/>
                  </a:lnTo>
                  <a:lnTo>
                    <a:pt x="1700" y="217"/>
                  </a:lnTo>
                  <a:lnTo>
                    <a:pt x="1707" y="224"/>
                  </a:lnTo>
                  <a:lnTo>
                    <a:pt x="1713" y="229"/>
                  </a:lnTo>
                  <a:lnTo>
                    <a:pt x="1722" y="234"/>
                  </a:lnTo>
                  <a:lnTo>
                    <a:pt x="1730" y="235"/>
                  </a:lnTo>
                  <a:lnTo>
                    <a:pt x="1740" y="237"/>
                  </a:lnTo>
                  <a:lnTo>
                    <a:pt x="1740" y="237"/>
                  </a:lnTo>
                  <a:lnTo>
                    <a:pt x="1749" y="235"/>
                  </a:lnTo>
                  <a:lnTo>
                    <a:pt x="1759" y="234"/>
                  </a:lnTo>
                  <a:lnTo>
                    <a:pt x="1765" y="229"/>
                  </a:lnTo>
                  <a:lnTo>
                    <a:pt x="1774" y="224"/>
                  </a:lnTo>
                  <a:lnTo>
                    <a:pt x="1779" y="217"/>
                  </a:lnTo>
                  <a:lnTo>
                    <a:pt x="1784" y="209"/>
                  </a:lnTo>
                  <a:lnTo>
                    <a:pt x="1785" y="199"/>
                  </a:lnTo>
                  <a:lnTo>
                    <a:pt x="1787" y="190"/>
                  </a:lnTo>
                  <a:lnTo>
                    <a:pt x="1787" y="190"/>
                  </a:lnTo>
                  <a:lnTo>
                    <a:pt x="1785" y="180"/>
                  </a:lnTo>
                  <a:lnTo>
                    <a:pt x="1784" y="172"/>
                  </a:lnTo>
                  <a:lnTo>
                    <a:pt x="1779" y="164"/>
                  </a:lnTo>
                  <a:lnTo>
                    <a:pt x="1774" y="157"/>
                  </a:lnTo>
                  <a:lnTo>
                    <a:pt x="1765" y="150"/>
                  </a:lnTo>
                  <a:lnTo>
                    <a:pt x="1759" y="147"/>
                  </a:lnTo>
                  <a:lnTo>
                    <a:pt x="1749" y="143"/>
                  </a:lnTo>
                  <a:lnTo>
                    <a:pt x="1740" y="143"/>
                  </a:lnTo>
                  <a:lnTo>
                    <a:pt x="1740" y="143"/>
                  </a:lnTo>
                  <a:close/>
                  <a:moveTo>
                    <a:pt x="376" y="209"/>
                  </a:moveTo>
                  <a:lnTo>
                    <a:pt x="376" y="209"/>
                  </a:lnTo>
                  <a:lnTo>
                    <a:pt x="374" y="202"/>
                  </a:lnTo>
                  <a:lnTo>
                    <a:pt x="371" y="197"/>
                  </a:lnTo>
                  <a:lnTo>
                    <a:pt x="366" y="194"/>
                  </a:lnTo>
                  <a:lnTo>
                    <a:pt x="359" y="192"/>
                  </a:lnTo>
                  <a:lnTo>
                    <a:pt x="219" y="192"/>
                  </a:lnTo>
                  <a:lnTo>
                    <a:pt x="219" y="192"/>
                  </a:lnTo>
                  <a:lnTo>
                    <a:pt x="212" y="194"/>
                  </a:lnTo>
                  <a:lnTo>
                    <a:pt x="207" y="197"/>
                  </a:lnTo>
                  <a:lnTo>
                    <a:pt x="202" y="202"/>
                  </a:lnTo>
                  <a:lnTo>
                    <a:pt x="202" y="209"/>
                  </a:lnTo>
                  <a:lnTo>
                    <a:pt x="202" y="349"/>
                  </a:lnTo>
                  <a:lnTo>
                    <a:pt x="202" y="349"/>
                  </a:lnTo>
                  <a:lnTo>
                    <a:pt x="202" y="356"/>
                  </a:lnTo>
                  <a:lnTo>
                    <a:pt x="207" y="361"/>
                  </a:lnTo>
                  <a:lnTo>
                    <a:pt x="212" y="366"/>
                  </a:lnTo>
                  <a:lnTo>
                    <a:pt x="219" y="366"/>
                  </a:lnTo>
                  <a:lnTo>
                    <a:pt x="359" y="366"/>
                  </a:lnTo>
                  <a:lnTo>
                    <a:pt x="359" y="366"/>
                  </a:lnTo>
                  <a:lnTo>
                    <a:pt x="366" y="366"/>
                  </a:lnTo>
                  <a:lnTo>
                    <a:pt x="371" y="361"/>
                  </a:lnTo>
                  <a:lnTo>
                    <a:pt x="374" y="356"/>
                  </a:lnTo>
                  <a:lnTo>
                    <a:pt x="376" y="349"/>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sp>
          <p:nvSpPr>
            <p:cNvPr id="177" name="Freeform 12"/>
            <p:cNvSpPr>
              <a:spLocks noEditPoints="1"/>
            </p:cNvSpPr>
            <p:nvPr/>
          </p:nvSpPr>
          <p:spPr bwMode="auto">
            <a:xfrm>
              <a:off x="11664950" y="11488738"/>
              <a:ext cx="1851025" cy="441325"/>
            </a:xfrm>
            <a:custGeom>
              <a:avLst/>
              <a:gdLst>
                <a:gd name="T0" fmla="*/ 2 w 2332"/>
                <a:gd name="T1" fmla="*/ 64 h 557"/>
                <a:gd name="T2" fmla="*/ 23 w 2332"/>
                <a:gd name="T3" fmla="*/ 24 h 557"/>
                <a:gd name="T4" fmla="*/ 64 w 2332"/>
                <a:gd name="T5" fmla="*/ 2 h 557"/>
                <a:gd name="T6" fmla="*/ 2252 w 2332"/>
                <a:gd name="T7" fmla="*/ 0 h 557"/>
                <a:gd name="T8" fmla="*/ 2297 w 2332"/>
                <a:gd name="T9" fmla="*/ 14 h 557"/>
                <a:gd name="T10" fmla="*/ 2325 w 2332"/>
                <a:gd name="T11" fmla="*/ 49 h 557"/>
                <a:gd name="T12" fmla="*/ 2332 w 2332"/>
                <a:gd name="T13" fmla="*/ 477 h 557"/>
                <a:gd name="T14" fmla="*/ 2325 w 2332"/>
                <a:gd name="T15" fmla="*/ 508 h 557"/>
                <a:gd name="T16" fmla="*/ 2297 w 2332"/>
                <a:gd name="T17" fmla="*/ 543 h 557"/>
                <a:gd name="T18" fmla="*/ 2252 w 2332"/>
                <a:gd name="T19" fmla="*/ 557 h 557"/>
                <a:gd name="T20" fmla="*/ 64 w 2332"/>
                <a:gd name="T21" fmla="*/ 555 h 557"/>
                <a:gd name="T22" fmla="*/ 23 w 2332"/>
                <a:gd name="T23" fmla="*/ 533 h 557"/>
                <a:gd name="T24" fmla="*/ 2 w 2332"/>
                <a:gd name="T25" fmla="*/ 493 h 557"/>
                <a:gd name="T26" fmla="*/ 2108 w 2332"/>
                <a:gd name="T27" fmla="*/ 142 h 557"/>
                <a:gd name="T28" fmla="*/ 2090 w 2332"/>
                <a:gd name="T29" fmla="*/ 146 h 557"/>
                <a:gd name="T30" fmla="*/ 2070 w 2332"/>
                <a:gd name="T31" fmla="*/ 162 h 557"/>
                <a:gd name="T32" fmla="*/ 2061 w 2332"/>
                <a:gd name="T33" fmla="*/ 189 h 557"/>
                <a:gd name="T34" fmla="*/ 2065 w 2332"/>
                <a:gd name="T35" fmla="*/ 208 h 557"/>
                <a:gd name="T36" fmla="*/ 2081 w 2332"/>
                <a:gd name="T37" fmla="*/ 229 h 557"/>
                <a:gd name="T38" fmla="*/ 2108 w 2332"/>
                <a:gd name="T39" fmla="*/ 236 h 557"/>
                <a:gd name="T40" fmla="*/ 2126 w 2332"/>
                <a:gd name="T41" fmla="*/ 233 h 557"/>
                <a:gd name="T42" fmla="*/ 2146 w 2332"/>
                <a:gd name="T43" fmla="*/ 216 h 557"/>
                <a:gd name="T44" fmla="*/ 2155 w 2332"/>
                <a:gd name="T45" fmla="*/ 189 h 557"/>
                <a:gd name="T46" fmla="*/ 2151 w 2332"/>
                <a:gd name="T47" fmla="*/ 171 h 557"/>
                <a:gd name="T48" fmla="*/ 2135 w 2332"/>
                <a:gd name="T49" fmla="*/ 151 h 557"/>
                <a:gd name="T50" fmla="*/ 2108 w 2332"/>
                <a:gd name="T51" fmla="*/ 142 h 557"/>
                <a:gd name="T52" fmla="*/ 1931 w 2332"/>
                <a:gd name="T53" fmla="*/ 142 h 557"/>
                <a:gd name="T54" fmla="*/ 1906 w 2332"/>
                <a:gd name="T55" fmla="*/ 151 h 557"/>
                <a:gd name="T56" fmla="*/ 1887 w 2332"/>
                <a:gd name="T57" fmla="*/ 171 h 557"/>
                <a:gd name="T58" fmla="*/ 1884 w 2332"/>
                <a:gd name="T59" fmla="*/ 189 h 557"/>
                <a:gd name="T60" fmla="*/ 1892 w 2332"/>
                <a:gd name="T61" fmla="*/ 216 h 557"/>
                <a:gd name="T62" fmla="*/ 1912 w 2332"/>
                <a:gd name="T63" fmla="*/ 233 h 557"/>
                <a:gd name="T64" fmla="*/ 1931 w 2332"/>
                <a:gd name="T65" fmla="*/ 236 h 557"/>
                <a:gd name="T66" fmla="*/ 1958 w 2332"/>
                <a:gd name="T67" fmla="*/ 229 h 557"/>
                <a:gd name="T68" fmla="*/ 1974 w 2332"/>
                <a:gd name="T69" fmla="*/ 208 h 557"/>
                <a:gd name="T70" fmla="*/ 1979 w 2332"/>
                <a:gd name="T71" fmla="*/ 189 h 557"/>
                <a:gd name="T72" fmla="*/ 1971 w 2332"/>
                <a:gd name="T73" fmla="*/ 162 h 557"/>
                <a:gd name="T74" fmla="*/ 1949 w 2332"/>
                <a:gd name="T75" fmla="*/ 146 h 557"/>
                <a:gd name="T76" fmla="*/ 1931 w 2332"/>
                <a:gd name="T77" fmla="*/ 142 h 557"/>
                <a:gd name="T78" fmla="*/ 1730 w 2332"/>
                <a:gd name="T79" fmla="*/ 144 h 557"/>
                <a:gd name="T80" fmla="*/ 1707 w 2332"/>
                <a:gd name="T81" fmla="*/ 156 h 557"/>
                <a:gd name="T82" fmla="*/ 1693 w 2332"/>
                <a:gd name="T83" fmla="*/ 179 h 557"/>
                <a:gd name="T84" fmla="*/ 1693 w 2332"/>
                <a:gd name="T85" fmla="*/ 199 h 557"/>
                <a:gd name="T86" fmla="*/ 1707 w 2332"/>
                <a:gd name="T87" fmla="*/ 223 h 557"/>
                <a:gd name="T88" fmla="*/ 1730 w 2332"/>
                <a:gd name="T89" fmla="*/ 236 h 557"/>
                <a:gd name="T90" fmla="*/ 1749 w 2332"/>
                <a:gd name="T91" fmla="*/ 236 h 557"/>
                <a:gd name="T92" fmla="*/ 1774 w 2332"/>
                <a:gd name="T93" fmla="*/ 223 h 557"/>
                <a:gd name="T94" fmla="*/ 1785 w 2332"/>
                <a:gd name="T95" fmla="*/ 199 h 557"/>
                <a:gd name="T96" fmla="*/ 1785 w 2332"/>
                <a:gd name="T97" fmla="*/ 179 h 557"/>
                <a:gd name="T98" fmla="*/ 1774 w 2332"/>
                <a:gd name="T99" fmla="*/ 156 h 557"/>
                <a:gd name="T100" fmla="*/ 1749 w 2332"/>
                <a:gd name="T101" fmla="*/ 144 h 557"/>
                <a:gd name="T102" fmla="*/ 376 w 2332"/>
                <a:gd name="T103" fmla="*/ 209 h 557"/>
                <a:gd name="T104" fmla="*/ 371 w 2332"/>
                <a:gd name="T105" fmla="*/ 196 h 557"/>
                <a:gd name="T106" fmla="*/ 219 w 2332"/>
                <a:gd name="T107" fmla="*/ 191 h 557"/>
                <a:gd name="T108" fmla="*/ 207 w 2332"/>
                <a:gd name="T109" fmla="*/ 196 h 557"/>
                <a:gd name="T110" fmla="*/ 202 w 2332"/>
                <a:gd name="T111" fmla="*/ 348 h 557"/>
                <a:gd name="T112" fmla="*/ 207 w 2332"/>
                <a:gd name="T113" fmla="*/ 361 h 557"/>
                <a:gd name="T114" fmla="*/ 359 w 2332"/>
                <a:gd name="T115" fmla="*/ 366 h 557"/>
                <a:gd name="T116" fmla="*/ 371 w 2332"/>
                <a:gd name="T117" fmla="*/ 361 h 557"/>
                <a:gd name="T118" fmla="*/ 376 w 2332"/>
                <a:gd name="T119" fmla="*/ 20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7">
                  <a:moveTo>
                    <a:pt x="0" y="81"/>
                  </a:moveTo>
                  <a:lnTo>
                    <a:pt x="0" y="81"/>
                  </a:lnTo>
                  <a:lnTo>
                    <a:pt x="2" y="64"/>
                  </a:lnTo>
                  <a:lnTo>
                    <a:pt x="7" y="49"/>
                  </a:lnTo>
                  <a:lnTo>
                    <a:pt x="13" y="35"/>
                  </a:lnTo>
                  <a:lnTo>
                    <a:pt x="23" y="24"/>
                  </a:lnTo>
                  <a:lnTo>
                    <a:pt x="35" y="14"/>
                  </a:lnTo>
                  <a:lnTo>
                    <a:pt x="48" y="5"/>
                  </a:lnTo>
                  <a:lnTo>
                    <a:pt x="64" y="2"/>
                  </a:lnTo>
                  <a:lnTo>
                    <a:pt x="80" y="0"/>
                  </a:lnTo>
                  <a:lnTo>
                    <a:pt x="2252" y="0"/>
                  </a:lnTo>
                  <a:lnTo>
                    <a:pt x="2252" y="0"/>
                  </a:lnTo>
                  <a:lnTo>
                    <a:pt x="2268" y="2"/>
                  </a:lnTo>
                  <a:lnTo>
                    <a:pt x="2284" y="5"/>
                  </a:lnTo>
                  <a:lnTo>
                    <a:pt x="2297" y="14"/>
                  </a:lnTo>
                  <a:lnTo>
                    <a:pt x="2309" y="24"/>
                  </a:lnTo>
                  <a:lnTo>
                    <a:pt x="2319" y="35"/>
                  </a:lnTo>
                  <a:lnTo>
                    <a:pt x="2325" y="49"/>
                  </a:lnTo>
                  <a:lnTo>
                    <a:pt x="2330" y="64"/>
                  </a:lnTo>
                  <a:lnTo>
                    <a:pt x="2332" y="81"/>
                  </a:lnTo>
                  <a:lnTo>
                    <a:pt x="2332" y="477"/>
                  </a:lnTo>
                  <a:lnTo>
                    <a:pt x="2332" y="477"/>
                  </a:lnTo>
                  <a:lnTo>
                    <a:pt x="2330" y="493"/>
                  </a:lnTo>
                  <a:lnTo>
                    <a:pt x="2325" y="508"/>
                  </a:lnTo>
                  <a:lnTo>
                    <a:pt x="2319" y="522"/>
                  </a:lnTo>
                  <a:lnTo>
                    <a:pt x="2309" y="533"/>
                  </a:lnTo>
                  <a:lnTo>
                    <a:pt x="2297" y="543"/>
                  </a:lnTo>
                  <a:lnTo>
                    <a:pt x="2284" y="550"/>
                  </a:lnTo>
                  <a:lnTo>
                    <a:pt x="2268" y="555"/>
                  </a:lnTo>
                  <a:lnTo>
                    <a:pt x="2252" y="557"/>
                  </a:lnTo>
                  <a:lnTo>
                    <a:pt x="80" y="557"/>
                  </a:lnTo>
                  <a:lnTo>
                    <a:pt x="80" y="557"/>
                  </a:lnTo>
                  <a:lnTo>
                    <a:pt x="64" y="555"/>
                  </a:lnTo>
                  <a:lnTo>
                    <a:pt x="48" y="550"/>
                  </a:lnTo>
                  <a:lnTo>
                    <a:pt x="35" y="543"/>
                  </a:lnTo>
                  <a:lnTo>
                    <a:pt x="23" y="533"/>
                  </a:lnTo>
                  <a:lnTo>
                    <a:pt x="13" y="522"/>
                  </a:lnTo>
                  <a:lnTo>
                    <a:pt x="7" y="508"/>
                  </a:lnTo>
                  <a:lnTo>
                    <a:pt x="2" y="493"/>
                  </a:lnTo>
                  <a:lnTo>
                    <a:pt x="0" y="477"/>
                  </a:lnTo>
                  <a:lnTo>
                    <a:pt x="0" y="81"/>
                  </a:lnTo>
                  <a:close/>
                  <a:moveTo>
                    <a:pt x="2108" y="142"/>
                  </a:moveTo>
                  <a:lnTo>
                    <a:pt x="2108" y="142"/>
                  </a:lnTo>
                  <a:lnTo>
                    <a:pt x="2098" y="144"/>
                  </a:lnTo>
                  <a:lnTo>
                    <a:pt x="2090" y="146"/>
                  </a:lnTo>
                  <a:lnTo>
                    <a:pt x="2081" y="151"/>
                  </a:lnTo>
                  <a:lnTo>
                    <a:pt x="2075" y="156"/>
                  </a:lnTo>
                  <a:lnTo>
                    <a:pt x="2070" y="162"/>
                  </a:lnTo>
                  <a:lnTo>
                    <a:pt x="2065" y="171"/>
                  </a:lnTo>
                  <a:lnTo>
                    <a:pt x="2061" y="179"/>
                  </a:lnTo>
                  <a:lnTo>
                    <a:pt x="2061" y="189"/>
                  </a:lnTo>
                  <a:lnTo>
                    <a:pt x="2061" y="189"/>
                  </a:lnTo>
                  <a:lnTo>
                    <a:pt x="2061" y="199"/>
                  </a:lnTo>
                  <a:lnTo>
                    <a:pt x="2065" y="208"/>
                  </a:lnTo>
                  <a:lnTo>
                    <a:pt x="2070" y="216"/>
                  </a:lnTo>
                  <a:lnTo>
                    <a:pt x="2075" y="223"/>
                  </a:lnTo>
                  <a:lnTo>
                    <a:pt x="2081" y="229"/>
                  </a:lnTo>
                  <a:lnTo>
                    <a:pt x="2090" y="233"/>
                  </a:lnTo>
                  <a:lnTo>
                    <a:pt x="2098" y="236"/>
                  </a:lnTo>
                  <a:lnTo>
                    <a:pt x="2108" y="236"/>
                  </a:lnTo>
                  <a:lnTo>
                    <a:pt x="2108" y="236"/>
                  </a:lnTo>
                  <a:lnTo>
                    <a:pt x="2118" y="236"/>
                  </a:lnTo>
                  <a:lnTo>
                    <a:pt x="2126" y="233"/>
                  </a:lnTo>
                  <a:lnTo>
                    <a:pt x="2135" y="229"/>
                  </a:lnTo>
                  <a:lnTo>
                    <a:pt x="2141" y="223"/>
                  </a:lnTo>
                  <a:lnTo>
                    <a:pt x="2146" y="216"/>
                  </a:lnTo>
                  <a:lnTo>
                    <a:pt x="2151" y="208"/>
                  </a:lnTo>
                  <a:lnTo>
                    <a:pt x="2155" y="199"/>
                  </a:lnTo>
                  <a:lnTo>
                    <a:pt x="2155" y="189"/>
                  </a:lnTo>
                  <a:lnTo>
                    <a:pt x="2155" y="189"/>
                  </a:lnTo>
                  <a:lnTo>
                    <a:pt x="2155" y="179"/>
                  </a:lnTo>
                  <a:lnTo>
                    <a:pt x="2151" y="171"/>
                  </a:lnTo>
                  <a:lnTo>
                    <a:pt x="2146" y="162"/>
                  </a:lnTo>
                  <a:lnTo>
                    <a:pt x="2141" y="156"/>
                  </a:lnTo>
                  <a:lnTo>
                    <a:pt x="2135" y="151"/>
                  </a:lnTo>
                  <a:lnTo>
                    <a:pt x="2126" y="146"/>
                  </a:lnTo>
                  <a:lnTo>
                    <a:pt x="2118" y="144"/>
                  </a:lnTo>
                  <a:lnTo>
                    <a:pt x="2108" y="142"/>
                  </a:lnTo>
                  <a:lnTo>
                    <a:pt x="2108" y="142"/>
                  </a:lnTo>
                  <a:close/>
                  <a:moveTo>
                    <a:pt x="1931" y="142"/>
                  </a:moveTo>
                  <a:lnTo>
                    <a:pt x="1931" y="142"/>
                  </a:lnTo>
                  <a:lnTo>
                    <a:pt x="1922" y="144"/>
                  </a:lnTo>
                  <a:lnTo>
                    <a:pt x="1912" y="146"/>
                  </a:lnTo>
                  <a:lnTo>
                    <a:pt x="1906" y="151"/>
                  </a:lnTo>
                  <a:lnTo>
                    <a:pt x="1897" y="156"/>
                  </a:lnTo>
                  <a:lnTo>
                    <a:pt x="1892" y="162"/>
                  </a:lnTo>
                  <a:lnTo>
                    <a:pt x="1887" y="171"/>
                  </a:lnTo>
                  <a:lnTo>
                    <a:pt x="1886" y="179"/>
                  </a:lnTo>
                  <a:lnTo>
                    <a:pt x="1884" y="189"/>
                  </a:lnTo>
                  <a:lnTo>
                    <a:pt x="1884" y="189"/>
                  </a:lnTo>
                  <a:lnTo>
                    <a:pt x="1886" y="199"/>
                  </a:lnTo>
                  <a:lnTo>
                    <a:pt x="1887" y="208"/>
                  </a:lnTo>
                  <a:lnTo>
                    <a:pt x="1892" y="216"/>
                  </a:lnTo>
                  <a:lnTo>
                    <a:pt x="1897" y="223"/>
                  </a:lnTo>
                  <a:lnTo>
                    <a:pt x="1906" y="229"/>
                  </a:lnTo>
                  <a:lnTo>
                    <a:pt x="1912" y="233"/>
                  </a:lnTo>
                  <a:lnTo>
                    <a:pt x="1922" y="236"/>
                  </a:lnTo>
                  <a:lnTo>
                    <a:pt x="1931" y="236"/>
                  </a:lnTo>
                  <a:lnTo>
                    <a:pt x="1931" y="236"/>
                  </a:lnTo>
                  <a:lnTo>
                    <a:pt x="1941" y="236"/>
                  </a:lnTo>
                  <a:lnTo>
                    <a:pt x="1949" y="233"/>
                  </a:lnTo>
                  <a:lnTo>
                    <a:pt x="1958" y="229"/>
                  </a:lnTo>
                  <a:lnTo>
                    <a:pt x="1964" y="223"/>
                  </a:lnTo>
                  <a:lnTo>
                    <a:pt x="1971" y="216"/>
                  </a:lnTo>
                  <a:lnTo>
                    <a:pt x="1974" y="208"/>
                  </a:lnTo>
                  <a:lnTo>
                    <a:pt x="1978" y="199"/>
                  </a:lnTo>
                  <a:lnTo>
                    <a:pt x="1979" y="189"/>
                  </a:lnTo>
                  <a:lnTo>
                    <a:pt x="1979" y="189"/>
                  </a:lnTo>
                  <a:lnTo>
                    <a:pt x="1978" y="179"/>
                  </a:lnTo>
                  <a:lnTo>
                    <a:pt x="1974" y="171"/>
                  </a:lnTo>
                  <a:lnTo>
                    <a:pt x="1971" y="162"/>
                  </a:lnTo>
                  <a:lnTo>
                    <a:pt x="1964" y="156"/>
                  </a:lnTo>
                  <a:lnTo>
                    <a:pt x="1958" y="151"/>
                  </a:lnTo>
                  <a:lnTo>
                    <a:pt x="1949" y="146"/>
                  </a:lnTo>
                  <a:lnTo>
                    <a:pt x="1941" y="144"/>
                  </a:lnTo>
                  <a:lnTo>
                    <a:pt x="1931" y="142"/>
                  </a:lnTo>
                  <a:lnTo>
                    <a:pt x="1931" y="142"/>
                  </a:lnTo>
                  <a:close/>
                  <a:moveTo>
                    <a:pt x="1740" y="142"/>
                  </a:moveTo>
                  <a:lnTo>
                    <a:pt x="1740" y="142"/>
                  </a:lnTo>
                  <a:lnTo>
                    <a:pt x="1730" y="144"/>
                  </a:lnTo>
                  <a:lnTo>
                    <a:pt x="1722" y="146"/>
                  </a:lnTo>
                  <a:lnTo>
                    <a:pt x="1713" y="151"/>
                  </a:lnTo>
                  <a:lnTo>
                    <a:pt x="1707" y="156"/>
                  </a:lnTo>
                  <a:lnTo>
                    <a:pt x="1700" y="162"/>
                  </a:lnTo>
                  <a:lnTo>
                    <a:pt x="1697" y="171"/>
                  </a:lnTo>
                  <a:lnTo>
                    <a:pt x="1693" y="179"/>
                  </a:lnTo>
                  <a:lnTo>
                    <a:pt x="1692" y="189"/>
                  </a:lnTo>
                  <a:lnTo>
                    <a:pt x="1692" y="189"/>
                  </a:lnTo>
                  <a:lnTo>
                    <a:pt x="1693" y="199"/>
                  </a:lnTo>
                  <a:lnTo>
                    <a:pt x="1697" y="208"/>
                  </a:lnTo>
                  <a:lnTo>
                    <a:pt x="1700" y="216"/>
                  </a:lnTo>
                  <a:lnTo>
                    <a:pt x="1707" y="223"/>
                  </a:lnTo>
                  <a:lnTo>
                    <a:pt x="1713" y="229"/>
                  </a:lnTo>
                  <a:lnTo>
                    <a:pt x="1722" y="233"/>
                  </a:lnTo>
                  <a:lnTo>
                    <a:pt x="1730" y="236"/>
                  </a:lnTo>
                  <a:lnTo>
                    <a:pt x="1740" y="236"/>
                  </a:lnTo>
                  <a:lnTo>
                    <a:pt x="1740" y="236"/>
                  </a:lnTo>
                  <a:lnTo>
                    <a:pt x="1749" y="236"/>
                  </a:lnTo>
                  <a:lnTo>
                    <a:pt x="1759" y="233"/>
                  </a:lnTo>
                  <a:lnTo>
                    <a:pt x="1765" y="229"/>
                  </a:lnTo>
                  <a:lnTo>
                    <a:pt x="1774" y="223"/>
                  </a:lnTo>
                  <a:lnTo>
                    <a:pt x="1779" y="216"/>
                  </a:lnTo>
                  <a:lnTo>
                    <a:pt x="1784" y="208"/>
                  </a:lnTo>
                  <a:lnTo>
                    <a:pt x="1785" y="199"/>
                  </a:lnTo>
                  <a:lnTo>
                    <a:pt x="1787" y="189"/>
                  </a:lnTo>
                  <a:lnTo>
                    <a:pt x="1787" y="189"/>
                  </a:lnTo>
                  <a:lnTo>
                    <a:pt x="1785" y="179"/>
                  </a:lnTo>
                  <a:lnTo>
                    <a:pt x="1784" y="171"/>
                  </a:lnTo>
                  <a:lnTo>
                    <a:pt x="1779" y="162"/>
                  </a:lnTo>
                  <a:lnTo>
                    <a:pt x="1774" y="156"/>
                  </a:lnTo>
                  <a:lnTo>
                    <a:pt x="1765" y="151"/>
                  </a:lnTo>
                  <a:lnTo>
                    <a:pt x="1759" y="146"/>
                  </a:lnTo>
                  <a:lnTo>
                    <a:pt x="1749" y="144"/>
                  </a:lnTo>
                  <a:lnTo>
                    <a:pt x="1740" y="142"/>
                  </a:lnTo>
                  <a:lnTo>
                    <a:pt x="1740" y="142"/>
                  </a:lnTo>
                  <a:close/>
                  <a:moveTo>
                    <a:pt x="376" y="209"/>
                  </a:moveTo>
                  <a:lnTo>
                    <a:pt x="376" y="209"/>
                  </a:lnTo>
                  <a:lnTo>
                    <a:pt x="374" y="203"/>
                  </a:lnTo>
                  <a:lnTo>
                    <a:pt x="371" y="196"/>
                  </a:lnTo>
                  <a:lnTo>
                    <a:pt x="366" y="192"/>
                  </a:lnTo>
                  <a:lnTo>
                    <a:pt x="359" y="191"/>
                  </a:lnTo>
                  <a:lnTo>
                    <a:pt x="219" y="191"/>
                  </a:lnTo>
                  <a:lnTo>
                    <a:pt x="219" y="191"/>
                  </a:lnTo>
                  <a:lnTo>
                    <a:pt x="212" y="192"/>
                  </a:lnTo>
                  <a:lnTo>
                    <a:pt x="207" y="196"/>
                  </a:lnTo>
                  <a:lnTo>
                    <a:pt x="202" y="203"/>
                  </a:lnTo>
                  <a:lnTo>
                    <a:pt x="202" y="209"/>
                  </a:lnTo>
                  <a:lnTo>
                    <a:pt x="202" y="348"/>
                  </a:lnTo>
                  <a:lnTo>
                    <a:pt x="202" y="348"/>
                  </a:lnTo>
                  <a:lnTo>
                    <a:pt x="202" y="355"/>
                  </a:lnTo>
                  <a:lnTo>
                    <a:pt x="207" y="361"/>
                  </a:lnTo>
                  <a:lnTo>
                    <a:pt x="212" y="365"/>
                  </a:lnTo>
                  <a:lnTo>
                    <a:pt x="219" y="366"/>
                  </a:lnTo>
                  <a:lnTo>
                    <a:pt x="359" y="366"/>
                  </a:lnTo>
                  <a:lnTo>
                    <a:pt x="359" y="366"/>
                  </a:lnTo>
                  <a:lnTo>
                    <a:pt x="366" y="365"/>
                  </a:lnTo>
                  <a:lnTo>
                    <a:pt x="371" y="361"/>
                  </a:lnTo>
                  <a:lnTo>
                    <a:pt x="374" y="355"/>
                  </a:lnTo>
                  <a:lnTo>
                    <a:pt x="376" y="348"/>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sp>
          <p:nvSpPr>
            <p:cNvPr id="178" name="Freeform 13"/>
            <p:cNvSpPr>
              <a:spLocks noEditPoints="1"/>
            </p:cNvSpPr>
            <p:nvPr/>
          </p:nvSpPr>
          <p:spPr bwMode="auto">
            <a:xfrm>
              <a:off x="11664950" y="10985500"/>
              <a:ext cx="1851025" cy="442913"/>
            </a:xfrm>
            <a:custGeom>
              <a:avLst/>
              <a:gdLst>
                <a:gd name="T0" fmla="*/ 2 w 2332"/>
                <a:gd name="T1" fmla="*/ 64 h 558"/>
                <a:gd name="T2" fmla="*/ 23 w 2332"/>
                <a:gd name="T3" fmla="*/ 24 h 558"/>
                <a:gd name="T4" fmla="*/ 64 w 2332"/>
                <a:gd name="T5" fmla="*/ 2 h 558"/>
                <a:gd name="T6" fmla="*/ 2252 w 2332"/>
                <a:gd name="T7" fmla="*/ 0 h 558"/>
                <a:gd name="T8" fmla="*/ 2297 w 2332"/>
                <a:gd name="T9" fmla="*/ 14 h 558"/>
                <a:gd name="T10" fmla="*/ 2325 w 2332"/>
                <a:gd name="T11" fmla="*/ 49 h 558"/>
                <a:gd name="T12" fmla="*/ 2332 w 2332"/>
                <a:gd name="T13" fmla="*/ 478 h 558"/>
                <a:gd name="T14" fmla="*/ 2325 w 2332"/>
                <a:gd name="T15" fmla="*/ 508 h 558"/>
                <a:gd name="T16" fmla="*/ 2297 w 2332"/>
                <a:gd name="T17" fmla="*/ 543 h 558"/>
                <a:gd name="T18" fmla="*/ 2252 w 2332"/>
                <a:gd name="T19" fmla="*/ 558 h 558"/>
                <a:gd name="T20" fmla="*/ 64 w 2332"/>
                <a:gd name="T21" fmla="*/ 557 h 558"/>
                <a:gd name="T22" fmla="*/ 23 w 2332"/>
                <a:gd name="T23" fmla="*/ 535 h 558"/>
                <a:gd name="T24" fmla="*/ 2 w 2332"/>
                <a:gd name="T25" fmla="*/ 493 h 558"/>
                <a:gd name="T26" fmla="*/ 2108 w 2332"/>
                <a:gd name="T27" fmla="*/ 142 h 558"/>
                <a:gd name="T28" fmla="*/ 2090 w 2332"/>
                <a:gd name="T29" fmla="*/ 147 h 558"/>
                <a:gd name="T30" fmla="*/ 2070 w 2332"/>
                <a:gd name="T31" fmla="*/ 164 h 558"/>
                <a:gd name="T32" fmla="*/ 2061 w 2332"/>
                <a:gd name="T33" fmla="*/ 191 h 558"/>
                <a:gd name="T34" fmla="*/ 2065 w 2332"/>
                <a:gd name="T35" fmla="*/ 209 h 558"/>
                <a:gd name="T36" fmla="*/ 2081 w 2332"/>
                <a:gd name="T37" fmla="*/ 229 h 558"/>
                <a:gd name="T38" fmla="*/ 2108 w 2332"/>
                <a:gd name="T39" fmla="*/ 237 h 558"/>
                <a:gd name="T40" fmla="*/ 2126 w 2332"/>
                <a:gd name="T41" fmla="*/ 232 h 558"/>
                <a:gd name="T42" fmla="*/ 2146 w 2332"/>
                <a:gd name="T43" fmla="*/ 216 h 558"/>
                <a:gd name="T44" fmla="*/ 2155 w 2332"/>
                <a:gd name="T45" fmla="*/ 191 h 558"/>
                <a:gd name="T46" fmla="*/ 2151 w 2332"/>
                <a:gd name="T47" fmla="*/ 172 h 558"/>
                <a:gd name="T48" fmla="*/ 2135 w 2332"/>
                <a:gd name="T49" fmla="*/ 151 h 558"/>
                <a:gd name="T50" fmla="*/ 2108 w 2332"/>
                <a:gd name="T51" fmla="*/ 142 h 558"/>
                <a:gd name="T52" fmla="*/ 1931 w 2332"/>
                <a:gd name="T53" fmla="*/ 142 h 558"/>
                <a:gd name="T54" fmla="*/ 1906 w 2332"/>
                <a:gd name="T55" fmla="*/ 151 h 558"/>
                <a:gd name="T56" fmla="*/ 1887 w 2332"/>
                <a:gd name="T57" fmla="*/ 172 h 558"/>
                <a:gd name="T58" fmla="*/ 1884 w 2332"/>
                <a:gd name="T59" fmla="*/ 191 h 558"/>
                <a:gd name="T60" fmla="*/ 1892 w 2332"/>
                <a:gd name="T61" fmla="*/ 216 h 558"/>
                <a:gd name="T62" fmla="*/ 1912 w 2332"/>
                <a:gd name="T63" fmla="*/ 232 h 558"/>
                <a:gd name="T64" fmla="*/ 1931 w 2332"/>
                <a:gd name="T65" fmla="*/ 237 h 558"/>
                <a:gd name="T66" fmla="*/ 1958 w 2332"/>
                <a:gd name="T67" fmla="*/ 229 h 558"/>
                <a:gd name="T68" fmla="*/ 1974 w 2332"/>
                <a:gd name="T69" fmla="*/ 209 h 558"/>
                <a:gd name="T70" fmla="*/ 1979 w 2332"/>
                <a:gd name="T71" fmla="*/ 191 h 558"/>
                <a:gd name="T72" fmla="*/ 1971 w 2332"/>
                <a:gd name="T73" fmla="*/ 164 h 558"/>
                <a:gd name="T74" fmla="*/ 1949 w 2332"/>
                <a:gd name="T75" fmla="*/ 147 h 558"/>
                <a:gd name="T76" fmla="*/ 1931 w 2332"/>
                <a:gd name="T77" fmla="*/ 142 h 558"/>
                <a:gd name="T78" fmla="*/ 1730 w 2332"/>
                <a:gd name="T79" fmla="*/ 144 h 558"/>
                <a:gd name="T80" fmla="*/ 1707 w 2332"/>
                <a:gd name="T81" fmla="*/ 157 h 558"/>
                <a:gd name="T82" fmla="*/ 1693 w 2332"/>
                <a:gd name="T83" fmla="*/ 181 h 558"/>
                <a:gd name="T84" fmla="*/ 1693 w 2332"/>
                <a:gd name="T85" fmla="*/ 199 h 558"/>
                <a:gd name="T86" fmla="*/ 1707 w 2332"/>
                <a:gd name="T87" fmla="*/ 222 h 558"/>
                <a:gd name="T88" fmla="*/ 1730 w 2332"/>
                <a:gd name="T89" fmla="*/ 236 h 558"/>
                <a:gd name="T90" fmla="*/ 1749 w 2332"/>
                <a:gd name="T91" fmla="*/ 236 h 558"/>
                <a:gd name="T92" fmla="*/ 1774 w 2332"/>
                <a:gd name="T93" fmla="*/ 222 h 558"/>
                <a:gd name="T94" fmla="*/ 1785 w 2332"/>
                <a:gd name="T95" fmla="*/ 199 h 558"/>
                <a:gd name="T96" fmla="*/ 1785 w 2332"/>
                <a:gd name="T97" fmla="*/ 181 h 558"/>
                <a:gd name="T98" fmla="*/ 1774 w 2332"/>
                <a:gd name="T99" fmla="*/ 157 h 558"/>
                <a:gd name="T100" fmla="*/ 1749 w 2332"/>
                <a:gd name="T101" fmla="*/ 144 h 558"/>
                <a:gd name="T102" fmla="*/ 376 w 2332"/>
                <a:gd name="T103" fmla="*/ 209 h 558"/>
                <a:gd name="T104" fmla="*/ 371 w 2332"/>
                <a:gd name="T105" fmla="*/ 197 h 558"/>
                <a:gd name="T106" fmla="*/ 219 w 2332"/>
                <a:gd name="T107" fmla="*/ 192 h 558"/>
                <a:gd name="T108" fmla="*/ 207 w 2332"/>
                <a:gd name="T109" fmla="*/ 197 h 558"/>
                <a:gd name="T110" fmla="*/ 202 w 2332"/>
                <a:gd name="T111" fmla="*/ 349 h 558"/>
                <a:gd name="T112" fmla="*/ 207 w 2332"/>
                <a:gd name="T113" fmla="*/ 361 h 558"/>
                <a:gd name="T114" fmla="*/ 359 w 2332"/>
                <a:gd name="T115" fmla="*/ 366 h 558"/>
                <a:gd name="T116" fmla="*/ 371 w 2332"/>
                <a:gd name="T117" fmla="*/ 361 h 558"/>
                <a:gd name="T118" fmla="*/ 376 w 2332"/>
                <a:gd name="T119" fmla="*/ 20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8">
                  <a:moveTo>
                    <a:pt x="0" y="80"/>
                  </a:moveTo>
                  <a:lnTo>
                    <a:pt x="0" y="80"/>
                  </a:lnTo>
                  <a:lnTo>
                    <a:pt x="2" y="64"/>
                  </a:lnTo>
                  <a:lnTo>
                    <a:pt x="7" y="49"/>
                  </a:lnTo>
                  <a:lnTo>
                    <a:pt x="13" y="35"/>
                  </a:lnTo>
                  <a:lnTo>
                    <a:pt x="23" y="24"/>
                  </a:lnTo>
                  <a:lnTo>
                    <a:pt x="35" y="14"/>
                  </a:lnTo>
                  <a:lnTo>
                    <a:pt x="48" y="7"/>
                  </a:lnTo>
                  <a:lnTo>
                    <a:pt x="64" y="2"/>
                  </a:lnTo>
                  <a:lnTo>
                    <a:pt x="80" y="0"/>
                  </a:lnTo>
                  <a:lnTo>
                    <a:pt x="2252" y="0"/>
                  </a:lnTo>
                  <a:lnTo>
                    <a:pt x="2252" y="0"/>
                  </a:lnTo>
                  <a:lnTo>
                    <a:pt x="2268" y="2"/>
                  </a:lnTo>
                  <a:lnTo>
                    <a:pt x="2284" y="7"/>
                  </a:lnTo>
                  <a:lnTo>
                    <a:pt x="2297" y="14"/>
                  </a:lnTo>
                  <a:lnTo>
                    <a:pt x="2309" y="24"/>
                  </a:lnTo>
                  <a:lnTo>
                    <a:pt x="2319" y="35"/>
                  </a:lnTo>
                  <a:lnTo>
                    <a:pt x="2325" y="49"/>
                  </a:lnTo>
                  <a:lnTo>
                    <a:pt x="2330" y="64"/>
                  </a:lnTo>
                  <a:lnTo>
                    <a:pt x="2332" y="80"/>
                  </a:lnTo>
                  <a:lnTo>
                    <a:pt x="2332" y="478"/>
                  </a:lnTo>
                  <a:lnTo>
                    <a:pt x="2332" y="478"/>
                  </a:lnTo>
                  <a:lnTo>
                    <a:pt x="2330" y="493"/>
                  </a:lnTo>
                  <a:lnTo>
                    <a:pt x="2325" y="508"/>
                  </a:lnTo>
                  <a:lnTo>
                    <a:pt x="2319" y="522"/>
                  </a:lnTo>
                  <a:lnTo>
                    <a:pt x="2309" y="535"/>
                  </a:lnTo>
                  <a:lnTo>
                    <a:pt x="2297" y="543"/>
                  </a:lnTo>
                  <a:lnTo>
                    <a:pt x="2284" y="552"/>
                  </a:lnTo>
                  <a:lnTo>
                    <a:pt x="2268" y="557"/>
                  </a:lnTo>
                  <a:lnTo>
                    <a:pt x="2252" y="558"/>
                  </a:lnTo>
                  <a:lnTo>
                    <a:pt x="80" y="558"/>
                  </a:lnTo>
                  <a:lnTo>
                    <a:pt x="80" y="558"/>
                  </a:lnTo>
                  <a:lnTo>
                    <a:pt x="64" y="557"/>
                  </a:lnTo>
                  <a:lnTo>
                    <a:pt x="48" y="552"/>
                  </a:lnTo>
                  <a:lnTo>
                    <a:pt x="35" y="543"/>
                  </a:lnTo>
                  <a:lnTo>
                    <a:pt x="23" y="535"/>
                  </a:lnTo>
                  <a:lnTo>
                    <a:pt x="13" y="522"/>
                  </a:lnTo>
                  <a:lnTo>
                    <a:pt x="7" y="508"/>
                  </a:lnTo>
                  <a:lnTo>
                    <a:pt x="2" y="493"/>
                  </a:lnTo>
                  <a:lnTo>
                    <a:pt x="0" y="478"/>
                  </a:lnTo>
                  <a:lnTo>
                    <a:pt x="0" y="80"/>
                  </a:lnTo>
                  <a:close/>
                  <a:moveTo>
                    <a:pt x="2108" y="142"/>
                  </a:moveTo>
                  <a:lnTo>
                    <a:pt x="2108" y="142"/>
                  </a:lnTo>
                  <a:lnTo>
                    <a:pt x="2098" y="144"/>
                  </a:lnTo>
                  <a:lnTo>
                    <a:pt x="2090" y="147"/>
                  </a:lnTo>
                  <a:lnTo>
                    <a:pt x="2081" y="151"/>
                  </a:lnTo>
                  <a:lnTo>
                    <a:pt x="2075" y="157"/>
                  </a:lnTo>
                  <a:lnTo>
                    <a:pt x="2070" y="164"/>
                  </a:lnTo>
                  <a:lnTo>
                    <a:pt x="2065" y="172"/>
                  </a:lnTo>
                  <a:lnTo>
                    <a:pt x="2061" y="181"/>
                  </a:lnTo>
                  <a:lnTo>
                    <a:pt x="2061" y="191"/>
                  </a:lnTo>
                  <a:lnTo>
                    <a:pt x="2061" y="191"/>
                  </a:lnTo>
                  <a:lnTo>
                    <a:pt x="2061" y="199"/>
                  </a:lnTo>
                  <a:lnTo>
                    <a:pt x="2065" y="209"/>
                  </a:lnTo>
                  <a:lnTo>
                    <a:pt x="2070" y="216"/>
                  </a:lnTo>
                  <a:lnTo>
                    <a:pt x="2075" y="222"/>
                  </a:lnTo>
                  <a:lnTo>
                    <a:pt x="2081" y="229"/>
                  </a:lnTo>
                  <a:lnTo>
                    <a:pt x="2090" y="232"/>
                  </a:lnTo>
                  <a:lnTo>
                    <a:pt x="2098" y="236"/>
                  </a:lnTo>
                  <a:lnTo>
                    <a:pt x="2108" y="237"/>
                  </a:lnTo>
                  <a:lnTo>
                    <a:pt x="2108" y="237"/>
                  </a:lnTo>
                  <a:lnTo>
                    <a:pt x="2118" y="236"/>
                  </a:lnTo>
                  <a:lnTo>
                    <a:pt x="2126" y="232"/>
                  </a:lnTo>
                  <a:lnTo>
                    <a:pt x="2135" y="229"/>
                  </a:lnTo>
                  <a:lnTo>
                    <a:pt x="2141" y="222"/>
                  </a:lnTo>
                  <a:lnTo>
                    <a:pt x="2146" y="216"/>
                  </a:lnTo>
                  <a:lnTo>
                    <a:pt x="2151" y="209"/>
                  </a:lnTo>
                  <a:lnTo>
                    <a:pt x="2155" y="199"/>
                  </a:lnTo>
                  <a:lnTo>
                    <a:pt x="2155" y="191"/>
                  </a:lnTo>
                  <a:lnTo>
                    <a:pt x="2155" y="191"/>
                  </a:lnTo>
                  <a:lnTo>
                    <a:pt x="2155" y="181"/>
                  </a:lnTo>
                  <a:lnTo>
                    <a:pt x="2151" y="172"/>
                  </a:lnTo>
                  <a:lnTo>
                    <a:pt x="2146" y="164"/>
                  </a:lnTo>
                  <a:lnTo>
                    <a:pt x="2141" y="157"/>
                  </a:lnTo>
                  <a:lnTo>
                    <a:pt x="2135" y="151"/>
                  </a:lnTo>
                  <a:lnTo>
                    <a:pt x="2126" y="147"/>
                  </a:lnTo>
                  <a:lnTo>
                    <a:pt x="2118" y="144"/>
                  </a:lnTo>
                  <a:lnTo>
                    <a:pt x="2108" y="142"/>
                  </a:lnTo>
                  <a:lnTo>
                    <a:pt x="2108" y="142"/>
                  </a:lnTo>
                  <a:close/>
                  <a:moveTo>
                    <a:pt x="1931" y="142"/>
                  </a:moveTo>
                  <a:lnTo>
                    <a:pt x="1931" y="142"/>
                  </a:lnTo>
                  <a:lnTo>
                    <a:pt x="1922" y="144"/>
                  </a:lnTo>
                  <a:lnTo>
                    <a:pt x="1912" y="147"/>
                  </a:lnTo>
                  <a:lnTo>
                    <a:pt x="1906" y="151"/>
                  </a:lnTo>
                  <a:lnTo>
                    <a:pt x="1897" y="157"/>
                  </a:lnTo>
                  <a:lnTo>
                    <a:pt x="1892" y="164"/>
                  </a:lnTo>
                  <a:lnTo>
                    <a:pt x="1887" y="172"/>
                  </a:lnTo>
                  <a:lnTo>
                    <a:pt x="1886" y="181"/>
                  </a:lnTo>
                  <a:lnTo>
                    <a:pt x="1884" y="191"/>
                  </a:lnTo>
                  <a:lnTo>
                    <a:pt x="1884" y="191"/>
                  </a:lnTo>
                  <a:lnTo>
                    <a:pt x="1886" y="199"/>
                  </a:lnTo>
                  <a:lnTo>
                    <a:pt x="1887" y="209"/>
                  </a:lnTo>
                  <a:lnTo>
                    <a:pt x="1892" y="216"/>
                  </a:lnTo>
                  <a:lnTo>
                    <a:pt x="1897" y="222"/>
                  </a:lnTo>
                  <a:lnTo>
                    <a:pt x="1906" y="229"/>
                  </a:lnTo>
                  <a:lnTo>
                    <a:pt x="1912" y="232"/>
                  </a:lnTo>
                  <a:lnTo>
                    <a:pt x="1922" y="236"/>
                  </a:lnTo>
                  <a:lnTo>
                    <a:pt x="1931" y="237"/>
                  </a:lnTo>
                  <a:lnTo>
                    <a:pt x="1931" y="237"/>
                  </a:lnTo>
                  <a:lnTo>
                    <a:pt x="1941" y="236"/>
                  </a:lnTo>
                  <a:lnTo>
                    <a:pt x="1949" y="232"/>
                  </a:lnTo>
                  <a:lnTo>
                    <a:pt x="1958" y="229"/>
                  </a:lnTo>
                  <a:lnTo>
                    <a:pt x="1964" y="222"/>
                  </a:lnTo>
                  <a:lnTo>
                    <a:pt x="1971" y="216"/>
                  </a:lnTo>
                  <a:lnTo>
                    <a:pt x="1974" y="209"/>
                  </a:lnTo>
                  <a:lnTo>
                    <a:pt x="1978" y="199"/>
                  </a:lnTo>
                  <a:lnTo>
                    <a:pt x="1979" y="191"/>
                  </a:lnTo>
                  <a:lnTo>
                    <a:pt x="1979" y="191"/>
                  </a:lnTo>
                  <a:lnTo>
                    <a:pt x="1978" y="181"/>
                  </a:lnTo>
                  <a:lnTo>
                    <a:pt x="1974" y="172"/>
                  </a:lnTo>
                  <a:lnTo>
                    <a:pt x="1971" y="164"/>
                  </a:lnTo>
                  <a:lnTo>
                    <a:pt x="1964" y="157"/>
                  </a:lnTo>
                  <a:lnTo>
                    <a:pt x="1958" y="151"/>
                  </a:lnTo>
                  <a:lnTo>
                    <a:pt x="1949" y="147"/>
                  </a:lnTo>
                  <a:lnTo>
                    <a:pt x="1941" y="144"/>
                  </a:lnTo>
                  <a:lnTo>
                    <a:pt x="1931" y="142"/>
                  </a:lnTo>
                  <a:lnTo>
                    <a:pt x="1931" y="142"/>
                  </a:lnTo>
                  <a:close/>
                  <a:moveTo>
                    <a:pt x="1740" y="142"/>
                  </a:moveTo>
                  <a:lnTo>
                    <a:pt x="1740" y="142"/>
                  </a:lnTo>
                  <a:lnTo>
                    <a:pt x="1730" y="144"/>
                  </a:lnTo>
                  <a:lnTo>
                    <a:pt x="1722" y="147"/>
                  </a:lnTo>
                  <a:lnTo>
                    <a:pt x="1713" y="151"/>
                  </a:lnTo>
                  <a:lnTo>
                    <a:pt x="1707" y="157"/>
                  </a:lnTo>
                  <a:lnTo>
                    <a:pt x="1700" y="164"/>
                  </a:lnTo>
                  <a:lnTo>
                    <a:pt x="1697" y="172"/>
                  </a:lnTo>
                  <a:lnTo>
                    <a:pt x="1693" y="181"/>
                  </a:lnTo>
                  <a:lnTo>
                    <a:pt x="1692" y="191"/>
                  </a:lnTo>
                  <a:lnTo>
                    <a:pt x="1692" y="191"/>
                  </a:lnTo>
                  <a:lnTo>
                    <a:pt x="1693" y="199"/>
                  </a:lnTo>
                  <a:lnTo>
                    <a:pt x="1697" y="209"/>
                  </a:lnTo>
                  <a:lnTo>
                    <a:pt x="1700" y="216"/>
                  </a:lnTo>
                  <a:lnTo>
                    <a:pt x="1707" y="222"/>
                  </a:lnTo>
                  <a:lnTo>
                    <a:pt x="1713" y="229"/>
                  </a:lnTo>
                  <a:lnTo>
                    <a:pt x="1722" y="232"/>
                  </a:lnTo>
                  <a:lnTo>
                    <a:pt x="1730" y="236"/>
                  </a:lnTo>
                  <a:lnTo>
                    <a:pt x="1740" y="237"/>
                  </a:lnTo>
                  <a:lnTo>
                    <a:pt x="1740" y="237"/>
                  </a:lnTo>
                  <a:lnTo>
                    <a:pt x="1749" y="236"/>
                  </a:lnTo>
                  <a:lnTo>
                    <a:pt x="1759" y="232"/>
                  </a:lnTo>
                  <a:lnTo>
                    <a:pt x="1765" y="229"/>
                  </a:lnTo>
                  <a:lnTo>
                    <a:pt x="1774" y="222"/>
                  </a:lnTo>
                  <a:lnTo>
                    <a:pt x="1779" y="216"/>
                  </a:lnTo>
                  <a:lnTo>
                    <a:pt x="1784" y="209"/>
                  </a:lnTo>
                  <a:lnTo>
                    <a:pt x="1785" y="199"/>
                  </a:lnTo>
                  <a:lnTo>
                    <a:pt x="1787" y="191"/>
                  </a:lnTo>
                  <a:lnTo>
                    <a:pt x="1787" y="191"/>
                  </a:lnTo>
                  <a:lnTo>
                    <a:pt x="1785" y="181"/>
                  </a:lnTo>
                  <a:lnTo>
                    <a:pt x="1784" y="172"/>
                  </a:lnTo>
                  <a:lnTo>
                    <a:pt x="1779" y="164"/>
                  </a:lnTo>
                  <a:lnTo>
                    <a:pt x="1774" y="157"/>
                  </a:lnTo>
                  <a:lnTo>
                    <a:pt x="1765" y="151"/>
                  </a:lnTo>
                  <a:lnTo>
                    <a:pt x="1759" y="147"/>
                  </a:lnTo>
                  <a:lnTo>
                    <a:pt x="1749" y="144"/>
                  </a:lnTo>
                  <a:lnTo>
                    <a:pt x="1740" y="142"/>
                  </a:lnTo>
                  <a:lnTo>
                    <a:pt x="1740" y="142"/>
                  </a:lnTo>
                  <a:close/>
                  <a:moveTo>
                    <a:pt x="376" y="209"/>
                  </a:moveTo>
                  <a:lnTo>
                    <a:pt x="376" y="209"/>
                  </a:lnTo>
                  <a:lnTo>
                    <a:pt x="374" y="202"/>
                  </a:lnTo>
                  <a:lnTo>
                    <a:pt x="371" y="197"/>
                  </a:lnTo>
                  <a:lnTo>
                    <a:pt x="366" y="192"/>
                  </a:lnTo>
                  <a:lnTo>
                    <a:pt x="359" y="192"/>
                  </a:lnTo>
                  <a:lnTo>
                    <a:pt x="219" y="192"/>
                  </a:lnTo>
                  <a:lnTo>
                    <a:pt x="219" y="192"/>
                  </a:lnTo>
                  <a:lnTo>
                    <a:pt x="212" y="192"/>
                  </a:lnTo>
                  <a:lnTo>
                    <a:pt x="207" y="197"/>
                  </a:lnTo>
                  <a:lnTo>
                    <a:pt x="202" y="202"/>
                  </a:lnTo>
                  <a:lnTo>
                    <a:pt x="202" y="209"/>
                  </a:lnTo>
                  <a:lnTo>
                    <a:pt x="202" y="349"/>
                  </a:lnTo>
                  <a:lnTo>
                    <a:pt x="202" y="349"/>
                  </a:lnTo>
                  <a:lnTo>
                    <a:pt x="202" y="356"/>
                  </a:lnTo>
                  <a:lnTo>
                    <a:pt x="207" y="361"/>
                  </a:lnTo>
                  <a:lnTo>
                    <a:pt x="212" y="365"/>
                  </a:lnTo>
                  <a:lnTo>
                    <a:pt x="219" y="366"/>
                  </a:lnTo>
                  <a:lnTo>
                    <a:pt x="359" y="366"/>
                  </a:lnTo>
                  <a:lnTo>
                    <a:pt x="359" y="366"/>
                  </a:lnTo>
                  <a:lnTo>
                    <a:pt x="366" y="365"/>
                  </a:lnTo>
                  <a:lnTo>
                    <a:pt x="371" y="361"/>
                  </a:lnTo>
                  <a:lnTo>
                    <a:pt x="374" y="356"/>
                  </a:lnTo>
                  <a:lnTo>
                    <a:pt x="376" y="349"/>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grpSp>
      <p:grpSp>
        <p:nvGrpSpPr>
          <p:cNvPr id="179" name="Group 178"/>
          <p:cNvGrpSpPr/>
          <p:nvPr/>
        </p:nvGrpSpPr>
        <p:grpSpPr>
          <a:xfrm>
            <a:off x="5355521" y="5548767"/>
            <a:ext cx="609601" cy="445124"/>
            <a:chOff x="11664950" y="10985500"/>
            <a:chExt cx="1851025" cy="1449388"/>
          </a:xfrm>
          <a:solidFill>
            <a:schemeClr val="bg2">
              <a:lumMod val="25000"/>
            </a:schemeClr>
          </a:solidFill>
        </p:grpSpPr>
        <p:sp>
          <p:nvSpPr>
            <p:cNvPr id="180" name="Freeform 11"/>
            <p:cNvSpPr>
              <a:spLocks noEditPoints="1"/>
            </p:cNvSpPr>
            <p:nvPr/>
          </p:nvSpPr>
          <p:spPr bwMode="auto">
            <a:xfrm>
              <a:off x="11664950" y="11991975"/>
              <a:ext cx="1851025" cy="442913"/>
            </a:xfrm>
            <a:custGeom>
              <a:avLst/>
              <a:gdLst>
                <a:gd name="T0" fmla="*/ 2 w 2332"/>
                <a:gd name="T1" fmla="*/ 65 h 558"/>
                <a:gd name="T2" fmla="*/ 23 w 2332"/>
                <a:gd name="T3" fmla="*/ 23 h 558"/>
                <a:gd name="T4" fmla="*/ 64 w 2332"/>
                <a:gd name="T5" fmla="*/ 1 h 558"/>
                <a:gd name="T6" fmla="*/ 2252 w 2332"/>
                <a:gd name="T7" fmla="*/ 0 h 558"/>
                <a:gd name="T8" fmla="*/ 2297 w 2332"/>
                <a:gd name="T9" fmla="*/ 13 h 558"/>
                <a:gd name="T10" fmla="*/ 2325 w 2332"/>
                <a:gd name="T11" fmla="*/ 48 h 558"/>
                <a:gd name="T12" fmla="*/ 2332 w 2332"/>
                <a:gd name="T13" fmla="*/ 478 h 558"/>
                <a:gd name="T14" fmla="*/ 2325 w 2332"/>
                <a:gd name="T15" fmla="*/ 510 h 558"/>
                <a:gd name="T16" fmla="*/ 2297 w 2332"/>
                <a:gd name="T17" fmla="*/ 545 h 558"/>
                <a:gd name="T18" fmla="*/ 2252 w 2332"/>
                <a:gd name="T19" fmla="*/ 558 h 558"/>
                <a:gd name="T20" fmla="*/ 64 w 2332"/>
                <a:gd name="T21" fmla="*/ 556 h 558"/>
                <a:gd name="T22" fmla="*/ 23 w 2332"/>
                <a:gd name="T23" fmla="*/ 535 h 558"/>
                <a:gd name="T24" fmla="*/ 2 w 2332"/>
                <a:gd name="T25" fmla="*/ 494 h 558"/>
                <a:gd name="T26" fmla="*/ 2108 w 2332"/>
                <a:gd name="T27" fmla="*/ 143 h 558"/>
                <a:gd name="T28" fmla="*/ 2090 w 2332"/>
                <a:gd name="T29" fmla="*/ 147 h 558"/>
                <a:gd name="T30" fmla="*/ 2070 w 2332"/>
                <a:gd name="T31" fmla="*/ 164 h 558"/>
                <a:gd name="T32" fmla="*/ 2061 w 2332"/>
                <a:gd name="T33" fmla="*/ 190 h 558"/>
                <a:gd name="T34" fmla="*/ 2065 w 2332"/>
                <a:gd name="T35" fmla="*/ 209 h 558"/>
                <a:gd name="T36" fmla="*/ 2081 w 2332"/>
                <a:gd name="T37" fmla="*/ 229 h 558"/>
                <a:gd name="T38" fmla="*/ 2108 w 2332"/>
                <a:gd name="T39" fmla="*/ 237 h 558"/>
                <a:gd name="T40" fmla="*/ 2126 w 2332"/>
                <a:gd name="T41" fmla="*/ 234 h 558"/>
                <a:gd name="T42" fmla="*/ 2146 w 2332"/>
                <a:gd name="T43" fmla="*/ 217 h 558"/>
                <a:gd name="T44" fmla="*/ 2155 w 2332"/>
                <a:gd name="T45" fmla="*/ 190 h 558"/>
                <a:gd name="T46" fmla="*/ 2151 w 2332"/>
                <a:gd name="T47" fmla="*/ 172 h 558"/>
                <a:gd name="T48" fmla="*/ 2135 w 2332"/>
                <a:gd name="T49" fmla="*/ 150 h 558"/>
                <a:gd name="T50" fmla="*/ 2108 w 2332"/>
                <a:gd name="T51" fmla="*/ 143 h 558"/>
                <a:gd name="T52" fmla="*/ 1931 w 2332"/>
                <a:gd name="T53" fmla="*/ 143 h 558"/>
                <a:gd name="T54" fmla="*/ 1906 w 2332"/>
                <a:gd name="T55" fmla="*/ 150 h 558"/>
                <a:gd name="T56" fmla="*/ 1887 w 2332"/>
                <a:gd name="T57" fmla="*/ 172 h 558"/>
                <a:gd name="T58" fmla="*/ 1884 w 2332"/>
                <a:gd name="T59" fmla="*/ 190 h 558"/>
                <a:gd name="T60" fmla="*/ 1892 w 2332"/>
                <a:gd name="T61" fmla="*/ 217 h 558"/>
                <a:gd name="T62" fmla="*/ 1912 w 2332"/>
                <a:gd name="T63" fmla="*/ 234 h 558"/>
                <a:gd name="T64" fmla="*/ 1931 w 2332"/>
                <a:gd name="T65" fmla="*/ 237 h 558"/>
                <a:gd name="T66" fmla="*/ 1958 w 2332"/>
                <a:gd name="T67" fmla="*/ 229 h 558"/>
                <a:gd name="T68" fmla="*/ 1974 w 2332"/>
                <a:gd name="T69" fmla="*/ 209 h 558"/>
                <a:gd name="T70" fmla="*/ 1979 w 2332"/>
                <a:gd name="T71" fmla="*/ 190 h 558"/>
                <a:gd name="T72" fmla="*/ 1971 w 2332"/>
                <a:gd name="T73" fmla="*/ 164 h 558"/>
                <a:gd name="T74" fmla="*/ 1949 w 2332"/>
                <a:gd name="T75" fmla="*/ 147 h 558"/>
                <a:gd name="T76" fmla="*/ 1931 w 2332"/>
                <a:gd name="T77" fmla="*/ 143 h 558"/>
                <a:gd name="T78" fmla="*/ 1730 w 2332"/>
                <a:gd name="T79" fmla="*/ 143 h 558"/>
                <a:gd name="T80" fmla="*/ 1707 w 2332"/>
                <a:gd name="T81" fmla="*/ 157 h 558"/>
                <a:gd name="T82" fmla="*/ 1693 w 2332"/>
                <a:gd name="T83" fmla="*/ 180 h 558"/>
                <a:gd name="T84" fmla="*/ 1693 w 2332"/>
                <a:gd name="T85" fmla="*/ 199 h 558"/>
                <a:gd name="T86" fmla="*/ 1707 w 2332"/>
                <a:gd name="T87" fmla="*/ 224 h 558"/>
                <a:gd name="T88" fmla="*/ 1730 w 2332"/>
                <a:gd name="T89" fmla="*/ 235 h 558"/>
                <a:gd name="T90" fmla="*/ 1749 w 2332"/>
                <a:gd name="T91" fmla="*/ 235 h 558"/>
                <a:gd name="T92" fmla="*/ 1774 w 2332"/>
                <a:gd name="T93" fmla="*/ 224 h 558"/>
                <a:gd name="T94" fmla="*/ 1785 w 2332"/>
                <a:gd name="T95" fmla="*/ 199 h 558"/>
                <a:gd name="T96" fmla="*/ 1785 w 2332"/>
                <a:gd name="T97" fmla="*/ 180 h 558"/>
                <a:gd name="T98" fmla="*/ 1774 w 2332"/>
                <a:gd name="T99" fmla="*/ 157 h 558"/>
                <a:gd name="T100" fmla="*/ 1749 w 2332"/>
                <a:gd name="T101" fmla="*/ 143 h 558"/>
                <a:gd name="T102" fmla="*/ 376 w 2332"/>
                <a:gd name="T103" fmla="*/ 209 h 558"/>
                <a:gd name="T104" fmla="*/ 371 w 2332"/>
                <a:gd name="T105" fmla="*/ 197 h 558"/>
                <a:gd name="T106" fmla="*/ 219 w 2332"/>
                <a:gd name="T107" fmla="*/ 192 h 558"/>
                <a:gd name="T108" fmla="*/ 207 w 2332"/>
                <a:gd name="T109" fmla="*/ 197 h 558"/>
                <a:gd name="T110" fmla="*/ 202 w 2332"/>
                <a:gd name="T111" fmla="*/ 349 h 558"/>
                <a:gd name="T112" fmla="*/ 207 w 2332"/>
                <a:gd name="T113" fmla="*/ 361 h 558"/>
                <a:gd name="T114" fmla="*/ 359 w 2332"/>
                <a:gd name="T115" fmla="*/ 366 h 558"/>
                <a:gd name="T116" fmla="*/ 371 w 2332"/>
                <a:gd name="T117" fmla="*/ 361 h 558"/>
                <a:gd name="T118" fmla="*/ 376 w 2332"/>
                <a:gd name="T119" fmla="*/ 20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8">
                  <a:moveTo>
                    <a:pt x="0" y="80"/>
                  </a:moveTo>
                  <a:lnTo>
                    <a:pt x="0" y="80"/>
                  </a:lnTo>
                  <a:lnTo>
                    <a:pt x="2" y="65"/>
                  </a:lnTo>
                  <a:lnTo>
                    <a:pt x="7" y="48"/>
                  </a:lnTo>
                  <a:lnTo>
                    <a:pt x="13" y="35"/>
                  </a:lnTo>
                  <a:lnTo>
                    <a:pt x="23" y="23"/>
                  </a:lnTo>
                  <a:lnTo>
                    <a:pt x="35" y="13"/>
                  </a:lnTo>
                  <a:lnTo>
                    <a:pt x="48" y="6"/>
                  </a:lnTo>
                  <a:lnTo>
                    <a:pt x="64" y="1"/>
                  </a:lnTo>
                  <a:lnTo>
                    <a:pt x="80" y="0"/>
                  </a:lnTo>
                  <a:lnTo>
                    <a:pt x="2252" y="0"/>
                  </a:lnTo>
                  <a:lnTo>
                    <a:pt x="2252" y="0"/>
                  </a:lnTo>
                  <a:lnTo>
                    <a:pt x="2268" y="1"/>
                  </a:lnTo>
                  <a:lnTo>
                    <a:pt x="2284" y="6"/>
                  </a:lnTo>
                  <a:lnTo>
                    <a:pt x="2297" y="13"/>
                  </a:lnTo>
                  <a:lnTo>
                    <a:pt x="2309" y="23"/>
                  </a:lnTo>
                  <a:lnTo>
                    <a:pt x="2319" y="35"/>
                  </a:lnTo>
                  <a:lnTo>
                    <a:pt x="2325" y="48"/>
                  </a:lnTo>
                  <a:lnTo>
                    <a:pt x="2330" y="65"/>
                  </a:lnTo>
                  <a:lnTo>
                    <a:pt x="2332" y="80"/>
                  </a:lnTo>
                  <a:lnTo>
                    <a:pt x="2332" y="478"/>
                  </a:lnTo>
                  <a:lnTo>
                    <a:pt x="2332" y="478"/>
                  </a:lnTo>
                  <a:lnTo>
                    <a:pt x="2330" y="494"/>
                  </a:lnTo>
                  <a:lnTo>
                    <a:pt x="2325" y="510"/>
                  </a:lnTo>
                  <a:lnTo>
                    <a:pt x="2319" y="523"/>
                  </a:lnTo>
                  <a:lnTo>
                    <a:pt x="2309" y="535"/>
                  </a:lnTo>
                  <a:lnTo>
                    <a:pt x="2297" y="545"/>
                  </a:lnTo>
                  <a:lnTo>
                    <a:pt x="2284" y="551"/>
                  </a:lnTo>
                  <a:lnTo>
                    <a:pt x="2268" y="556"/>
                  </a:lnTo>
                  <a:lnTo>
                    <a:pt x="2252" y="558"/>
                  </a:lnTo>
                  <a:lnTo>
                    <a:pt x="80" y="558"/>
                  </a:lnTo>
                  <a:lnTo>
                    <a:pt x="80" y="558"/>
                  </a:lnTo>
                  <a:lnTo>
                    <a:pt x="64" y="556"/>
                  </a:lnTo>
                  <a:lnTo>
                    <a:pt x="48" y="551"/>
                  </a:lnTo>
                  <a:lnTo>
                    <a:pt x="35" y="545"/>
                  </a:lnTo>
                  <a:lnTo>
                    <a:pt x="23" y="535"/>
                  </a:lnTo>
                  <a:lnTo>
                    <a:pt x="13" y="523"/>
                  </a:lnTo>
                  <a:lnTo>
                    <a:pt x="7" y="510"/>
                  </a:lnTo>
                  <a:lnTo>
                    <a:pt x="2" y="494"/>
                  </a:lnTo>
                  <a:lnTo>
                    <a:pt x="0" y="478"/>
                  </a:lnTo>
                  <a:lnTo>
                    <a:pt x="0" y="80"/>
                  </a:lnTo>
                  <a:close/>
                  <a:moveTo>
                    <a:pt x="2108" y="143"/>
                  </a:moveTo>
                  <a:lnTo>
                    <a:pt x="2108" y="143"/>
                  </a:lnTo>
                  <a:lnTo>
                    <a:pt x="2098" y="143"/>
                  </a:lnTo>
                  <a:lnTo>
                    <a:pt x="2090" y="147"/>
                  </a:lnTo>
                  <a:lnTo>
                    <a:pt x="2081" y="150"/>
                  </a:lnTo>
                  <a:lnTo>
                    <a:pt x="2075" y="157"/>
                  </a:lnTo>
                  <a:lnTo>
                    <a:pt x="2070" y="164"/>
                  </a:lnTo>
                  <a:lnTo>
                    <a:pt x="2065" y="172"/>
                  </a:lnTo>
                  <a:lnTo>
                    <a:pt x="2061" y="180"/>
                  </a:lnTo>
                  <a:lnTo>
                    <a:pt x="2061" y="190"/>
                  </a:lnTo>
                  <a:lnTo>
                    <a:pt x="2061" y="190"/>
                  </a:lnTo>
                  <a:lnTo>
                    <a:pt x="2061" y="199"/>
                  </a:lnTo>
                  <a:lnTo>
                    <a:pt x="2065" y="209"/>
                  </a:lnTo>
                  <a:lnTo>
                    <a:pt x="2070" y="217"/>
                  </a:lnTo>
                  <a:lnTo>
                    <a:pt x="2075" y="224"/>
                  </a:lnTo>
                  <a:lnTo>
                    <a:pt x="2081" y="229"/>
                  </a:lnTo>
                  <a:lnTo>
                    <a:pt x="2090" y="234"/>
                  </a:lnTo>
                  <a:lnTo>
                    <a:pt x="2098" y="235"/>
                  </a:lnTo>
                  <a:lnTo>
                    <a:pt x="2108" y="237"/>
                  </a:lnTo>
                  <a:lnTo>
                    <a:pt x="2108" y="237"/>
                  </a:lnTo>
                  <a:lnTo>
                    <a:pt x="2118" y="235"/>
                  </a:lnTo>
                  <a:lnTo>
                    <a:pt x="2126" y="234"/>
                  </a:lnTo>
                  <a:lnTo>
                    <a:pt x="2135" y="229"/>
                  </a:lnTo>
                  <a:lnTo>
                    <a:pt x="2141" y="224"/>
                  </a:lnTo>
                  <a:lnTo>
                    <a:pt x="2146" y="217"/>
                  </a:lnTo>
                  <a:lnTo>
                    <a:pt x="2151" y="209"/>
                  </a:lnTo>
                  <a:lnTo>
                    <a:pt x="2155" y="199"/>
                  </a:lnTo>
                  <a:lnTo>
                    <a:pt x="2155" y="190"/>
                  </a:lnTo>
                  <a:lnTo>
                    <a:pt x="2155" y="190"/>
                  </a:lnTo>
                  <a:lnTo>
                    <a:pt x="2155" y="180"/>
                  </a:lnTo>
                  <a:lnTo>
                    <a:pt x="2151" y="172"/>
                  </a:lnTo>
                  <a:lnTo>
                    <a:pt x="2146" y="164"/>
                  </a:lnTo>
                  <a:lnTo>
                    <a:pt x="2141" y="157"/>
                  </a:lnTo>
                  <a:lnTo>
                    <a:pt x="2135" y="150"/>
                  </a:lnTo>
                  <a:lnTo>
                    <a:pt x="2126" y="147"/>
                  </a:lnTo>
                  <a:lnTo>
                    <a:pt x="2118" y="143"/>
                  </a:lnTo>
                  <a:lnTo>
                    <a:pt x="2108" y="143"/>
                  </a:lnTo>
                  <a:lnTo>
                    <a:pt x="2108" y="143"/>
                  </a:lnTo>
                  <a:close/>
                  <a:moveTo>
                    <a:pt x="1931" y="143"/>
                  </a:moveTo>
                  <a:lnTo>
                    <a:pt x="1931" y="143"/>
                  </a:lnTo>
                  <a:lnTo>
                    <a:pt x="1922" y="143"/>
                  </a:lnTo>
                  <a:lnTo>
                    <a:pt x="1912" y="147"/>
                  </a:lnTo>
                  <a:lnTo>
                    <a:pt x="1906" y="150"/>
                  </a:lnTo>
                  <a:lnTo>
                    <a:pt x="1897" y="157"/>
                  </a:lnTo>
                  <a:lnTo>
                    <a:pt x="1892" y="164"/>
                  </a:lnTo>
                  <a:lnTo>
                    <a:pt x="1887" y="172"/>
                  </a:lnTo>
                  <a:lnTo>
                    <a:pt x="1886" y="180"/>
                  </a:lnTo>
                  <a:lnTo>
                    <a:pt x="1884" y="190"/>
                  </a:lnTo>
                  <a:lnTo>
                    <a:pt x="1884" y="190"/>
                  </a:lnTo>
                  <a:lnTo>
                    <a:pt x="1886" y="199"/>
                  </a:lnTo>
                  <a:lnTo>
                    <a:pt x="1887" y="209"/>
                  </a:lnTo>
                  <a:lnTo>
                    <a:pt x="1892" y="217"/>
                  </a:lnTo>
                  <a:lnTo>
                    <a:pt x="1897" y="224"/>
                  </a:lnTo>
                  <a:lnTo>
                    <a:pt x="1906" y="229"/>
                  </a:lnTo>
                  <a:lnTo>
                    <a:pt x="1912" y="234"/>
                  </a:lnTo>
                  <a:lnTo>
                    <a:pt x="1922" y="235"/>
                  </a:lnTo>
                  <a:lnTo>
                    <a:pt x="1931" y="237"/>
                  </a:lnTo>
                  <a:lnTo>
                    <a:pt x="1931" y="237"/>
                  </a:lnTo>
                  <a:lnTo>
                    <a:pt x="1941" y="235"/>
                  </a:lnTo>
                  <a:lnTo>
                    <a:pt x="1949" y="234"/>
                  </a:lnTo>
                  <a:lnTo>
                    <a:pt x="1958" y="229"/>
                  </a:lnTo>
                  <a:lnTo>
                    <a:pt x="1964" y="224"/>
                  </a:lnTo>
                  <a:lnTo>
                    <a:pt x="1971" y="217"/>
                  </a:lnTo>
                  <a:lnTo>
                    <a:pt x="1974" y="209"/>
                  </a:lnTo>
                  <a:lnTo>
                    <a:pt x="1978" y="199"/>
                  </a:lnTo>
                  <a:lnTo>
                    <a:pt x="1979" y="190"/>
                  </a:lnTo>
                  <a:lnTo>
                    <a:pt x="1979" y="190"/>
                  </a:lnTo>
                  <a:lnTo>
                    <a:pt x="1978" y="180"/>
                  </a:lnTo>
                  <a:lnTo>
                    <a:pt x="1974" y="172"/>
                  </a:lnTo>
                  <a:lnTo>
                    <a:pt x="1971" y="164"/>
                  </a:lnTo>
                  <a:lnTo>
                    <a:pt x="1964" y="157"/>
                  </a:lnTo>
                  <a:lnTo>
                    <a:pt x="1958" y="150"/>
                  </a:lnTo>
                  <a:lnTo>
                    <a:pt x="1949" y="147"/>
                  </a:lnTo>
                  <a:lnTo>
                    <a:pt x="1941" y="143"/>
                  </a:lnTo>
                  <a:lnTo>
                    <a:pt x="1931" y="143"/>
                  </a:lnTo>
                  <a:lnTo>
                    <a:pt x="1931" y="143"/>
                  </a:lnTo>
                  <a:close/>
                  <a:moveTo>
                    <a:pt x="1740" y="143"/>
                  </a:moveTo>
                  <a:lnTo>
                    <a:pt x="1740" y="143"/>
                  </a:lnTo>
                  <a:lnTo>
                    <a:pt x="1730" y="143"/>
                  </a:lnTo>
                  <a:lnTo>
                    <a:pt x="1722" y="147"/>
                  </a:lnTo>
                  <a:lnTo>
                    <a:pt x="1713" y="150"/>
                  </a:lnTo>
                  <a:lnTo>
                    <a:pt x="1707" y="157"/>
                  </a:lnTo>
                  <a:lnTo>
                    <a:pt x="1700" y="164"/>
                  </a:lnTo>
                  <a:lnTo>
                    <a:pt x="1697" y="172"/>
                  </a:lnTo>
                  <a:lnTo>
                    <a:pt x="1693" y="180"/>
                  </a:lnTo>
                  <a:lnTo>
                    <a:pt x="1692" y="190"/>
                  </a:lnTo>
                  <a:lnTo>
                    <a:pt x="1692" y="190"/>
                  </a:lnTo>
                  <a:lnTo>
                    <a:pt x="1693" y="199"/>
                  </a:lnTo>
                  <a:lnTo>
                    <a:pt x="1697" y="209"/>
                  </a:lnTo>
                  <a:lnTo>
                    <a:pt x="1700" y="217"/>
                  </a:lnTo>
                  <a:lnTo>
                    <a:pt x="1707" y="224"/>
                  </a:lnTo>
                  <a:lnTo>
                    <a:pt x="1713" y="229"/>
                  </a:lnTo>
                  <a:lnTo>
                    <a:pt x="1722" y="234"/>
                  </a:lnTo>
                  <a:lnTo>
                    <a:pt x="1730" y="235"/>
                  </a:lnTo>
                  <a:lnTo>
                    <a:pt x="1740" y="237"/>
                  </a:lnTo>
                  <a:lnTo>
                    <a:pt x="1740" y="237"/>
                  </a:lnTo>
                  <a:lnTo>
                    <a:pt x="1749" y="235"/>
                  </a:lnTo>
                  <a:lnTo>
                    <a:pt x="1759" y="234"/>
                  </a:lnTo>
                  <a:lnTo>
                    <a:pt x="1765" y="229"/>
                  </a:lnTo>
                  <a:lnTo>
                    <a:pt x="1774" y="224"/>
                  </a:lnTo>
                  <a:lnTo>
                    <a:pt x="1779" y="217"/>
                  </a:lnTo>
                  <a:lnTo>
                    <a:pt x="1784" y="209"/>
                  </a:lnTo>
                  <a:lnTo>
                    <a:pt x="1785" y="199"/>
                  </a:lnTo>
                  <a:lnTo>
                    <a:pt x="1787" y="190"/>
                  </a:lnTo>
                  <a:lnTo>
                    <a:pt x="1787" y="190"/>
                  </a:lnTo>
                  <a:lnTo>
                    <a:pt x="1785" y="180"/>
                  </a:lnTo>
                  <a:lnTo>
                    <a:pt x="1784" y="172"/>
                  </a:lnTo>
                  <a:lnTo>
                    <a:pt x="1779" y="164"/>
                  </a:lnTo>
                  <a:lnTo>
                    <a:pt x="1774" y="157"/>
                  </a:lnTo>
                  <a:lnTo>
                    <a:pt x="1765" y="150"/>
                  </a:lnTo>
                  <a:lnTo>
                    <a:pt x="1759" y="147"/>
                  </a:lnTo>
                  <a:lnTo>
                    <a:pt x="1749" y="143"/>
                  </a:lnTo>
                  <a:lnTo>
                    <a:pt x="1740" y="143"/>
                  </a:lnTo>
                  <a:lnTo>
                    <a:pt x="1740" y="143"/>
                  </a:lnTo>
                  <a:close/>
                  <a:moveTo>
                    <a:pt x="376" y="209"/>
                  </a:moveTo>
                  <a:lnTo>
                    <a:pt x="376" y="209"/>
                  </a:lnTo>
                  <a:lnTo>
                    <a:pt x="374" y="202"/>
                  </a:lnTo>
                  <a:lnTo>
                    <a:pt x="371" y="197"/>
                  </a:lnTo>
                  <a:lnTo>
                    <a:pt x="366" y="194"/>
                  </a:lnTo>
                  <a:lnTo>
                    <a:pt x="359" y="192"/>
                  </a:lnTo>
                  <a:lnTo>
                    <a:pt x="219" y="192"/>
                  </a:lnTo>
                  <a:lnTo>
                    <a:pt x="219" y="192"/>
                  </a:lnTo>
                  <a:lnTo>
                    <a:pt x="212" y="194"/>
                  </a:lnTo>
                  <a:lnTo>
                    <a:pt x="207" y="197"/>
                  </a:lnTo>
                  <a:lnTo>
                    <a:pt x="202" y="202"/>
                  </a:lnTo>
                  <a:lnTo>
                    <a:pt x="202" y="209"/>
                  </a:lnTo>
                  <a:lnTo>
                    <a:pt x="202" y="349"/>
                  </a:lnTo>
                  <a:lnTo>
                    <a:pt x="202" y="349"/>
                  </a:lnTo>
                  <a:lnTo>
                    <a:pt x="202" y="356"/>
                  </a:lnTo>
                  <a:lnTo>
                    <a:pt x="207" y="361"/>
                  </a:lnTo>
                  <a:lnTo>
                    <a:pt x="212" y="366"/>
                  </a:lnTo>
                  <a:lnTo>
                    <a:pt x="219" y="366"/>
                  </a:lnTo>
                  <a:lnTo>
                    <a:pt x="359" y="366"/>
                  </a:lnTo>
                  <a:lnTo>
                    <a:pt x="359" y="366"/>
                  </a:lnTo>
                  <a:lnTo>
                    <a:pt x="366" y="366"/>
                  </a:lnTo>
                  <a:lnTo>
                    <a:pt x="371" y="361"/>
                  </a:lnTo>
                  <a:lnTo>
                    <a:pt x="374" y="356"/>
                  </a:lnTo>
                  <a:lnTo>
                    <a:pt x="376" y="349"/>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sp>
          <p:nvSpPr>
            <p:cNvPr id="181" name="Freeform 12"/>
            <p:cNvSpPr>
              <a:spLocks noEditPoints="1"/>
            </p:cNvSpPr>
            <p:nvPr/>
          </p:nvSpPr>
          <p:spPr bwMode="auto">
            <a:xfrm>
              <a:off x="11664950" y="11488738"/>
              <a:ext cx="1851025" cy="441325"/>
            </a:xfrm>
            <a:custGeom>
              <a:avLst/>
              <a:gdLst>
                <a:gd name="T0" fmla="*/ 2 w 2332"/>
                <a:gd name="T1" fmla="*/ 64 h 557"/>
                <a:gd name="T2" fmla="*/ 23 w 2332"/>
                <a:gd name="T3" fmla="*/ 24 h 557"/>
                <a:gd name="T4" fmla="*/ 64 w 2332"/>
                <a:gd name="T5" fmla="*/ 2 h 557"/>
                <a:gd name="T6" fmla="*/ 2252 w 2332"/>
                <a:gd name="T7" fmla="*/ 0 h 557"/>
                <a:gd name="T8" fmla="*/ 2297 w 2332"/>
                <a:gd name="T9" fmla="*/ 14 h 557"/>
                <a:gd name="T10" fmla="*/ 2325 w 2332"/>
                <a:gd name="T11" fmla="*/ 49 h 557"/>
                <a:gd name="T12" fmla="*/ 2332 w 2332"/>
                <a:gd name="T13" fmla="*/ 477 h 557"/>
                <a:gd name="T14" fmla="*/ 2325 w 2332"/>
                <a:gd name="T15" fmla="*/ 508 h 557"/>
                <a:gd name="T16" fmla="*/ 2297 w 2332"/>
                <a:gd name="T17" fmla="*/ 543 h 557"/>
                <a:gd name="T18" fmla="*/ 2252 w 2332"/>
                <a:gd name="T19" fmla="*/ 557 h 557"/>
                <a:gd name="T20" fmla="*/ 64 w 2332"/>
                <a:gd name="T21" fmla="*/ 555 h 557"/>
                <a:gd name="T22" fmla="*/ 23 w 2332"/>
                <a:gd name="T23" fmla="*/ 533 h 557"/>
                <a:gd name="T24" fmla="*/ 2 w 2332"/>
                <a:gd name="T25" fmla="*/ 493 h 557"/>
                <a:gd name="T26" fmla="*/ 2108 w 2332"/>
                <a:gd name="T27" fmla="*/ 142 h 557"/>
                <a:gd name="T28" fmla="*/ 2090 w 2332"/>
                <a:gd name="T29" fmla="*/ 146 h 557"/>
                <a:gd name="T30" fmla="*/ 2070 w 2332"/>
                <a:gd name="T31" fmla="*/ 162 h 557"/>
                <a:gd name="T32" fmla="*/ 2061 w 2332"/>
                <a:gd name="T33" fmla="*/ 189 h 557"/>
                <a:gd name="T34" fmla="*/ 2065 w 2332"/>
                <a:gd name="T35" fmla="*/ 208 h 557"/>
                <a:gd name="T36" fmla="*/ 2081 w 2332"/>
                <a:gd name="T37" fmla="*/ 229 h 557"/>
                <a:gd name="T38" fmla="*/ 2108 w 2332"/>
                <a:gd name="T39" fmla="*/ 236 h 557"/>
                <a:gd name="T40" fmla="*/ 2126 w 2332"/>
                <a:gd name="T41" fmla="*/ 233 h 557"/>
                <a:gd name="T42" fmla="*/ 2146 w 2332"/>
                <a:gd name="T43" fmla="*/ 216 h 557"/>
                <a:gd name="T44" fmla="*/ 2155 w 2332"/>
                <a:gd name="T45" fmla="*/ 189 h 557"/>
                <a:gd name="T46" fmla="*/ 2151 w 2332"/>
                <a:gd name="T47" fmla="*/ 171 h 557"/>
                <a:gd name="T48" fmla="*/ 2135 w 2332"/>
                <a:gd name="T49" fmla="*/ 151 h 557"/>
                <a:gd name="T50" fmla="*/ 2108 w 2332"/>
                <a:gd name="T51" fmla="*/ 142 h 557"/>
                <a:gd name="T52" fmla="*/ 1931 w 2332"/>
                <a:gd name="T53" fmla="*/ 142 h 557"/>
                <a:gd name="T54" fmla="*/ 1906 w 2332"/>
                <a:gd name="T55" fmla="*/ 151 h 557"/>
                <a:gd name="T56" fmla="*/ 1887 w 2332"/>
                <a:gd name="T57" fmla="*/ 171 h 557"/>
                <a:gd name="T58" fmla="*/ 1884 w 2332"/>
                <a:gd name="T59" fmla="*/ 189 h 557"/>
                <a:gd name="T60" fmla="*/ 1892 w 2332"/>
                <a:gd name="T61" fmla="*/ 216 h 557"/>
                <a:gd name="T62" fmla="*/ 1912 w 2332"/>
                <a:gd name="T63" fmla="*/ 233 h 557"/>
                <a:gd name="T64" fmla="*/ 1931 w 2332"/>
                <a:gd name="T65" fmla="*/ 236 h 557"/>
                <a:gd name="T66" fmla="*/ 1958 w 2332"/>
                <a:gd name="T67" fmla="*/ 229 h 557"/>
                <a:gd name="T68" fmla="*/ 1974 w 2332"/>
                <a:gd name="T69" fmla="*/ 208 h 557"/>
                <a:gd name="T70" fmla="*/ 1979 w 2332"/>
                <a:gd name="T71" fmla="*/ 189 h 557"/>
                <a:gd name="T72" fmla="*/ 1971 w 2332"/>
                <a:gd name="T73" fmla="*/ 162 h 557"/>
                <a:gd name="T74" fmla="*/ 1949 w 2332"/>
                <a:gd name="T75" fmla="*/ 146 h 557"/>
                <a:gd name="T76" fmla="*/ 1931 w 2332"/>
                <a:gd name="T77" fmla="*/ 142 h 557"/>
                <a:gd name="T78" fmla="*/ 1730 w 2332"/>
                <a:gd name="T79" fmla="*/ 144 h 557"/>
                <a:gd name="T80" fmla="*/ 1707 w 2332"/>
                <a:gd name="T81" fmla="*/ 156 h 557"/>
                <a:gd name="T82" fmla="*/ 1693 w 2332"/>
                <a:gd name="T83" fmla="*/ 179 h 557"/>
                <a:gd name="T84" fmla="*/ 1693 w 2332"/>
                <a:gd name="T85" fmla="*/ 199 h 557"/>
                <a:gd name="T86" fmla="*/ 1707 w 2332"/>
                <a:gd name="T87" fmla="*/ 223 h 557"/>
                <a:gd name="T88" fmla="*/ 1730 w 2332"/>
                <a:gd name="T89" fmla="*/ 236 h 557"/>
                <a:gd name="T90" fmla="*/ 1749 w 2332"/>
                <a:gd name="T91" fmla="*/ 236 h 557"/>
                <a:gd name="T92" fmla="*/ 1774 w 2332"/>
                <a:gd name="T93" fmla="*/ 223 h 557"/>
                <a:gd name="T94" fmla="*/ 1785 w 2332"/>
                <a:gd name="T95" fmla="*/ 199 h 557"/>
                <a:gd name="T96" fmla="*/ 1785 w 2332"/>
                <a:gd name="T97" fmla="*/ 179 h 557"/>
                <a:gd name="T98" fmla="*/ 1774 w 2332"/>
                <a:gd name="T99" fmla="*/ 156 h 557"/>
                <a:gd name="T100" fmla="*/ 1749 w 2332"/>
                <a:gd name="T101" fmla="*/ 144 h 557"/>
                <a:gd name="T102" fmla="*/ 376 w 2332"/>
                <a:gd name="T103" fmla="*/ 209 h 557"/>
                <a:gd name="T104" fmla="*/ 371 w 2332"/>
                <a:gd name="T105" fmla="*/ 196 h 557"/>
                <a:gd name="T106" fmla="*/ 219 w 2332"/>
                <a:gd name="T107" fmla="*/ 191 h 557"/>
                <a:gd name="T108" fmla="*/ 207 w 2332"/>
                <a:gd name="T109" fmla="*/ 196 h 557"/>
                <a:gd name="T110" fmla="*/ 202 w 2332"/>
                <a:gd name="T111" fmla="*/ 348 h 557"/>
                <a:gd name="T112" fmla="*/ 207 w 2332"/>
                <a:gd name="T113" fmla="*/ 361 h 557"/>
                <a:gd name="T114" fmla="*/ 359 w 2332"/>
                <a:gd name="T115" fmla="*/ 366 h 557"/>
                <a:gd name="T116" fmla="*/ 371 w 2332"/>
                <a:gd name="T117" fmla="*/ 361 h 557"/>
                <a:gd name="T118" fmla="*/ 376 w 2332"/>
                <a:gd name="T119" fmla="*/ 20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7">
                  <a:moveTo>
                    <a:pt x="0" y="81"/>
                  </a:moveTo>
                  <a:lnTo>
                    <a:pt x="0" y="81"/>
                  </a:lnTo>
                  <a:lnTo>
                    <a:pt x="2" y="64"/>
                  </a:lnTo>
                  <a:lnTo>
                    <a:pt x="7" y="49"/>
                  </a:lnTo>
                  <a:lnTo>
                    <a:pt x="13" y="35"/>
                  </a:lnTo>
                  <a:lnTo>
                    <a:pt x="23" y="24"/>
                  </a:lnTo>
                  <a:lnTo>
                    <a:pt x="35" y="14"/>
                  </a:lnTo>
                  <a:lnTo>
                    <a:pt x="48" y="5"/>
                  </a:lnTo>
                  <a:lnTo>
                    <a:pt x="64" y="2"/>
                  </a:lnTo>
                  <a:lnTo>
                    <a:pt x="80" y="0"/>
                  </a:lnTo>
                  <a:lnTo>
                    <a:pt x="2252" y="0"/>
                  </a:lnTo>
                  <a:lnTo>
                    <a:pt x="2252" y="0"/>
                  </a:lnTo>
                  <a:lnTo>
                    <a:pt x="2268" y="2"/>
                  </a:lnTo>
                  <a:lnTo>
                    <a:pt x="2284" y="5"/>
                  </a:lnTo>
                  <a:lnTo>
                    <a:pt x="2297" y="14"/>
                  </a:lnTo>
                  <a:lnTo>
                    <a:pt x="2309" y="24"/>
                  </a:lnTo>
                  <a:lnTo>
                    <a:pt x="2319" y="35"/>
                  </a:lnTo>
                  <a:lnTo>
                    <a:pt x="2325" y="49"/>
                  </a:lnTo>
                  <a:lnTo>
                    <a:pt x="2330" y="64"/>
                  </a:lnTo>
                  <a:lnTo>
                    <a:pt x="2332" y="81"/>
                  </a:lnTo>
                  <a:lnTo>
                    <a:pt x="2332" y="477"/>
                  </a:lnTo>
                  <a:lnTo>
                    <a:pt x="2332" y="477"/>
                  </a:lnTo>
                  <a:lnTo>
                    <a:pt x="2330" y="493"/>
                  </a:lnTo>
                  <a:lnTo>
                    <a:pt x="2325" y="508"/>
                  </a:lnTo>
                  <a:lnTo>
                    <a:pt x="2319" y="522"/>
                  </a:lnTo>
                  <a:lnTo>
                    <a:pt x="2309" y="533"/>
                  </a:lnTo>
                  <a:lnTo>
                    <a:pt x="2297" y="543"/>
                  </a:lnTo>
                  <a:lnTo>
                    <a:pt x="2284" y="550"/>
                  </a:lnTo>
                  <a:lnTo>
                    <a:pt x="2268" y="555"/>
                  </a:lnTo>
                  <a:lnTo>
                    <a:pt x="2252" y="557"/>
                  </a:lnTo>
                  <a:lnTo>
                    <a:pt x="80" y="557"/>
                  </a:lnTo>
                  <a:lnTo>
                    <a:pt x="80" y="557"/>
                  </a:lnTo>
                  <a:lnTo>
                    <a:pt x="64" y="555"/>
                  </a:lnTo>
                  <a:lnTo>
                    <a:pt x="48" y="550"/>
                  </a:lnTo>
                  <a:lnTo>
                    <a:pt x="35" y="543"/>
                  </a:lnTo>
                  <a:lnTo>
                    <a:pt x="23" y="533"/>
                  </a:lnTo>
                  <a:lnTo>
                    <a:pt x="13" y="522"/>
                  </a:lnTo>
                  <a:lnTo>
                    <a:pt x="7" y="508"/>
                  </a:lnTo>
                  <a:lnTo>
                    <a:pt x="2" y="493"/>
                  </a:lnTo>
                  <a:lnTo>
                    <a:pt x="0" y="477"/>
                  </a:lnTo>
                  <a:lnTo>
                    <a:pt x="0" y="81"/>
                  </a:lnTo>
                  <a:close/>
                  <a:moveTo>
                    <a:pt x="2108" y="142"/>
                  </a:moveTo>
                  <a:lnTo>
                    <a:pt x="2108" y="142"/>
                  </a:lnTo>
                  <a:lnTo>
                    <a:pt x="2098" y="144"/>
                  </a:lnTo>
                  <a:lnTo>
                    <a:pt x="2090" y="146"/>
                  </a:lnTo>
                  <a:lnTo>
                    <a:pt x="2081" y="151"/>
                  </a:lnTo>
                  <a:lnTo>
                    <a:pt x="2075" y="156"/>
                  </a:lnTo>
                  <a:lnTo>
                    <a:pt x="2070" y="162"/>
                  </a:lnTo>
                  <a:lnTo>
                    <a:pt x="2065" y="171"/>
                  </a:lnTo>
                  <a:lnTo>
                    <a:pt x="2061" y="179"/>
                  </a:lnTo>
                  <a:lnTo>
                    <a:pt x="2061" y="189"/>
                  </a:lnTo>
                  <a:lnTo>
                    <a:pt x="2061" y="189"/>
                  </a:lnTo>
                  <a:lnTo>
                    <a:pt x="2061" y="199"/>
                  </a:lnTo>
                  <a:lnTo>
                    <a:pt x="2065" y="208"/>
                  </a:lnTo>
                  <a:lnTo>
                    <a:pt x="2070" y="216"/>
                  </a:lnTo>
                  <a:lnTo>
                    <a:pt x="2075" y="223"/>
                  </a:lnTo>
                  <a:lnTo>
                    <a:pt x="2081" y="229"/>
                  </a:lnTo>
                  <a:lnTo>
                    <a:pt x="2090" y="233"/>
                  </a:lnTo>
                  <a:lnTo>
                    <a:pt x="2098" y="236"/>
                  </a:lnTo>
                  <a:lnTo>
                    <a:pt x="2108" y="236"/>
                  </a:lnTo>
                  <a:lnTo>
                    <a:pt x="2108" y="236"/>
                  </a:lnTo>
                  <a:lnTo>
                    <a:pt x="2118" y="236"/>
                  </a:lnTo>
                  <a:lnTo>
                    <a:pt x="2126" y="233"/>
                  </a:lnTo>
                  <a:lnTo>
                    <a:pt x="2135" y="229"/>
                  </a:lnTo>
                  <a:lnTo>
                    <a:pt x="2141" y="223"/>
                  </a:lnTo>
                  <a:lnTo>
                    <a:pt x="2146" y="216"/>
                  </a:lnTo>
                  <a:lnTo>
                    <a:pt x="2151" y="208"/>
                  </a:lnTo>
                  <a:lnTo>
                    <a:pt x="2155" y="199"/>
                  </a:lnTo>
                  <a:lnTo>
                    <a:pt x="2155" y="189"/>
                  </a:lnTo>
                  <a:lnTo>
                    <a:pt x="2155" y="189"/>
                  </a:lnTo>
                  <a:lnTo>
                    <a:pt x="2155" y="179"/>
                  </a:lnTo>
                  <a:lnTo>
                    <a:pt x="2151" y="171"/>
                  </a:lnTo>
                  <a:lnTo>
                    <a:pt x="2146" y="162"/>
                  </a:lnTo>
                  <a:lnTo>
                    <a:pt x="2141" y="156"/>
                  </a:lnTo>
                  <a:lnTo>
                    <a:pt x="2135" y="151"/>
                  </a:lnTo>
                  <a:lnTo>
                    <a:pt x="2126" y="146"/>
                  </a:lnTo>
                  <a:lnTo>
                    <a:pt x="2118" y="144"/>
                  </a:lnTo>
                  <a:lnTo>
                    <a:pt x="2108" y="142"/>
                  </a:lnTo>
                  <a:lnTo>
                    <a:pt x="2108" y="142"/>
                  </a:lnTo>
                  <a:close/>
                  <a:moveTo>
                    <a:pt x="1931" y="142"/>
                  </a:moveTo>
                  <a:lnTo>
                    <a:pt x="1931" y="142"/>
                  </a:lnTo>
                  <a:lnTo>
                    <a:pt x="1922" y="144"/>
                  </a:lnTo>
                  <a:lnTo>
                    <a:pt x="1912" y="146"/>
                  </a:lnTo>
                  <a:lnTo>
                    <a:pt x="1906" y="151"/>
                  </a:lnTo>
                  <a:lnTo>
                    <a:pt x="1897" y="156"/>
                  </a:lnTo>
                  <a:lnTo>
                    <a:pt x="1892" y="162"/>
                  </a:lnTo>
                  <a:lnTo>
                    <a:pt x="1887" y="171"/>
                  </a:lnTo>
                  <a:lnTo>
                    <a:pt x="1886" y="179"/>
                  </a:lnTo>
                  <a:lnTo>
                    <a:pt x="1884" y="189"/>
                  </a:lnTo>
                  <a:lnTo>
                    <a:pt x="1884" y="189"/>
                  </a:lnTo>
                  <a:lnTo>
                    <a:pt x="1886" y="199"/>
                  </a:lnTo>
                  <a:lnTo>
                    <a:pt x="1887" y="208"/>
                  </a:lnTo>
                  <a:lnTo>
                    <a:pt x="1892" y="216"/>
                  </a:lnTo>
                  <a:lnTo>
                    <a:pt x="1897" y="223"/>
                  </a:lnTo>
                  <a:lnTo>
                    <a:pt x="1906" y="229"/>
                  </a:lnTo>
                  <a:lnTo>
                    <a:pt x="1912" y="233"/>
                  </a:lnTo>
                  <a:lnTo>
                    <a:pt x="1922" y="236"/>
                  </a:lnTo>
                  <a:lnTo>
                    <a:pt x="1931" y="236"/>
                  </a:lnTo>
                  <a:lnTo>
                    <a:pt x="1931" y="236"/>
                  </a:lnTo>
                  <a:lnTo>
                    <a:pt x="1941" y="236"/>
                  </a:lnTo>
                  <a:lnTo>
                    <a:pt x="1949" y="233"/>
                  </a:lnTo>
                  <a:lnTo>
                    <a:pt x="1958" y="229"/>
                  </a:lnTo>
                  <a:lnTo>
                    <a:pt x="1964" y="223"/>
                  </a:lnTo>
                  <a:lnTo>
                    <a:pt x="1971" y="216"/>
                  </a:lnTo>
                  <a:lnTo>
                    <a:pt x="1974" y="208"/>
                  </a:lnTo>
                  <a:lnTo>
                    <a:pt x="1978" y="199"/>
                  </a:lnTo>
                  <a:lnTo>
                    <a:pt x="1979" y="189"/>
                  </a:lnTo>
                  <a:lnTo>
                    <a:pt x="1979" y="189"/>
                  </a:lnTo>
                  <a:lnTo>
                    <a:pt x="1978" y="179"/>
                  </a:lnTo>
                  <a:lnTo>
                    <a:pt x="1974" y="171"/>
                  </a:lnTo>
                  <a:lnTo>
                    <a:pt x="1971" y="162"/>
                  </a:lnTo>
                  <a:lnTo>
                    <a:pt x="1964" y="156"/>
                  </a:lnTo>
                  <a:lnTo>
                    <a:pt x="1958" y="151"/>
                  </a:lnTo>
                  <a:lnTo>
                    <a:pt x="1949" y="146"/>
                  </a:lnTo>
                  <a:lnTo>
                    <a:pt x="1941" y="144"/>
                  </a:lnTo>
                  <a:lnTo>
                    <a:pt x="1931" y="142"/>
                  </a:lnTo>
                  <a:lnTo>
                    <a:pt x="1931" y="142"/>
                  </a:lnTo>
                  <a:close/>
                  <a:moveTo>
                    <a:pt x="1740" y="142"/>
                  </a:moveTo>
                  <a:lnTo>
                    <a:pt x="1740" y="142"/>
                  </a:lnTo>
                  <a:lnTo>
                    <a:pt x="1730" y="144"/>
                  </a:lnTo>
                  <a:lnTo>
                    <a:pt x="1722" y="146"/>
                  </a:lnTo>
                  <a:lnTo>
                    <a:pt x="1713" y="151"/>
                  </a:lnTo>
                  <a:lnTo>
                    <a:pt x="1707" y="156"/>
                  </a:lnTo>
                  <a:lnTo>
                    <a:pt x="1700" y="162"/>
                  </a:lnTo>
                  <a:lnTo>
                    <a:pt x="1697" y="171"/>
                  </a:lnTo>
                  <a:lnTo>
                    <a:pt x="1693" y="179"/>
                  </a:lnTo>
                  <a:lnTo>
                    <a:pt x="1692" y="189"/>
                  </a:lnTo>
                  <a:lnTo>
                    <a:pt x="1692" y="189"/>
                  </a:lnTo>
                  <a:lnTo>
                    <a:pt x="1693" y="199"/>
                  </a:lnTo>
                  <a:lnTo>
                    <a:pt x="1697" y="208"/>
                  </a:lnTo>
                  <a:lnTo>
                    <a:pt x="1700" y="216"/>
                  </a:lnTo>
                  <a:lnTo>
                    <a:pt x="1707" y="223"/>
                  </a:lnTo>
                  <a:lnTo>
                    <a:pt x="1713" y="229"/>
                  </a:lnTo>
                  <a:lnTo>
                    <a:pt x="1722" y="233"/>
                  </a:lnTo>
                  <a:lnTo>
                    <a:pt x="1730" y="236"/>
                  </a:lnTo>
                  <a:lnTo>
                    <a:pt x="1740" y="236"/>
                  </a:lnTo>
                  <a:lnTo>
                    <a:pt x="1740" y="236"/>
                  </a:lnTo>
                  <a:lnTo>
                    <a:pt x="1749" y="236"/>
                  </a:lnTo>
                  <a:lnTo>
                    <a:pt x="1759" y="233"/>
                  </a:lnTo>
                  <a:lnTo>
                    <a:pt x="1765" y="229"/>
                  </a:lnTo>
                  <a:lnTo>
                    <a:pt x="1774" y="223"/>
                  </a:lnTo>
                  <a:lnTo>
                    <a:pt x="1779" y="216"/>
                  </a:lnTo>
                  <a:lnTo>
                    <a:pt x="1784" y="208"/>
                  </a:lnTo>
                  <a:lnTo>
                    <a:pt x="1785" y="199"/>
                  </a:lnTo>
                  <a:lnTo>
                    <a:pt x="1787" y="189"/>
                  </a:lnTo>
                  <a:lnTo>
                    <a:pt x="1787" y="189"/>
                  </a:lnTo>
                  <a:lnTo>
                    <a:pt x="1785" y="179"/>
                  </a:lnTo>
                  <a:lnTo>
                    <a:pt x="1784" y="171"/>
                  </a:lnTo>
                  <a:lnTo>
                    <a:pt x="1779" y="162"/>
                  </a:lnTo>
                  <a:lnTo>
                    <a:pt x="1774" y="156"/>
                  </a:lnTo>
                  <a:lnTo>
                    <a:pt x="1765" y="151"/>
                  </a:lnTo>
                  <a:lnTo>
                    <a:pt x="1759" y="146"/>
                  </a:lnTo>
                  <a:lnTo>
                    <a:pt x="1749" y="144"/>
                  </a:lnTo>
                  <a:lnTo>
                    <a:pt x="1740" y="142"/>
                  </a:lnTo>
                  <a:lnTo>
                    <a:pt x="1740" y="142"/>
                  </a:lnTo>
                  <a:close/>
                  <a:moveTo>
                    <a:pt x="376" y="209"/>
                  </a:moveTo>
                  <a:lnTo>
                    <a:pt x="376" y="209"/>
                  </a:lnTo>
                  <a:lnTo>
                    <a:pt x="374" y="203"/>
                  </a:lnTo>
                  <a:lnTo>
                    <a:pt x="371" y="196"/>
                  </a:lnTo>
                  <a:lnTo>
                    <a:pt x="366" y="192"/>
                  </a:lnTo>
                  <a:lnTo>
                    <a:pt x="359" y="191"/>
                  </a:lnTo>
                  <a:lnTo>
                    <a:pt x="219" y="191"/>
                  </a:lnTo>
                  <a:lnTo>
                    <a:pt x="219" y="191"/>
                  </a:lnTo>
                  <a:lnTo>
                    <a:pt x="212" y="192"/>
                  </a:lnTo>
                  <a:lnTo>
                    <a:pt x="207" y="196"/>
                  </a:lnTo>
                  <a:lnTo>
                    <a:pt x="202" y="203"/>
                  </a:lnTo>
                  <a:lnTo>
                    <a:pt x="202" y="209"/>
                  </a:lnTo>
                  <a:lnTo>
                    <a:pt x="202" y="348"/>
                  </a:lnTo>
                  <a:lnTo>
                    <a:pt x="202" y="348"/>
                  </a:lnTo>
                  <a:lnTo>
                    <a:pt x="202" y="355"/>
                  </a:lnTo>
                  <a:lnTo>
                    <a:pt x="207" y="361"/>
                  </a:lnTo>
                  <a:lnTo>
                    <a:pt x="212" y="365"/>
                  </a:lnTo>
                  <a:lnTo>
                    <a:pt x="219" y="366"/>
                  </a:lnTo>
                  <a:lnTo>
                    <a:pt x="359" y="366"/>
                  </a:lnTo>
                  <a:lnTo>
                    <a:pt x="359" y="366"/>
                  </a:lnTo>
                  <a:lnTo>
                    <a:pt x="366" y="365"/>
                  </a:lnTo>
                  <a:lnTo>
                    <a:pt x="371" y="361"/>
                  </a:lnTo>
                  <a:lnTo>
                    <a:pt x="374" y="355"/>
                  </a:lnTo>
                  <a:lnTo>
                    <a:pt x="376" y="348"/>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sp>
          <p:nvSpPr>
            <p:cNvPr id="182" name="Freeform 13"/>
            <p:cNvSpPr>
              <a:spLocks noEditPoints="1"/>
            </p:cNvSpPr>
            <p:nvPr/>
          </p:nvSpPr>
          <p:spPr bwMode="auto">
            <a:xfrm>
              <a:off x="11664950" y="10985500"/>
              <a:ext cx="1851025" cy="442913"/>
            </a:xfrm>
            <a:custGeom>
              <a:avLst/>
              <a:gdLst>
                <a:gd name="T0" fmla="*/ 2 w 2332"/>
                <a:gd name="T1" fmla="*/ 64 h 558"/>
                <a:gd name="T2" fmla="*/ 23 w 2332"/>
                <a:gd name="T3" fmla="*/ 24 h 558"/>
                <a:gd name="T4" fmla="*/ 64 w 2332"/>
                <a:gd name="T5" fmla="*/ 2 h 558"/>
                <a:gd name="T6" fmla="*/ 2252 w 2332"/>
                <a:gd name="T7" fmla="*/ 0 h 558"/>
                <a:gd name="T8" fmla="*/ 2297 w 2332"/>
                <a:gd name="T9" fmla="*/ 14 h 558"/>
                <a:gd name="T10" fmla="*/ 2325 w 2332"/>
                <a:gd name="T11" fmla="*/ 49 h 558"/>
                <a:gd name="T12" fmla="*/ 2332 w 2332"/>
                <a:gd name="T13" fmla="*/ 478 h 558"/>
                <a:gd name="T14" fmla="*/ 2325 w 2332"/>
                <a:gd name="T15" fmla="*/ 508 h 558"/>
                <a:gd name="T16" fmla="*/ 2297 w 2332"/>
                <a:gd name="T17" fmla="*/ 543 h 558"/>
                <a:gd name="T18" fmla="*/ 2252 w 2332"/>
                <a:gd name="T19" fmla="*/ 558 h 558"/>
                <a:gd name="T20" fmla="*/ 64 w 2332"/>
                <a:gd name="T21" fmla="*/ 557 h 558"/>
                <a:gd name="T22" fmla="*/ 23 w 2332"/>
                <a:gd name="T23" fmla="*/ 535 h 558"/>
                <a:gd name="T24" fmla="*/ 2 w 2332"/>
                <a:gd name="T25" fmla="*/ 493 h 558"/>
                <a:gd name="T26" fmla="*/ 2108 w 2332"/>
                <a:gd name="T27" fmla="*/ 142 h 558"/>
                <a:gd name="T28" fmla="*/ 2090 w 2332"/>
                <a:gd name="T29" fmla="*/ 147 h 558"/>
                <a:gd name="T30" fmla="*/ 2070 w 2332"/>
                <a:gd name="T31" fmla="*/ 164 h 558"/>
                <a:gd name="T32" fmla="*/ 2061 w 2332"/>
                <a:gd name="T33" fmla="*/ 191 h 558"/>
                <a:gd name="T34" fmla="*/ 2065 w 2332"/>
                <a:gd name="T35" fmla="*/ 209 h 558"/>
                <a:gd name="T36" fmla="*/ 2081 w 2332"/>
                <a:gd name="T37" fmla="*/ 229 h 558"/>
                <a:gd name="T38" fmla="*/ 2108 w 2332"/>
                <a:gd name="T39" fmla="*/ 237 h 558"/>
                <a:gd name="T40" fmla="*/ 2126 w 2332"/>
                <a:gd name="T41" fmla="*/ 232 h 558"/>
                <a:gd name="T42" fmla="*/ 2146 w 2332"/>
                <a:gd name="T43" fmla="*/ 216 h 558"/>
                <a:gd name="T44" fmla="*/ 2155 w 2332"/>
                <a:gd name="T45" fmla="*/ 191 h 558"/>
                <a:gd name="T46" fmla="*/ 2151 w 2332"/>
                <a:gd name="T47" fmla="*/ 172 h 558"/>
                <a:gd name="T48" fmla="*/ 2135 w 2332"/>
                <a:gd name="T49" fmla="*/ 151 h 558"/>
                <a:gd name="T50" fmla="*/ 2108 w 2332"/>
                <a:gd name="T51" fmla="*/ 142 h 558"/>
                <a:gd name="T52" fmla="*/ 1931 w 2332"/>
                <a:gd name="T53" fmla="*/ 142 h 558"/>
                <a:gd name="T54" fmla="*/ 1906 w 2332"/>
                <a:gd name="T55" fmla="*/ 151 h 558"/>
                <a:gd name="T56" fmla="*/ 1887 w 2332"/>
                <a:gd name="T57" fmla="*/ 172 h 558"/>
                <a:gd name="T58" fmla="*/ 1884 w 2332"/>
                <a:gd name="T59" fmla="*/ 191 h 558"/>
                <a:gd name="T60" fmla="*/ 1892 w 2332"/>
                <a:gd name="T61" fmla="*/ 216 h 558"/>
                <a:gd name="T62" fmla="*/ 1912 w 2332"/>
                <a:gd name="T63" fmla="*/ 232 h 558"/>
                <a:gd name="T64" fmla="*/ 1931 w 2332"/>
                <a:gd name="T65" fmla="*/ 237 h 558"/>
                <a:gd name="T66" fmla="*/ 1958 w 2332"/>
                <a:gd name="T67" fmla="*/ 229 h 558"/>
                <a:gd name="T68" fmla="*/ 1974 w 2332"/>
                <a:gd name="T69" fmla="*/ 209 h 558"/>
                <a:gd name="T70" fmla="*/ 1979 w 2332"/>
                <a:gd name="T71" fmla="*/ 191 h 558"/>
                <a:gd name="T72" fmla="*/ 1971 w 2332"/>
                <a:gd name="T73" fmla="*/ 164 h 558"/>
                <a:gd name="T74" fmla="*/ 1949 w 2332"/>
                <a:gd name="T75" fmla="*/ 147 h 558"/>
                <a:gd name="T76" fmla="*/ 1931 w 2332"/>
                <a:gd name="T77" fmla="*/ 142 h 558"/>
                <a:gd name="T78" fmla="*/ 1730 w 2332"/>
                <a:gd name="T79" fmla="*/ 144 h 558"/>
                <a:gd name="T80" fmla="*/ 1707 w 2332"/>
                <a:gd name="T81" fmla="*/ 157 h 558"/>
                <a:gd name="T82" fmla="*/ 1693 w 2332"/>
                <a:gd name="T83" fmla="*/ 181 h 558"/>
                <a:gd name="T84" fmla="*/ 1693 w 2332"/>
                <a:gd name="T85" fmla="*/ 199 h 558"/>
                <a:gd name="T86" fmla="*/ 1707 w 2332"/>
                <a:gd name="T87" fmla="*/ 222 h 558"/>
                <a:gd name="T88" fmla="*/ 1730 w 2332"/>
                <a:gd name="T89" fmla="*/ 236 h 558"/>
                <a:gd name="T90" fmla="*/ 1749 w 2332"/>
                <a:gd name="T91" fmla="*/ 236 h 558"/>
                <a:gd name="T92" fmla="*/ 1774 w 2332"/>
                <a:gd name="T93" fmla="*/ 222 h 558"/>
                <a:gd name="T94" fmla="*/ 1785 w 2332"/>
                <a:gd name="T95" fmla="*/ 199 h 558"/>
                <a:gd name="T96" fmla="*/ 1785 w 2332"/>
                <a:gd name="T97" fmla="*/ 181 h 558"/>
                <a:gd name="T98" fmla="*/ 1774 w 2332"/>
                <a:gd name="T99" fmla="*/ 157 h 558"/>
                <a:gd name="T100" fmla="*/ 1749 w 2332"/>
                <a:gd name="T101" fmla="*/ 144 h 558"/>
                <a:gd name="T102" fmla="*/ 376 w 2332"/>
                <a:gd name="T103" fmla="*/ 209 h 558"/>
                <a:gd name="T104" fmla="*/ 371 w 2332"/>
                <a:gd name="T105" fmla="*/ 197 h 558"/>
                <a:gd name="T106" fmla="*/ 219 w 2332"/>
                <a:gd name="T107" fmla="*/ 192 h 558"/>
                <a:gd name="T108" fmla="*/ 207 w 2332"/>
                <a:gd name="T109" fmla="*/ 197 h 558"/>
                <a:gd name="T110" fmla="*/ 202 w 2332"/>
                <a:gd name="T111" fmla="*/ 349 h 558"/>
                <a:gd name="T112" fmla="*/ 207 w 2332"/>
                <a:gd name="T113" fmla="*/ 361 h 558"/>
                <a:gd name="T114" fmla="*/ 359 w 2332"/>
                <a:gd name="T115" fmla="*/ 366 h 558"/>
                <a:gd name="T116" fmla="*/ 371 w 2332"/>
                <a:gd name="T117" fmla="*/ 361 h 558"/>
                <a:gd name="T118" fmla="*/ 376 w 2332"/>
                <a:gd name="T119" fmla="*/ 20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8">
                  <a:moveTo>
                    <a:pt x="0" y="80"/>
                  </a:moveTo>
                  <a:lnTo>
                    <a:pt x="0" y="80"/>
                  </a:lnTo>
                  <a:lnTo>
                    <a:pt x="2" y="64"/>
                  </a:lnTo>
                  <a:lnTo>
                    <a:pt x="7" y="49"/>
                  </a:lnTo>
                  <a:lnTo>
                    <a:pt x="13" y="35"/>
                  </a:lnTo>
                  <a:lnTo>
                    <a:pt x="23" y="24"/>
                  </a:lnTo>
                  <a:lnTo>
                    <a:pt x="35" y="14"/>
                  </a:lnTo>
                  <a:lnTo>
                    <a:pt x="48" y="7"/>
                  </a:lnTo>
                  <a:lnTo>
                    <a:pt x="64" y="2"/>
                  </a:lnTo>
                  <a:lnTo>
                    <a:pt x="80" y="0"/>
                  </a:lnTo>
                  <a:lnTo>
                    <a:pt x="2252" y="0"/>
                  </a:lnTo>
                  <a:lnTo>
                    <a:pt x="2252" y="0"/>
                  </a:lnTo>
                  <a:lnTo>
                    <a:pt x="2268" y="2"/>
                  </a:lnTo>
                  <a:lnTo>
                    <a:pt x="2284" y="7"/>
                  </a:lnTo>
                  <a:lnTo>
                    <a:pt x="2297" y="14"/>
                  </a:lnTo>
                  <a:lnTo>
                    <a:pt x="2309" y="24"/>
                  </a:lnTo>
                  <a:lnTo>
                    <a:pt x="2319" y="35"/>
                  </a:lnTo>
                  <a:lnTo>
                    <a:pt x="2325" y="49"/>
                  </a:lnTo>
                  <a:lnTo>
                    <a:pt x="2330" y="64"/>
                  </a:lnTo>
                  <a:lnTo>
                    <a:pt x="2332" y="80"/>
                  </a:lnTo>
                  <a:lnTo>
                    <a:pt x="2332" y="478"/>
                  </a:lnTo>
                  <a:lnTo>
                    <a:pt x="2332" y="478"/>
                  </a:lnTo>
                  <a:lnTo>
                    <a:pt x="2330" y="493"/>
                  </a:lnTo>
                  <a:lnTo>
                    <a:pt x="2325" y="508"/>
                  </a:lnTo>
                  <a:lnTo>
                    <a:pt x="2319" y="522"/>
                  </a:lnTo>
                  <a:lnTo>
                    <a:pt x="2309" y="535"/>
                  </a:lnTo>
                  <a:lnTo>
                    <a:pt x="2297" y="543"/>
                  </a:lnTo>
                  <a:lnTo>
                    <a:pt x="2284" y="552"/>
                  </a:lnTo>
                  <a:lnTo>
                    <a:pt x="2268" y="557"/>
                  </a:lnTo>
                  <a:lnTo>
                    <a:pt x="2252" y="558"/>
                  </a:lnTo>
                  <a:lnTo>
                    <a:pt x="80" y="558"/>
                  </a:lnTo>
                  <a:lnTo>
                    <a:pt x="80" y="558"/>
                  </a:lnTo>
                  <a:lnTo>
                    <a:pt x="64" y="557"/>
                  </a:lnTo>
                  <a:lnTo>
                    <a:pt x="48" y="552"/>
                  </a:lnTo>
                  <a:lnTo>
                    <a:pt x="35" y="543"/>
                  </a:lnTo>
                  <a:lnTo>
                    <a:pt x="23" y="535"/>
                  </a:lnTo>
                  <a:lnTo>
                    <a:pt x="13" y="522"/>
                  </a:lnTo>
                  <a:lnTo>
                    <a:pt x="7" y="508"/>
                  </a:lnTo>
                  <a:lnTo>
                    <a:pt x="2" y="493"/>
                  </a:lnTo>
                  <a:lnTo>
                    <a:pt x="0" y="478"/>
                  </a:lnTo>
                  <a:lnTo>
                    <a:pt x="0" y="80"/>
                  </a:lnTo>
                  <a:close/>
                  <a:moveTo>
                    <a:pt x="2108" y="142"/>
                  </a:moveTo>
                  <a:lnTo>
                    <a:pt x="2108" y="142"/>
                  </a:lnTo>
                  <a:lnTo>
                    <a:pt x="2098" y="144"/>
                  </a:lnTo>
                  <a:lnTo>
                    <a:pt x="2090" y="147"/>
                  </a:lnTo>
                  <a:lnTo>
                    <a:pt x="2081" y="151"/>
                  </a:lnTo>
                  <a:lnTo>
                    <a:pt x="2075" y="157"/>
                  </a:lnTo>
                  <a:lnTo>
                    <a:pt x="2070" y="164"/>
                  </a:lnTo>
                  <a:lnTo>
                    <a:pt x="2065" y="172"/>
                  </a:lnTo>
                  <a:lnTo>
                    <a:pt x="2061" y="181"/>
                  </a:lnTo>
                  <a:lnTo>
                    <a:pt x="2061" y="191"/>
                  </a:lnTo>
                  <a:lnTo>
                    <a:pt x="2061" y="191"/>
                  </a:lnTo>
                  <a:lnTo>
                    <a:pt x="2061" y="199"/>
                  </a:lnTo>
                  <a:lnTo>
                    <a:pt x="2065" y="209"/>
                  </a:lnTo>
                  <a:lnTo>
                    <a:pt x="2070" y="216"/>
                  </a:lnTo>
                  <a:lnTo>
                    <a:pt x="2075" y="222"/>
                  </a:lnTo>
                  <a:lnTo>
                    <a:pt x="2081" y="229"/>
                  </a:lnTo>
                  <a:lnTo>
                    <a:pt x="2090" y="232"/>
                  </a:lnTo>
                  <a:lnTo>
                    <a:pt x="2098" y="236"/>
                  </a:lnTo>
                  <a:lnTo>
                    <a:pt x="2108" y="237"/>
                  </a:lnTo>
                  <a:lnTo>
                    <a:pt x="2108" y="237"/>
                  </a:lnTo>
                  <a:lnTo>
                    <a:pt x="2118" y="236"/>
                  </a:lnTo>
                  <a:lnTo>
                    <a:pt x="2126" y="232"/>
                  </a:lnTo>
                  <a:lnTo>
                    <a:pt x="2135" y="229"/>
                  </a:lnTo>
                  <a:lnTo>
                    <a:pt x="2141" y="222"/>
                  </a:lnTo>
                  <a:lnTo>
                    <a:pt x="2146" y="216"/>
                  </a:lnTo>
                  <a:lnTo>
                    <a:pt x="2151" y="209"/>
                  </a:lnTo>
                  <a:lnTo>
                    <a:pt x="2155" y="199"/>
                  </a:lnTo>
                  <a:lnTo>
                    <a:pt x="2155" y="191"/>
                  </a:lnTo>
                  <a:lnTo>
                    <a:pt x="2155" y="191"/>
                  </a:lnTo>
                  <a:lnTo>
                    <a:pt x="2155" y="181"/>
                  </a:lnTo>
                  <a:lnTo>
                    <a:pt x="2151" y="172"/>
                  </a:lnTo>
                  <a:lnTo>
                    <a:pt x="2146" y="164"/>
                  </a:lnTo>
                  <a:lnTo>
                    <a:pt x="2141" y="157"/>
                  </a:lnTo>
                  <a:lnTo>
                    <a:pt x="2135" y="151"/>
                  </a:lnTo>
                  <a:lnTo>
                    <a:pt x="2126" y="147"/>
                  </a:lnTo>
                  <a:lnTo>
                    <a:pt x="2118" y="144"/>
                  </a:lnTo>
                  <a:lnTo>
                    <a:pt x="2108" y="142"/>
                  </a:lnTo>
                  <a:lnTo>
                    <a:pt x="2108" y="142"/>
                  </a:lnTo>
                  <a:close/>
                  <a:moveTo>
                    <a:pt x="1931" y="142"/>
                  </a:moveTo>
                  <a:lnTo>
                    <a:pt x="1931" y="142"/>
                  </a:lnTo>
                  <a:lnTo>
                    <a:pt x="1922" y="144"/>
                  </a:lnTo>
                  <a:lnTo>
                    <a:pt x="1912" y="147"/>
                  </a:lnTo>
                  <a:lnTo>
                    <a:pt x="1906" y="151"/>
                  </a:lnTo>
                  <a:lnTo>
                    <a:pt x="1897" y="157"/>
                  </a:lnTo>
                  <a:lnTo>
                    <a:pt x="1892" y="164"/>
                  </a:lnTo>
                  <a:lnTo>
                    <a:pt x="1887" y="172"/>
                  </a:lnTo>
                  <a:lnTo>
                    <a:pt x="1886" y="181"/>
                  </a:lnTo>
                  <a:lnTo>
                    <a:pt x="1884" y="191"/>
                  </a:lnTo>
                  <a:lnTo>
                    <a:pt x="1884" y="191"/>
                  </a:lnTo>
                  <a:lnTo>
                    <a:pt x="1886" y="199"/>
                  </a:lnTo>
                  <a:lnTo>
                    <a:pt x="1887" y="209"/>
                  </a:lnTo>
                  <a:lnTo>
                    <a:pt x="1892" y="216"/>
                  </a:lnTo>
                  <a:lnTo>
                    <a:pt x="1897" y="222"/>
                  </a:lnTo>
                  <a:lnTo>
                    <a:pt x="1906" y="229"/>
                  </a:lnTo>
                  <a:lnTo>
                    <a:pt x="1912" y="232"/>
                  </a:lnTo>
                  <a:lnTo>
                    <a:pt x="1922" y="236"/>
                  </a:lnTo>
                  <a:lnTo>
                    <a:pt x="1931" y="237"/>
                  </a:lnTo>
                  <a:lnTo>
                    <a:pt x="1931" y="237"/>
                  </a:lnTo>
                  <a:lnTo>
                    <a:pt x="1941" y="236"/>
                  </a:lnTo>
                  <a:lnTo>
                    <a:pt x="1949" y="232"/>
                  </a:lnTo>
                  <a:lnTo>
                    <a:pt x="1958" y="229"/>
                  </a:lnTo>
                  <a:lnTo>
                    <a:pt x="1964" y="222"/>
                  </a:lnTo>
                  <a:lnTo>
                    <a:pt x="1971" y="216"/>
                  </a:lnTo>
                  <a:lnTo>
                    <a:pt x="1974" y="209"/>
                  </a:lnTo>
                  <a:lnTo>
                    <a:pt x="1978" y="199"/>
                  </a:lnTo>
                  <a:lnTo>
                    <a:pt x="1979" y="191"/>
                  </a:lnTo>
                  <a:lnTo>
                    <a:pt x="1979" y="191"/>
                  </a:lnTo>
                  <a:lnTo>
                    <a:pt x="1978" y="181"/>
                  </a:lnTo>
                  <a:lnTo>
                    <a:pt x="1974" y="172"/>
                  </a:lnTo>
                  <a:lnTo>
                    <a:pt x="1971" y="164"/>
                  </a:lnTo>
                  <a:lnTo>
                    <a:pt x="1964" y="157"/>
                  </a:lnTo>
                  <a:lnTo>
                    <a:pt x="1958" y="151"/>
                  </a:lnTo>
                  <a:lnTo>
                    <a:pt x="1949" y="147"/>
                  </a:lnTo>
                  <a:lnTo>
                    <a:pt x="1941" y="144"/>
                  </a:lnTo>
                  <a:lnTo>
                    <a:pt x="1931" y="142"/>
                  </a:lnTo>
                  <a:lnTo>
                    <a:pt x="1931" y="142"/>
                  </a:lnTo>
                  <a:close/>
                  <a:moveTo>
                    <a:pt x="1740" y="142"/>
                  </a:moveTo>
                  <a:lnTo>
                    <a:pt x="1740" y="142"/>
                  </a:lnTo>
                  <a:lnTo>
                    <a:pt x="1730" y="144"/>
                  </a:lnTo>
                  <a:lnTo>
                    <a:pt x="1722" y="147"/>
                  </a:lnTo>
                  <a:lnTo>
                    <a:pt x="1713" y="151"/>
                  </a:lnTo>
                  <a:lnTo>
                    <a:pt x="1707" y="157"/>
                  </a:lnTo>
                  <a:lnTo>
                    <a:pt x="1700" y="164"/>
                  </a:lnTo>
                  <a:lnTo>
                    <a:pt x="1697" y="172"/>
                  </a:lnTo>
                  <a:lnTo>
                    <a:pt x="1693" y="181"/>
                  </a:lnTo>
                  <a:lnTo>
                    <a:pt x="1692" y="191"/>
                  </a:lnTo>
                  <a:lnTo>
                    <a:pt x="1692" y="191"/>
                  </a:lnTo>
                  <a:lnTo>
                    <a:pt x="1693" y="199"/>
                  </a:lnTo>
                  <a:lnTo>
                    <a:pt x="1697" y="209"/>
                  </a:lnTo>
                  <a:lnTo>
                    <a:pt x="1700" y="216"/>
                  </a:lnTo>
                  <a:lnTo>
                    <a:pt x="1707" y="222"/>
                  </a:lnTo>
                  <a:lnTo>
                    <a:pt x="1713" y="229"/>
                  </a:lnTo>
                  <a:lnTo>
                    <a:pt x="1722" y="232"/>
                  </a:lnTo>
                  <a:lnTo>
                    <a:pt x="1730" y="236"/>
                  </a:lnTo>
                  <a:lnTo>
                    <a:pt x="1740" y="237"/>
                  </a:lnTo>
                  <a:lnTo>
                    <a:pt x="1740" y="237"/>
                  </a:lnTo>
                  <a:lnTo>
                    <a:pt x="1749" y="236"/>
                  </a:lnTo>
                  <a:lnTo>
                    <a:pt x="1759" y="232"/>
                  </a:lnTo>
                  <a:lnTo>
                    <a:pt x="1765" y="229"/>
                  </a:lnTo>
                  <a:lnTo>
                    <a:pt x="1774" y="222"/>
                  </a:lnTo>
                  <a:lnTo>
                    <a:pt x="1779" y="216"/>
                  </a:lnTo>
                  <a:lnTo>
                    <a:pt x="1784" y="209"/>
                  </a:lnTo>
                  <a:lnTo>
                    <a:pt x="1785" y="199"/>
                  </a:lnTo>
                  <a:lnTo>
                    <a:pt x="1787" y="191"/>
                  </a:lnTo>
                  <a:lnTo>
                    <a:pt x="1787" y="191"/>
                  </a:lnTo>
                  <a:lnTo>
                    <a:pt x="1785" y="181"/>
                  </a:lnTo>
                  <a:lnTo>
                    <a:pt x="1784" y="172"/>
                  </a:lnTo>
                  <a:lnTo>
                    <a:pt x="1779" y="164"/>
                  </a:lnTo>
                  <a:lnTo>
                    <a:pt x="1774" y="157"/>
                  </a:lnTo>
                  <a:lnTo>
                    <a:pt x="1765" y="151"/>
                  </a:lnTo>
                  <a:lnTo>
                    <a:pt x="1759" y="147"/>
                  </a:lnTo>
                  <a:lnTo>
                    <a:pt x="1749" y="144"/>
                  </a:lnTo>
                  <a:lnTo>
                    <a:pt x="1740" y="142"/>
                  </a:lnTo>
                  <a:lnTo>
                    <a:pt x="1740" y="142"/>
                  </a:lnTo>
                  <a:close/>
                  <a:moveTo>
                    <a:pt x="376" y="209"/>
                  </a:moveTo>
                  <a:lnTo>
                    <a:pt x="376" y="209"/>
                  </a:lnTo>
                  <a:lnTo>
                    <a:pt x="374" y="202"/>
                  </a:lnTo>
                  <a:lnTo>
                    <a:pt x="371" y="197"/>
                  </a:lnTo>
                  <a:lnTo>
                    <a:pt x="366" y="192"/>
                  </a:lnTo>
                  <a:lnTo>
                    <a:pt x="359" y="192"/>
                  </a:lnTo>
                  <a:lnTo>
                    <a:pt x="219" y="192"/>
                  </a:lnTo>
                  <a:lnTo>
                    <a:pt x="219" y="192"/>
                  </a:lnTo>
                  <a:lnTo>
                    <a:pt x="212" y="192"/>
                  </a:lnTo>
                  <a:lnTo>
                    <a:pt x="207" y="197"/>
                  </a:lnTo>
                  <a:lnTo>
                    <a:pt x="202" y="202"/>
                  </a:lnTo>
                  <a:lnTo>
                    <a:pt x="202" y="209"/>
                  </a:lnTo>
                  <a:lnTo>
                    <a:pt x="202" y="349"/>
                  </a:lnTo>
                  <a:lnTo>
                    <a:pt x="202" y="349"/>
                  </a:lnTo>
                  <a:lnTo>
                    <a:pt x="202" y="356"/>
                  </a:lnTo>
                  <a:lnTo>
                    <a:pt x="207" y="361"/>
                  </a:lnTo>
                  <a:lnTo>
                    <a:pt x="212" y="365"/>
                  </a:lnTo>
                  <a:lnTo>
                    <a:pt x="219" y="366"/>
                  </a:lnTo>
                  <a:lnTo>
                    <a:pt x="359" y="366"/>
                  </a:lnTo>
                  <a:lnTo>
                    <a:pt x="359" y="366"/>
                  </a:lnTo>
                  <a:lnTo>
                    <a:pt x="366" y="365"/>
                  </a:lnTo>
                  <a:lnTo>
                    <a:pt x="371" y="361"/>
                  </a:lnTo>
                  <a:lnTo>
                    <a:pt x="374" y="356"/>
                  </a:lnTo>
                  <a:lnTo>
                    <a:pt x="376" y="349"/>
                  </a:lnTo>
                  <a:lnTo>
                    <a:pt x="376" y="209"/>
                  </a:lnTo>
                  <a:close/>
                </a:path>
              </a:pathLst>
            </a:custGeom>
            <a:grpFill/>
            <a:ln>
              <a:noFill/>
            </a:ln>
          </p:spPr>
          <p:txBody>
            <a:bodyPr vert="horz" wrap="square" lIns="124347" tIns="62174" rIns="124347" bIns="62174"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grpSp>
      <p:grpSp>
        <p:nvGrpSpPr>
          <p:cNvPr id="185" name="Group 184"/>
          <p:cNvGrpSpPr/>
          <p:nvPr/>
        </p:nvGrpSpPr>
        <p:grpSpPr>
          <a:xfrm>
            <a:off x="1908907" y="2346732"/>
            <a:ext cx="1999635" cy="3105136"/>
            <a:chOff x="2979565" y="5499270"/>
            <a:chExt cx="3921207" cy="6089057"/>
          </a:xfrm>
        </p:grpSpPr>
        <p:sp>
          <p:nvSpPr>
            <p:cNvPr id="188" name="Rounded Rectangle 187"/>
            <p:cNvSpPr/>
            <p:nvPr/>
          </p:nvSpPr>
          <p:spPr>
            <a:xfrm>
              <a:off x="2979565" y="9718071"/>
              <a:ext cx="1724083" cy="1859413"/>
            </a:xfrm>
            <a:prstGeom prst="roundRect">
              <a:avLst>
                <a:gd name="adj" fmla="val 6211"/>
              </a:avLst>
            </a:prstGeom>
            <a:solidFill>
              <a:srgbClr val="5D8C9D"/>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89" name="Rounded Rectangle 188"/>
            <p:cNvSpPr/>
            <p:nvPr/>
          </p:nvSpPr>
          <p:spPr>
            <a:xfrm>
              <a:off x="6053666" y="7644424"/>
              <a:ext cx="847105" cy="1956205"/>
            </a:xfrm>
            <a:prstGeom prst="roundRect">
              <a:avLst>
                <a:gd name="adj" fmla="val 6211"/>
              </a:avLst>
            </a:prstGeom>
            <a:solidFill>
              <a:srgbClr val="5D8C9D"/>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90" name="Rounded Rectangle 189"/>
            <p:cNvSpPr/>
            <p:nvPr/>
          </p:nvSpPr>
          <p:spPr>
            <a:xfrm>
              <a:off x="3915656" y="7644424"/>
              <a:ext cx="1169229" cy="1956205"/>
            </a:xfrm>
            <a:prstGeom prst="roundRect">
              <a:avLst>
                <a:gd name="adj" fmla="val 6211"/>
              </a:avLst>
            </a:prstGeom>
            <a:solidFill>
              <a:srgbClr val="36D6C3"/>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91" name="Rounded Rectangle 190"/>
            <p:cNvSpPr/>
            <p:nvPr/>
          </p:nvSpPr>
          <p:spPr>
            <a:xfrm>
              <a:off x="2979565" y="7644424"/>
              <a:ext cx="830435" cy="1956205"/>
            </a:xfrm>
            <a:prstGeom prst="roundRect">
              <a:avLst>
                <a:gd name="adj" fmla="val 6211"/>
              </a:avLst>
            </a:prstGeom>
            <a:solidFill>
              <a:srgbClr val="699AAB"/>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92" name="Rounded Rectangle 191"/>
            <p:cNvSpPr/>
            <p:nvPr/>
          </p:nvSpPr>
          <p:spPr>
            <a:xfrm>
              <a:off x="5193085" y="7644424"/>
              <a:ext cx="741274" cy="1956205"/>
            </a:xfrm>
            <a:prstGeom prst="roundRect">
              <a:avLst>
                <a:gd name="adj" fmla="val 6211"/>
              </a:avLst>
            </a:prstGeom>
            <a:solidFill>
              <a:srgbClr val="17BF7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93" name="Rounded Rectangle 192"/>
            <p:cNvSpPr/>
            <p:nvPr/>
          </p:nvSpPr>
          <p:spPr>
            <a:xfrm>
              <a:off x="5576508" y="9728914"/>
              <a:ext cx="1324264" cy="1859413"/>
            </a:xfrm>
            <a:prstGeom prst="roundRect">
              <a:avLst>
                <a:gd name="adj" fmla="val 6211"/>
              </a:avLst>
            </a:prstGeom>
            <a:solidFill>
              <a:srgbClr val="36D6C3"/>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94" name="Rounded Rectangle 193"/>
            <p:cNvSpPr/>
            <p:nvPr/>
          </p:nvSpPr>
          <p:spPr>
            <a:xfrm>
              <a:off x="4703648" y="5499270"/>
              <a:ext cx="2197124" cy="1956205"/>
            </a:xfrm>
            <a:prstGeom prst="roundRect">
              <a:avLst>
                <a:gd name="adj" fmla="val 6211"/>
              </a:avLst>
            </a:prstGeom>
            <a:solidFill>
              <a:srgbClr val="2FB5E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95" name="Rounded Rectangle 194"/>
            <p:cNvSpPr/>
            <p:nvPr/>
          </p:nvSpPr>
          <p:spPr>
            <a:xfrm>
              <a:off x="2979565" y="5517057"/>
              <a:ext cx="407061" cy="1956205"/>
            </a:xfrm>
            <a:prstGeom prst="roundRect">
              <a:avLst>
                <a:gd name="adj" fmla="val 6211"/>
              </a:avLst>
            </a:prstGeom>
            <a:solidFill>
              <a:srgbClr val="699AAB"/>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96" name="Rounded Rectangle 195"/>
            <p:cNvSpPr/>
            <p:nvPr/>
          </p:nvSpPr>
          <p:spPr>
            <a:xfrm>
              <a:off x="4037771" y="5517057"/>
              <a:ext cx="554424" cy="1956205"/>
            </a:xfrm>
            <a:prstGeom prst="roundRect">
              <a:avLst>
                <a:gd name="adj" fmla="val 6211"/>
              </a:avLst>
            </a:prstGeom>
            <a:solidFill>
              <a:srgbClr val="17BF7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97" name="Rounded Rectangle 196"/>
            <p:cNvSpPr/>
            <p:nvPr/>
          </p:nvSpPr>
          <p:spPr>
            <a:xfrm>
              <a:off x="3532113" y="5517057"/>
              <a:ext cx="383543" cy="1956205"/>
            </a:xfrm>
            <a:prstGeom prst="roundRect">
              <a:avLst>
                <a:gd name="adj" fmla="val 6211"/>
              </a:avLst>
            </a:prstGeom>
            <a:solidFill>
              <a:srgbClr val="2FB5E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7146" tIns="97146" rIns="97146" bIns="97146" numCol="1" spcCol="38100"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grpSp>
      <p:sp>
        <p:nvSpPr>
          <p:cNvPr id="186" name="Freeform 12"/>
          <p:cNvSpPr>
            <a:spLocks noEditPoints="1"/>
          </p:cNvSpPr>
          <p:nvPr/>
        </p:nvSpPr>
        <p:spPr bwMode="auto">
          <a:xfrm>
            <a:off x="1736560" y="5688055"/>
            <a:ext cx="2347563" cy="576613"/>
          </a:xfrm>
          <a:custGeom>
            <a:avLst/>
            <a:gdLst>
              <a:gd name="T0" fmla="*/ 2 w 2332"/>
              <a:gd name="T1" fmla="*/ 64 h 557"/>
              <a:gd name="T2" fmla="*/ 23 w 2332"/>
              <a:gd name="T3" fmla="*/ 24 h 557"/>
              <a:gd name="T4" fmla="*/ 64 w 2332"/>
              <a:gd name="T5" fmla="*/ 2 h 557"/>
              <a:gd name="T6" fmla="*/ 2252 w 2332"/>
              <a:gd name="T7" fmla="*/ 0 h 557"/>
              <a:gd name="T8" fmla="*/ 2297 w 2332"/>
              <a:gd name="T9" fmla="*/ 14 h 557"/>
              <a:gd name="T10" fmla="*/ 2325 w 2332"/>
              <a:gd name="T11" fmla="*/ 49 h 557"/>
              <a:gd name="T12" fmla="*/ 2332 w 2332"/>
              <a:gd name="T13" fmla="*/ 477 h 557"/>
              <a:gd name="T14" fmla="*/ 2325 w 2332"/>
              <a:gd name="T15" fmla="*/ 508 h 557"/>
              <a:gd name="T16" fmla="*/ 2297 w 2332"/>
              <a:gd name="T17" fmla="*/ 543 h 557"/>
              <a:gd name="T18" fmla="*/ 2252 w 2332"/>
              <a:gd name="T19" fmla="*/ 557 h 557"/>
              <a:gd name="T20" fmla="*/ 64 w 2332"/>
              <a:gd name="T21" fmla="*/ 555 h 557"/>
              <a:gd name="T22" fmla="*/ 23 w 2332"/>
              <a:gd name="T23" fmla="*/ 533 h 557"/>
              <a:gd name="T24" fmla="*/ 2 w 2332"/>
              <a:gd name="T25" fmla="*/ 493 h 557"/>
              <a:gd name="T26" fmla="*/ 2108 w 2332"/>
              <a:gd name="T27" fmla="*/ 142 h 557"/>
              <a:gd name="T28" fmla="*/ 2090 w 2332"/>
              <a:gd name="T29" fmla="*/ 146 h 557"/>
              <a:gd name="T30" fmla="*/ 2070 w 2332"/>
              <a:gd name="T31" fmla="*/ 162 h 557"/>
              <a:gd name="T32" fmla="*/ 2061 w 2332"/>
              <a:gd name="T33" fmla="*/ 189 h 557"/>
              <a:gd name="T34" fmla="*/ 2065 w 2332"/>
              <a:gd name="T35" fmla="*/ 208 h 557"/>
              <a:gd name="T36" fmla="*/ 2081 w 2332"/>
              <a:gd name="T37" fmla="*/ 229 h 557"/>
              <a:gd name="T38" fmla="*/ 2108 w 2332"/>
              <a:gd name="T39" fmla="*/ 236 h 557"/>
              <a:gd name="T40" fmla="*/ 2126 w 2332"/>
              <a:gd name="T41" fmla="*/ 233 h 557"/>
              <a:gd name="T42" fmla="*/ 2146 w 2332"/>
              <a:gd name="T43" fmla="*/ 216 h 557"/>
              <a:gd name="T44" fmla="*/ 2155 w 2332"/>
              <a:gd name="T45" fmla="*/ 189 h 557"/>
              <a:gd name="T46" fmla="*/ 2151 w 2332"/>
              <a:gd name="T47" fmla="*/ 171 h 557"/>
              <a:gd name="T48" fmla="*/ 2135 w 2332"/>
              <a:gd name="T49" fmla="*/ 151 h 557"/>
              <a:gd name="T50" fmla="*/ 2108 w 2332"/>
              <a:gd name="T51" fmla="*/ 142 h 557"/>
              <a:gd name="T52" fmla="*/ 1931 w 2332"/>
              <a:gd name="T53" fmla="*/ 142 h 557"/>
              <a:gd name="T54" fmla="*/ 1906 w 2332"/>
              <a:gd name="T55" fmla="*/ 151 h 557"/>
              <a:gd name="T56" fmla="*/ 1887 w 2332"/>
              <a:gd name="T57" fmla="*/ 171 h 557"/>
              <a:gd name="T58" fmla="*/ 1884 w 2332"/>
              <a:gd name="T59" fmla="*/ 189 h 557"/>
              <a:gd name="T60" fmla="*/ 1892 w 2332"/>
              <a:gd name="T61" fmla="*/ 216 h 557"/>
              <a:gd name="T62" fmla="*/ 1912 w 2332"/>
              <a:gd name="T63" fmla="*/ 233 h 557"/>
              <a:gd name="T64" fmla="*/ 1931 w 2332"/>
              <a:gd name="T65" fmla="*/ 236 h 557"/>
              <a:gd name="T66" fmla="*/ 1958 w 2332"/>
              <a:gd name="T67" fmla="*/ 229 h 557"/>
              <a:gd name="T68" fmla="*/ 1974 w 2332"/>
              <a:gd name="T69" fmla="*/ 208 h 557"/>
              <a:gd name="T70" fmla="*/ 1979 w 2332"/>
              <a:gd name="T71" fmla="*/ 189 h 557"/>
              <a:gd name="T72" fmla="*/ 1971 w 2332"/>
              <a:gd name="T73" fmla="*/ 162 h 557"/>
              <a:gd name="T74" fmla="*/ 1949 w 2332"/>
              <a:gd name="T75" fmla="*/ 146 h 557"/>
              <a:gd name="T76" fmla="*/ 1931 w 2332"/>
              <a:gd name="T77" fmla="*/ 142 h 557"/>
              <a:gd name="T78" fmla="*/ 1730 w 2332"/>
              <a:gd name="T79" fmla="*/ 144 h 557"/>
              <a:gd name="T80" fmla="*/ 1707 w 2332"/>
              <a:gd name="T81" fmla="*/ 156 h 557"/>
              <a:gd name="T82" fmla="*/ 1693 w 2332"/>
              <a:gd name="T83" fmla="*/ 179 h 557"/>
              <a:gd name="T84" fmla="*/ 1693 w 2332"/>
              <a:gd name="T85" fmla="*/ 199 h 557"/>
              <a:gd name="T86" fmla="*/ 1707 w 2332"/>
              <a:gd name="T87" fmla="*/ 223 h 557"/>
              <a:gd name="T88" fmla="*/ 1730 w 2332"/>
              <a:gd name="T89" fmla="*/ 236 h 557"/>
              <a:gd name="T90" fmla="*/ 1749 w 2332"/>
              <a:gd name="T91" fmla="*/ 236 h 557"/>
              <a:gd name="T92" fmla="*/ 1774 w 2332"/>
              <a:gd name="T93" fmla="*/ 223 h 557"/>
              <a:gd name="T94" fmla="*/ 1785 w 2332"/>
              <a:gd name="T95" fmla="*/ 199 h 557"/>
              <a:gd name="T96" fmla="*/ 1785 w 2332"/>
              <a:gd name="T97" fmla="*/ 179 h 557"/>
              <a:gd name="T98" fmla="*/ 1774 w 2332"/>
              <a:gd name="T99" fmla="*/ 156 h 557"/>
              <a:gd name="T100" fmla="*/ 1749 w 2332"/>
              <a:gd name="T101" fmla="*/ 144 h 557"/>
              <a:gd name="T102" fmla="*/ 376 w 2332"/>
              <a:gd name="T103" fmla="*/ 209 h 557"/>
              <a:gd name="T104" fmla="*/ 371 w 2332"/>
              <a:gd name="T105" fmla="*/ 196 h 557"/>
              <a:gd name="T106" fmla="*/ 219 w 2332"/>
              <a:gd name="T107" fmla="*/ 191 h 557"/>
              <a:gd name="T108" fmla="*/ 207 w 2332"/>
              <a:gd name="T109" fmla="*/ 196 h 557"/>
              <a:gd name="T110" fmla="*/ 202 w 2332"/>
              <a:gd name="T111" fmla="*/ 348 h 557"/>
              <a:gd name="T112" fmla="*/ 207 w 2332"/>
              <a:gd name="T113" fmla="*/ 361 h 557"/>
              <a:gd name="T114" fmla="*/ 359 w 2332"/>
              <a:gd name="T115" fmla="*/ 366 h 557"/>
              <a:gd name="T116" fmla="*/ 371 w 2332"/>
              <a:gd name="T117" fmla="*/ 361 h 557"/>
              <a:gd name="T118" fmla="*/ 376 w 2332"/>
              <a:gd name="T119" fmla="*/ 20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32" h="557">
                <a:moveTo>
                  <a:pt x="0" y="81"/>
                </a:moveTo>
                <a:lnTo>
                  <a:pt x="0" y="81"/>
                </a:lnTo>
                <a:lnTo>
                  <a:pt x="2" y="64"/>
                </a:lnTo>
                <a:lnTo>
                  <a:pt x="7" y="49"/>
                </a:lnTo>
                <a:lnTo>
                  <a:pt x="13" y="35"/>
                </a:lnTo>
                <a:lnTo>
                  <a:pt x="23" y="24"/>
                </a:lnTo>
                <a:lnTo>
                  <a:pt x="35" y="14"/>
                </a:lnTo>
                <a:lnTo>
                  <a:pt x="48" y="5"/>
                </a:lnTo>
                <a:lnTo>
                  <a:pt x="64" y="2"/>
                </a:lnTo>
                <a:lnTo>
                  <a:pt x="80" y="0"/>
                </a:lnTo>
                <a:lnTo>
                  <a:pt x="2252" y="0"/>
                </a:lnTo>
                <a:lnTo>
                  <a:pt x="2252" y="0"/>
                </a:lnTo>
                <a:lnTo>
                  <a:pt x="2268" y="2"/>
                </a:lnTo>
                <a:lnTo>
                  <a:pt x="2284" y="5"/>
                </a:lnTo>
                <a:lnTo>
                  <a:pt x="2297" y="14"/>
                </a:lnTo>
                <a:lnTo>
                  <a:pt x="2309" y="24"/>
                </a:lnTo>
                <a:lnTo>
                  <a:pt x="2319" y="35"/>
                </a:lnTo>
                <a:lnTo>
                  <a:pt x="2325" y="49"/>
                </a:lnTo>
                <a:lnTo>
                  <a:pt x="2330" y="64"/>
                </a:lnTo>
                <a:lnTo>
                  <a:pt x="2332" y="81"/>
                </a:lnTo>
                <a:lnTo>
                  <a:pt x="2332" y="477"/>
                </a:lnTo>
                <a:lnTo>
                  <a:pt x="2332" y="477"/>
                </a:lnTo>
                <a:lnTo>
                  <a:pt x="2330" y="493"/>
                </a:lnTo>
                <a:lnTo>
                  <a:pt x="2325" y="508"/>
                </a:lnTo>
                <a:lnTo>
                  <a:pt x="2319" y="522"/>
                </a:lnTo>
                <a:lnTo>
                  <a:pt x="2309" y="533"/>
                </a:lnTo>
                <a:lnTo>
                  <a:pt x="2297" y="543"/>
                </a:lnTo>
                <a:lnTo>
                  <a:pt x="2284" y="550"/>
                </a:lnTo>
                <a:lnTo>
                  <a:pt x="2268" y="555"/>
                </a:lnTo>
                <a:lnTo>
                  <a:pt x="2252" y="557"/>
                </a:lnTo>
                <a:lnTo>
                  <a:pt x="80" y="557"/>
                </a:lnTo>
                <a:lnTo>
                  <a:pt x="80" y="557"/>
                </a:lnTo>
                <a:lnTo>
                  <a:pt x="64" y="555"/>
                </a:lnTo>
                <a:lnTo>
                  <a:pt x="48" y="550"/>
                </a:lnTo>
                <a:lnTo>
                  <a:pt x="35" y="543"/>
                </a:lnTo>
                <a:lnTo>
                  <a:pt x="23" y="533"/>
                </a:lnTo>
                <a:lnTo>
                  <a:pt x="13" y="522"/>
                </a:lnTo>
                <a:lnTo>
                  <a:pt x="7" y="508"/>
                </a:lnTo>
                <a:lnTo>
                  <a:pt x="2" y="493"/>
                </a:lnTo>
                <a:lnTo>
                  <a:pt x="0" y="477"/>
                </a:lnTo>
                <a:lnTo>
                  <a:pt x="0" y="81"/>
                </a:lnTo>
                <a:close/>
                <a:moveTo>
                  <a:pt x="2108" y="142"/>
                </a:moveTo>
                <a:lnTo>
                  <a:pt x="2108" y="142"/>
                </a:lnTo>
                <a:lnTo>
                  <a:pt x="2098" y="144"/>
                </a:lnTo>
                <a:lnTo>
                  <a:pt x="2090" y="146"/>
                </a:lnTo>
                <a:lnTo>
                  <a:pt x="2081" y="151"/>
                </a:lnTo>
                <a:lnTo>
                  <a:pt x="2075" y="156"/>
                </a:lnTo>
                <a:lnTo>
                  <a:pt x="2070" y="162"/>
                </a:lnTo>
                <a:lnTo>
                  <a:pt x="2065" y="171"/>
                </a:lnTo>
                <a:lnTo>
                  <a:pt x="2061" y="179"/>
                </a:lnTo>
                <a:lnTo>
                  <a:pt x="2061" y="189"/>
                </a:lnTo>
                <a:lnTo>
                  <a:pt x="2061" y="189"/>
                </a:lnTo>
                <a:lnTo>
                  <a:pt x="2061" y="199"/>
                </a:lnTo>
                <a:lnTo>
                  <a:pt x="2065" y="208"/>
                </a:lnTo>
                <a:lnTo>
                  <a:pt x="2070" y="216"/>
                </a:lnTo>
                <a:lnTo>
                  <a:pt x="2075" y="223"/>
                </a:lnTo>
                <a:lnTo>
                  <a:pt x="2081" y="229"/>
                </a:lnTo>
                <a:lnTo>
                  <a:pt x="2090" y="233"/>
                </a:lnTo>
                <a:lnTo>
                  <a:pt x="2098" y="236"/>
                </a:lnTo>
                <a:lnTo>
                  <a:pt x="2108" y="236"/>
                </a:lnTo>
                <a:lnTo>
                  <a:pt x="2108" y="236"/>
                </a:lnTo>
                <a:lnTo>
                  <a:pt x="2118" y="236"/>
                </a:lnTo>
                <a:lnTo>
                  <a:pt x="2126" y="233"/>
                </a:lnTo>
                <a:lnTo>
                  <a:pt x="2135" y="229"/>
                </a:lnTo>
                <a:lnTo>
                  <a:pt x="2141" y="223"/>
                </a:lnTo>
                <a:lnTo>
                  <a:pt x="2146" y="216"/>
                </a:lnTo>
                <a:lnTo>
                  <a:pt x="2151" y="208"/>
                </a:lnTo>
                <a:lnTo>
                  <a:pt x="2155" y="199"/>
                </a:lnTo>
                <a:lnTo>
                  <a:pt x="2155" y="189"/>
                </a:lnTo>
                <a:lnTo>
                  <a:pt x="2155" y="189"/>
                </a:lnTo>
                <a:lnTo>
                  <a:pt x="2155" y="179"/>
                </a:lnTo>
                <a:lnTo>
                  <a:pt x="2151" y="171"/>
                </a:lnTo>
                <a:lnTo>
                  <a:pt x="2146" y="162"/>
                </a:lnTo>
                <a:lnTo>
                  <a:pt x="2141" y="156"/>
                </a:lnTo>
                <a:lnTo>
                  <a:pt x="2135" y="151"/>
                </a:lnTo>
                <a:lnTo>
                  <a:pt x="2126" y="146"/>
                </a:lnTo>
                <a:lnTo>
                  <a:pt x="2118" y="144"/>
                </a:lnTo>
                <a:lnTo>
                  <a:pt x="2108" y="142"/>
                </a:lnTo>
                <a:lnTo>
                  <a:pt x="2108" y="142"/>
                </a:lnTo>
                <a:close/>
                <a:moveTo>
                  <a:pt x="1931" y="142"/>
                </a:moveTo>
                <a:lnTo>
                  <a:pt x="1931" y="142"/>
                </a:lnTo>
                <a:lnTo>
                  <a:pt x="1922" y="144"/>
                </a:lnTo>
                <a:lnTo>
                  <a:pt x="1912" y="146"/>
                </a:lnTo>
                <a:lnTo>
                  <a:pt x="1906" y="151"/>
                </a:lnTo>
                <a:lnTo>
                  <a:pt x="1897" y="156"/>
                </a:lnTo>
                <a:lnTo>
                  <a:pt x="1892" y="162"/>
                </a:lnTo>
                <a:lnTo>
                  <a:pt x="1887" y="171"/>
                </a:lnTo>
                <a:lnTo>
                  <a:pt x="1886" y="179"/>
                </a:lnTo>
                <a:lnTo>
                  <a:pt x="1884" y="189"/>
                </a:lnTo>
                <a:lnTo>
                  <a:pt x="1884" y="189"/>
                </a:lnTo>
                <a:lnTo>
                  <a:pt x="1886" y="199"/>
                </a:lnTo>
                <a:lnTo>
                  <a:pt x="1887" y="208"/>
                </a:lnTo>
                <a:lnTo>
                  <a:pt x="1892" y="216"/>
                </a:lnTo>
                <a:lnTo>
                  <a:pt x="1897" y="223"/>
                </a:lnTo>
                <a:lnTo>
                  <a:pt x="1906" y="229"/>
                </a:lnTo>
                <a:lnTo>
                  <a:pt x="1912" y="233"/>
                </a:lnTo>
                <a:lnTo>
                  <a:pt x="1922" y="236"/>
                </a:lnTo>
                <a:lnTo>
                  <a:pt x="1931" y="236"/>
                </a:lnTo>
                <a:lnTo>
                  <a:pt x="1931" y="236"/>
                </a:lnTo>
                <a:lnTo>
                  <a:pt x="1941" y="236"/>
                </a:lnTo>
                <a:lnTo>
                  <a:pt x="1949" y="233"/>
                </a:lnTo>
                <a:lnTo>
                  <a:pt x="1958" y="229"/>
                </a:lnTo>
                <a:lnTo>
                  <a:pt x="1964" y="223"/>
                </a:lnTo>
                <a:lnTo>
                  <a:pt x="1971" y="216"/>
                </a:lnTo>
                <a:lnTo>
                  <a:pt x="1974" y="208"/>
                </a:lnTo>
                <a:lnTo>
                  <a:pt x="1978" y="199"/>
                </a:lnTo>
                <a:lnTo>
                  <a:pt x="1979" y="189"/>
                </a:lnTo>
                <a:lnTo>
                  <a:pt x="1979" y="189"/>
                </a:lnTo>
                <a:lnTo>
                  <a:pt x="1978" y="179"/>
                </a:lnTo>
                <a:lnTo>
                  <a:pt x="1974" y="171"/>
                </a:lnTo>
                <a:lnTo>
                  <a:pt x="1971" y="162"/>
                </a:lnTo>
                <a:lnTo>
                  <a:pt x="1964" y="156"/>
                </a:lnTo>
                <a:lnTo>
                  <a:pt x="1958" y="151"/>
                </a:lnTo>
                <a:lnTo>
                  <a:pt x="1949" y="146"/>
                </a:lnTo>
                <a:lnTo>
                  <a:pt x="1941" y="144"/>
                </a:lnTo>
                <a:lnTo>
                  <a:pt x="1931" y="142"/>
                </a:lnTo>
                <a:lnTo>
                  <a:pt x="1931" y="142"/>
                </a:lnTo>
                <a:close/>
                <a:moveTo>
                  <a:pt x="1740" y="142"/>
                </a:moveTo>
                <a:lnTo>
                  <a:pt x="1740" y="142"/>
                </a:lnTo>
                <a:lnTo>
                  <a:pt x="1730" y="144"/>
                </a:lnTo>
                <a:lnTo>
                  <a:pt x="1722" y="146"/>
                </a:lnTo>
                <a:lnTo>
                  <a:pt x="1713" y="151"/>
                </a:lnTo>
                <a:lnTo>
                  <a:pt x="1707" y="156"/>
                </a:lnTo>
                <a:lnTo>
                  <a:pt x="1700" y="162"/>
                </a:lnTo>
                <a:lnTo>
                  <a:pt x="1697" y="171"/>
                </a:lnTo>
                <a:lnTo>
                  <a:pt x="1693" y="179"/>
                </a:lnTo>
                <a:lnTo>
                  <a:pt x="1692" y="189"/>
                </a:lnTo>
                <a:lnTo>
                  <a:pt x="1692" y="189"/>
                </a:lnTo>
                <a:lnTo>
                  <a:pt x="1693" y="199"/>
                </a:lnTo>
                <a:lnTo>
                  <a:pt x="1697" y="208"/>
                </a:lnTo>
                <a:lnTo>
                  <a:pt x="1700" y="216"/>
                </a:lnTo>
                <a:lnTo>
                  <a:pt x="1707" y="223"/>
                </a:lnTo>
                <a:lnTo>
                  <a:pt x="1713" y="229"/>
                </a:lnTo>
                <a:lnTo>
                  <a:pt x="1722" y="233"/>
                </a:lnTo>
                <a:lnTo>
                  <a:pt x="1730" y="236"/>
                </a:lnTo>
                <a:lnTo>
                  <a:pt x="1740" y="236"/>
                </a:lnTo>
                <a:lnTo>
                  <a:pt x="1740" y="236"/>
                </a:lnTo>
                <a:lnTo>
                  <a:pt x="1749" y="236"/>
                </a:lnTo>
                <a:lnTo>
                  <a:pt x="1759" y="233"/>
                </a:lnTo>
                <a:lnTo>
                  <a:pt x="1765" y="229"/>
                </a:lnTo>
                <a:lnTo>
                  <a:pt x="1774" y="223"/>
                </a:lnTo>
                <a:lnTo>
                  <a:pt x="1779" y="216"/>
                </a:lnTo>
                <a:lnTo>
                  <a:pt x="1784" y="208"/>
                </a:lnTo>
                <a:lnTo>
                  <a:pt x="1785" y="199"/>
                </a:lnTo>
                <a:lnTo>
                  <a:pt x="1787" y="189"/>
                </a:lnTo>
                <a:lnTo>
                  <a:pt x="1787" y="189"/>
                </a:lnTo>
                <a:lnTo>
                  <a:pt x="1785" y="179"/>
                </a:lnTo>
                <a:lnTo>
                  <a:pt x="1784" y="171"/>
                </a:lnTo>
                <a:lnTo>
                  <a:pt x="1779" y="162"/>
                </a:lnTo>
                <a:lnTo>
                  <a:pt x="1774" y="156"/>
                </a:lnTo>
                <a:lnTo>
                  <a:pt x="1765" y="151"/>
                </a:lnTo>
                <a:lnTo>
                  <a:pt x="1759" y="146"/>
                </a:lnTo>
                <a:lnTo>
                  <a:pt x="1749" y="144"/>
                </a:lnTo>
                <a:lnTo>
                  <a:pt x="1740" y="142"/>
                </a:lnTo>
                <a:lnTo>
                  <a:pt x="1740" y="142"/>
                </a:lnTo>
                <a:close/>
                <a:moveTo>
                  <a:pt x="376" y="209"/>
                </a:moveTo>
                <a:lnTo>
                  <a:pt x="376" y="209"/>
                </a:lnTo>
                <a:lnTo>
                  <a:pt x="374" y="203"/>
                </a:lnTo>
                <a:lnTo>
                  <a:pt x="371" y="196"/>
                </a:lnTo>
                <a:lnTo>
                  <a:pt x="366" y="192"/>
                </a:lnTo>
                <a:lnTo>
                  <a:pt x="359" y="191"/>
                </a:lnTo>
                <a:lnTo>
                  <a:pt x="219" y="191"/>
                </a:lnTo>
                <a:lnTo>
                  <a:pt x="219" y="191"/>
                </a:lnTo>
                <a:lnTo>
                  <a:pt x="212" y="192"/>
                </a:lnTo>
                <a:lnTo>
                  <a:pt x="207" y="196"/>
                </a:lnTo>
                <a:lnTo>
                  <a:pt x="202" y="203"/>
                </a:lnTo>
                <a:lnTo>
                  <a:pt x="202" y="209"/>
                </a:lnTo>
                <a:lnTo>
                  <a:pt x="202" y="348"/>
                </a:lnTo>
                <a:lnTo>
                  <a:pt x="202" y="348"/>
                </a:lnTo>
                <a:lnTo>
                  <a:pt x="202" y="355"/>
                </a:lnTo>
                <a:lnTo>
                  <a:pt x="207" y="361"/>
                </a:lnTo>
                <a:lnTo>
                  <a:pt x="212" y="365"/>
                </a:lnTo>
                <a:lnTo>
                  <a:pt x="219" y="366"/>
                </a:lnTo>
                <a:lnTo>
                  <a:pt x="359" y="366"/>
                </a:lnTo>
                <a:lnTo>
                  <a:pt x="359" y="366"/>
                </a:lnTo>
                <a:lnTo>
                  <a:pt x="366" y="365"/>
                </a:lnTo>
                <a:lnTo>
                  <a:pt x="371" y="361"/>
                </a:lnTo>
                <a:lnTo>
                  <a:pt x="374" y="355"/>
                </a:lnTo>
                <a:lnTo>
                  <a:pt x="376" y="348"/>
                </a:lnTo>
                <a:lnTo>
                  <a:pt x="376" y="209"/>
                </a:lnTo>
                <a:close/>
              </a:path>
            </a:pathLst>
          </a:custGeom>
          <a:solidFill>
            <a:schemeClr val="bg2">
              <a:lumMod val="25000"/>
            </a:schemeClr>
          </a:solidFill>
          <a:ln>
            <a:noFill/>
          </a:ln>
        </p:spPr>
        <p:txBody>
          <a:bodyPr vert="horz" wrap="square" lIns="46630" tIns="23315" rIns="46630" bIns="23315" numCol="1" anchor="t" anchorCtr="0" compatLnSpc="1">
            <a:prstTxWarp prst="textNoShape">
              <a:avLst/>
            </a:prstTxWarp>
          </a:bodyPr>
          <a:lstStyle/>
          <a:p>
            <a:pPr defTabSz="1243493"/>
            <a:endParaRPr lang="en-US" sz="2176" dirty="0">
              <a:solidFill>
                <a:srgbClr val="008EC0"/>
              </a:solidFill>
              <a:latin typeface="Arial" panose="020B0604020202020204" pitchFamily="34" charset="0"/>
              <a:cs typeface="Arial" panose="020B0604020202020204" pitchFamily="34" charset="0"/>
            </a:endParaRPr>
          </a:p>
        </p:txBody>
      </p:sp>
      <p:sp>
        <p:nvSpPr>
          <p:cNvPr id="187" name="Rounded Rectangle 186"/>
          <p:cNvSpPr/>
          <p:nvPr/>
        </p:nvSpPr>
        <p:spPr>
          <a:xfrm>
            <a:off x="2842110" y="4509436"/>
            <a:ext cx="328776" cy="926372"/>
          </a:xfrm>
          <a:prstGeom prst="roundRect">
            <a:avLst>
              <a:gd name="adj" fmla="val 6211"/>
            </a:avLst>
          </a:prstGeom>
          <a:solidFill>
            <a:srgbClr val="2FB5E5"/>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6430" tIns="36430" rIns="36430" bIns="36430" numCol="1" spcCol="14288" rtlCol="0" anchor="ctr">
            <a:noAutofit/>
          </a:bodyPr>
          <a:lstStyle/>
          <a:p>
            <a:pPr algn="ctr" defTabSz="297920" latinLnBrk="1" hangingPunct="0"/>
            <a:endParaRPr lang="en-US" sz="1496" dirty="0">
              <a:solidFill>
                <a:srgbClr val="FFFFFF"/>
              </a:solidFill>
              <a:latin typeface="Arial" panose="020B0604020202020204" pitchFamily="34" charset="0"/>
              <a:cs typeface="Arial" panose="020B0604020202020204" pitchFamily="34" charset="0"/>
              <a:sym typeface="Helvetica Light"/>
            </a:endParaRPr>
          </a:p>
        </p:txBody>
      </p:sp>
      <p:sp>
        <p:nvSpPr>
          <p:cNvPr id="198" name="Rectangle 197"/>
          <p:cNvSpPr/>
          <p:nvPr/>
        </p:nvSpPr>
        <p:spPr>
          <a:xfrm>
            <a:off x="552286" y="4127702"/>
            <a:ext cx="1084740" cy="507468"/>
          </a:xfrm>
          <a:prstGeom prst="rect">
            <a:avLst/>
          </a:prstGeom>
        </p:spPr>
        <p:txBody>
          <a:bodyPr wrap="square" lIns="46630" tIns="23315" rIns="46630" bIns="23315">
            <a:spAutoFit/>
          </a:bodyPr>
          <a:lstStyle/>
          <a:p>
            <a:pPr defTabSz="1243493"/>
            <a:r>
              <a:rPr lang="en-US" sz="1496" dirty="0">
                <a:solidFill>
                  <a:srgbClr val="F2F2F2">
                    <a:lumMod val="25000"/>
                  </a:srgbClr>
                </a:solidFill>
                <a:latin typeface="Arial" panose="020B0604020202020204" pitchFamily="34" charset="0"/>
                <a:cs typeface="Arial" panose="020B0604020202020204" pitchFamily="34" charset="0"/>
              </a:rPr>
              <a:t>Slow changing</a:t>
            </a:r>
          </a:p>
        </p:txBody>
      </p:sp>
      <p:sp>
        <p:nvSpPr>
          <p:cNvPr id="199" name="Rectangle 198"/>
          <p:cNvSpPr/>
          <p:nvPr/>
        </p:nvSpPr>
        <p:spPr>
          <a:xfrm>
            <a:off x="10643999" y="3907872"/>
            <a:ext cx="1084740" cy="507468"/>
          </a:xfrm>
          <a:prstGeom prst="rect">
            <a:avLst/>
          </a:prstGeom>
        </p:spPr>
        <p:txBody>
          <a:bodyPr wrap="square" lIns="46630" tIns="23315" rIns="46630" bIns="23315">
            <a:spAutoFit/>
          </a:bodyPr>
          <a:lstStyle/>
          <a:p>
            <a:pPr defTabSz="1243493"/>
            <a:r>
              <a:rPr lang="en-US" sz="1496" dirty="0">
                <a:solidFill>
                  <a:srgbClr val="F2F2F2">
                    <a:lumMod val="25000"/>
                  </a:srgbClr>
                </a:solidFill>
                <a:latin typeface="Arial" panose="020B0604020202020204" pitchFamily="34" charset="0"/>
                <a:cs typeface="Arial" panose="020B0604020202020204" pitchFamily="34" charset="0"/>
              </a:rPr>
              <a:t>Rapidly updated</a:t>
            </a:r>
          </a:p>
        </p:txBody>
      </p:sp>
      <p:sp>
        <p:nvSpPr>
          <p:cNvPr id="4" name="Rectangle 3"/>
          <p:cNvSpPr/>
          <p:nvPr/>
        </p:nvSpPr>
        <p:spPr>
          <a:xfrm>
            <a:off x="1781736" y="2240990"/>
            <a:ext cx="2256517" cy="3267930"/>
          </a:xfrm>
          <a:prstGeom prst="rect">
            <a:avLst/>
          </a:prstGeom>
          <a:noFill/>
          <a:ln>
            <a:solidFill>
              <a:srgbClr val="005D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42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The New Challenge of Distributed Apps</a:t>
            </a:r>
            <a:endParaRPr lang="en-US" sz="4400" dirty="0"/>
          </a:p>
        </p:txBody>
      </p:sp>
      <p:sp>
        <p:nvSpPr>
          <p:cNvPr id="204" name="Line 1"/>
          <p:cNvSpPr>
            <a:spLocks noChangeShapeType="1"/>
          </p:cNvSpPr>
          <p:nvPr/>
        </p:nvSpPr>
        <p:spPr bwMode="auto">
          <a:xfrm>
            <a:off x="768363" y="3946293"/>
            <a:ext cx="11003425" cy="810"/>
          </a:xfrm>
          <a:prstGeom prst="line">
            <a:avLst/>
          </a:prstGeom>
          <a:noFill/>
          <a:ln w="63500" cap="flat">
            <a:solidFill>
              <a:srgbClr val="9EBCC6"/>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dirty="0" smtClean="0">
              <a:ln>
                <a:noFill/>
              </a:ln>
              <a:solidFill>
                <a:srgbClr val="FFFFFF"/>
              </a:solidFill>
              <a:effectLst/>
              <a:uLnTx/>
              <a:uFillTx/>
            </a:endParaRPr>
          </a:p>
        </p:txBody>
      </p:sp>
      <p:sp>
        <p:nvSpPr>
          <p:cNvPr id="205" name="Rectangle 16"/>
          <p:cNvSpPr>
            <a:spLocks/>
          </p:cNvSpPr>
          <p:nvPr/>
        </p:nvSpPr>
        <p:spPr bwMode="auto">
          <a:xfrm>
            <a:off x="2343567" y="5150886"/>
            <a:ext cx="1154547"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224" dirty="0">
                <a:solidFill>
                  <a:srgbClr val="F2F2F2">
                    <a:lumMod val="25000"/>
                  </a:srgbClr>
                </a:solidFill>
                <a:latin typeface="Arial" panose="020B0604020202020204" pitchFamily="34" charset="0"/>
                <a:ea typeface="Gill Sans" charset="0"/>
                <a:cs typeface="Arial" panose="020B0604020202020204" pitchFamily="34" charset="0"/>
              </a:rPr>
              <a:t>Virtual machines</a:t>
            </a:r>
          </a:p>
        </p:txBody>
      </p:sp>
      <p:sp>
        <p:nvSpPr>
          <p:cNvPr id="206" name="Rectangle 17"/>
          <p:cNvSpPr>
            <a:spLocks/>
          </p:cNvSpPr>
          <p:nvPr/>
        </p:nvSpPr>
        <p:spPr bwMode="auto">
          <a:xfrm>
            <a:off x="4162313" y="6162278"/>
            <a:ext cx="461665"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224" dirty="0">
                <a:solidFill>
                  <a:srgbClr val="F2F2F2">
                    <a:lumMod val="25000"/>
                  </a:srgbClr>
                </a:solidFill>
                <a:latin typeface="Arial" panose="020B0604020202020204" pitchFamily="34" charset="0"/>
                <a:ea typeface="Gill Sans" charset="0"/>
                <a:cs typeface="Arial" panose="020B0604020202020204" pitchFamily="34" charset="0"/>
              </a:rPr>
              <a:t>Server</a:t>
            </a:r>
          </a:p>
        </p:txBody>
      </p:sp>
      <p:sp>
        <p:nvSpPr>
          <p:cNvPr id="207" name="Rectangle 18"/>
          <p:cNvSpPr>
            <a:spLocks/>
          </p:cNvSpPr>
          <p:nvPr/>
        </p:nvSpPr>
        <p:spPr bwMode="auto">
          <a:xfrm>
            <a:off x="10007719" y="6249830"/>
            <a:ext cx="878446"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224" dirty="0">
                <a:solidFill>
                  <a:srgbClr val="F2F2F2">
                    <a:lumMod val="25000"/>
                  </a:srgbClr>
                </a:solidFill>
                <a:latin typeface="Arial" panose="020B0604020202020204" pitchFamily="34" charset="0"/>
                <a:ea typeface="Gill Sans" charset="0"/>
                <a:cs typeface="Arial" panose="020B0604020202020204" pitchFamily="34" charset="0"/>
              </a:rPr>
              <a:t>Public Cloud</a:t>
            </a:r>
          </a:p>
        </p:txBody>
      </p:sp>
      <p:sp>
        <p:nvSpPr>
          <p:cNvPr id="208" name="Rectangle 19"/>
          <p:cNvSpPr>
            <a:spLocks/>
          </p:cNvSpPr>
          <p:nvPr/>
        </p:nvSpPr>
        <p:spPr bwMode="auto">
          <a:xfrm>
            <a:off x="8747789" y="5086120"/>
            <a:ext cx="1280799"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224" dirty="0">
                <a:solidFill>
                  <a:srgbClr val="F2F2F2">
                    <a:lumMod val="25000"/>
                  </a:srgbClr>
                </a:solidFill>
                <a:latin typeface="Arial" panose="020B0604020202020204" pitchFamily="34" charset="0"/>
                <a:ea typeface="Gill Sans" charset="0"/>
                <a:cs typeface="Arial" panose="020B0604020202020204" pitchFamily="34" charset="0"/>
              </a:rPr>
              <a:t>Disaster Recovery</a:t>
            </a:r>
          </a:p>
        </p:txBody>
      </p:sp>
      <p:sp>
        <p:nvSpPr>
          <p:cNvPr id="209" name="Rectangle 21"/>
          <p:cNvSpPr>
            <a:spLocks/>
          </p:cNvSpPr>
          <p:nvPr/>
        </p:nvSpPr>
        <p:spPr bwMode="auto">
          <a:xfrm>
            <a:off x="978785" y="6083488"/>
            <a:ext cx="1232709"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224" dirty="0">
                <a:solidFill>
                  <a:srgbClr val="F2F2F2">
                    <a:lumMod val="25000"/>
                  </a:srgbClr>
                </a:solidFill>
                <a:latin typeface="Arial" panose="020B0604020202020204" pitchFamily="34" charset="0"/>
                <a:ea typeface="Gill Sans" charset="0"/>
                <a:cs typeface="Arial" panose="020B0604020202020204" pitchFamily="34" charset="0"/>
              </a:rPr>
              <a:t>Developer Laptop</a:t>
            </a:r>
          </a:p>
        </p:txBody>
      </p:sp>
      <p:sp>
        <p:nvSpPr>
          <p:cNvPr id="210" name="Rectangle 20"/>
          <p:cNvSpPr>
            <a:spLocks/>
          </p:cNvSpPr>
          <p:nvPr/>
        </p:nvSpPr>
        <p:spPr bwMode="auto">
          <a:xfrm>
            <a:off x="5299262" y="5396988"/>
            <a:ext cx="1508036"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224" dirty="0">
                <a:solidFill>
                  <a:srgbClr val="F2F2F2">
                    <a:lumMod val="25000"/>
                  </a:srgbClr>
                </a:solidFill>
                <a:latin typeface="Arial" panose="020B0604020202020204" pitchFamily="34" charset="0"/>
                <a:ea typeface="Gill Sans" charset="0"/>
                <a:cs typeface="Arial" panose="020B0604020202020204" pitchFamily="34" charset="0"/>
              </a:rPr>
              <a:t>Server Cluster</a:t>
            </a:r>
          </a:p>
        </p:txBody>
      </p:sp>
      <p:sp>
        <p:nvSpPr>
          <p:cNvPr id="211" name="Rectangle 19"/>
          <p:cNvSpPr>
            <a:spLocks/>
          </p:cNvSpPr>
          <p:nvPr/>
        </p:nvSpPr>
        <p:spPr bwMode="auto">
          <a:xfrm>
            <a:off x="7315208" y="6251874"/>
            <a:ext cx="843180" cy="188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224" dirty="0">
                <a:solidFill>
                  <a:srgbClr val="F2F2F2">
                    <a:lumMod val="25000"/>
                  </a:srgbClr>
                </a:solidFill>
                <a:latin typeface="Arial" panose="020B0604020202020204" pitchFamily="34" charset="0"/>
                <a:ea typeface="Gill Sans" charset="0"/>
                <a:cs typeface="Arial" panose="020B0604020202020204" pitchFamily="34" charset="0"/>
              </a:rPr>
              <a:t>Data Center</a:t>
            </a:r>
          </a:p>
        </p:txBody>
      </p:sp>
      <p:grpSp>
        <p:nvGrpSpPr>
          <p:cNvPr id="212" name="Group 211"/>
          <p:cNvGrpSpPr/>
          <p:nvPr/>
        </p:nvGrpSpPr>
        <p:grpSpPr>
          <a:xfrm>
            <a:off x="1236635" y="5476787"/>
            <a:ext cx="716998" cy="507676"/>
            <a:chOff x="1676400" y="9809163"/>
            <a:chExt cx="1930400" cy="1366837"/>
          </a:xfrm>
          <a:solidFill>
            <a:srgbClr val="005D7E"/>
          </a:solidFill>
        </p:grpSpPr>
        <p:sp>
          <p:nvSpPr>
            <p:cNvPr id="213" name="Freeform 5"/>
            <p:cNvSpPr>
              <a:spLocks noEditPoints="1"/>
            </p:cNvSpPr>
            <p:nvPr/>
          </p:nvSpPr>
          <p:spPr bwMode="auto">
            <a:xfrm>
              <a:off x="1816100" y="9809163"/>
              <a:ext cx="1651000" cy="987425"/>
            </a:xfrm>
            <a:custGeom>
              <a:avLst/>
              <a:gdLst>
                <a:gd name="T0" fmla="*/ 258 w 9359"/>
                <a:gd name="T1" fmla="*/ 0 h 5595"/>
                <a:gd name="T2" fmla="*/ 205 w 9359"/>
                <a:gd name="T3" fmla="*/ 9 h 5595"/>
                <a:gd name="T4" fmla="*/ 143 w 9359"/>
                <a:gd name="T5" fmla="*/ 33 h 5595"/>
                <a:gd name="T6" fmla="*/ 63 w 9359"/>
                <a:gd name="T7" fmla="*/ 99 h 5595"/>
                <a:gd name="T8" fmla="*/ 17 w 9359"/>
                <a:gd name="T9" fmla="*/ 179 h 5595"/>
                <a:gd name="T10" fmla="*/ 3 w 9359"/>
                <a:gd name="T11" fmla="*/ 230 h 5595"/>
                <a:gd name="T12" fmla="*/ 0 w 9359"/>
                <a:gd name="T13" fmla="*/ 5323 h 5595"/>
                <a:gd name="T14" fmla="*/ 3 w 9359"/>
                <a:gd name="T15" fmla="*/ 5364 h 5595"/>
                <a:gd name="T16" fmla="*/ 17 w 9359"/>
                <a:gd name="T17" fmla="*/ 5416 h 5595"/>
                <a:gd name="T18" fmla="*/ 63 w 9359"/>
                <a:gd name="T19" fmla="*/ 5496 h 5595"/>
                <a:gd name="T20" fmla="*/ 143 w 9359"/>
                <a:gd name="T21" fmla="*/ 5562 h 5595"/>
                <a:gd name="T22" fmla="*/ 205 w 9359"/>
                <a:gd name="T23" fmla="*/ 5586 h 5595"/>
                <a:gd name="T24" fmla="*/ 258 w 9359"/>
                <a:gd name="T25" fmla="*/ 5595 h 5595"/>
                <a:gd name="T26" fmla="*/ 9102 w 9359"/>
                <a:gd name="T27" fmla="*/ 5595 h 5595"/>
                <a:gd name="T28" fmla="*/ 9155 w 9359"/>
                <a:gd name="T29" fmla="*/ 5586 h 5595"/>
                <a:gd name="T30" fmla="*/ 9217 w 9359"/>
                <a:gd name="T31" fmla="*/ 5562 h 5595"/>
                <a:gd name="T32" fmla="*/ 9297 w 9359"/>
                <a:gd name="T33" fmla="*/ 5496 h 5595"/>
                <a:gd name="T34" fmla="*/ 9338 w 9359"/>
                <a:gd name="T35" fmla="*/ 5429 h 5595"/>
                <a:gd name="T36" fmla="*/ 9353 w 9359"/>
                <a:gd name="T37" fmla="*/ 5377 h 5595"/>
                <a:gd name="T38" fmla="*/ 9359 w 9359"/>
                <a:gd name="T39" fmla="*/ 5323 h 5595"/>
                <a:gd name="T40" fmla="*/ 9358 w 9359"/>
                <a:gd name="T41" fmla="*/ 244 h 5595"/>
                <a:gd name="T42" fmla="*/ 9347 w 9359"/>
                <a:gd name="T43" fmla="*/ 192 h 5595"/>
                <a:gd name="T44" fmla="*/ 9327 w 9359"/>
                <a:gd name="T45" fmla="*/ 142 h 5595"/>
                <a:gd name="T46" fmla="*/ 9260 w 9359"/>
                <a:gd name="T47" fmla="*/ 62 h 5595"/>
                <a:gd name="T48" fmla="*/ 9181 w 9359"/>
                <a:gd name="T49" fmla="*/ 16 h 5595"/>
                <a:gd name="T50" fmla="*/ 9129 w 9359"/>
                <a:gd name="T51" fmla="*/ 3 h 5595"/>
                <a:gd name="T52" fmla="*/ 9088 w 9359"/>
                <a:gd name="T53" fmla="*/ 0 h 5595"/>
                <a:gd name="T54" fmla="*/ 4706 w 9359"/>
                <a:gd name="T55" fmla="*/ 61 h 5595"/>
                <a:gd name="T56" fmla="*/ 4753 w 9359"/>
                <a:gd name="T57" fmla="*/ 81 h 5595"/>
                <a:gd name="T58" fmla="*/ 4788 w 9359"/>
                <a:gd name="T59" fmla="*/ 116 h 5595"/>
                <a:gd name="T60" fmla="*/ 4808 w 9359"/>
                <a:gd name="T61" fmla="*/ 164 h 5595"/>
                <a:gd name="T62" fmla="*/ 4810 w 9359"/>
                <a:gd name="T63" fmla="*/ 203 h 5595"/>
                <a:gd name="T64" fmla="*/ 4795 w 9359"/>
                <a:gd name="T65" fmla="*/ 252 h 5595"/>
                <a:gd name="T66" fmla="*/ 4763 w 9359"/>
                <a:gd name="T67" fmla="*/ 291 h 5595"/>
                <a:gd name="T68" fmla="*/ 4719 w 9359"/>
                <a:gd name="T69" fmla="*/ 314 h 5595"/>
                <a:gd name="T70" fmla="*/ 4679 w 9359"/>
                <a:gd name="T71" fmla="*/ 321 h 5595"/>
                <a:gd name="T72" fmla="*/ 4629 w 9359"/>
                <a:gd name="T73" fmla="*/ 310 h 5595"/>
                <a:gd name="T74" fmla="*/ 4587 w 9359"/>
                <a:gd name="T75" fmla="*/ 282 h 5595"/>
                <a:gd name="T76" fmla="*/ 4559 w 9359"/>
                <a:gd name="T77" fmla="*/ 241 h 5595"/>
                <a:gd name="T78" fmla="*/ 4549 w 9359"/>
                <a:gd name="T79" fmla="*/ 189 h 5595"/>
                <a:gd name="T80" fmla="*/ 4555 w 9359"/>
                <a:gd name="T81" fmla="*/ 151 h 5595"/>
                <a:gd name="T82" fmla="*/ 4579 w 9359"/>
                <a:gd name="T83" fmla="*/ 107 h 5595"/>
                <a:gd name="T84" fmla="*/ 4617 w 9359"/>
                <a:gd name="T85" fmla="*/ 74 h 5595"/>
                <a:gd name="T86" fmla="*/ 4667 w 9359"/>
                <a:gd name="T87" fmla="*/ 59 h 5595"/>
                <a:gd name="T88" fmla="*/ 8981 w 9359"/>
                <a:gd name="T89" fmla="*/ 5119 h 5595"/>
                <a:gd name="T90" fmla="*/ 8974 w 9359"/>
                <a:gd name="T91" fmla="*/ 5158 h 5595"/>
                <a:gd name="T92" fmla="*/ 8953 w 9359"/>
                <a:gd name="T93" fmla="*/ 5188 h 5595"/>
                <a:gd name="T94" fmla="*/ 8922 w 9359"/>
                <a:gd name="T95" fmla="*/ 5209 h 5595"/>
                <a:gd name="T96" fmla="*/ 8884 w 9359"/>
                <a:gd name="T97" fmla="*/ 5217 h 5595"/>
                <a:gd name="T98" fmla="*/ 456 w 9359"/>
                <a:gd name="T99" fmla="*/ 5215 h 5595"/>
                <a:gd name="T100" fmla="*/ 421 w 9359"/>
                <a:gd name="T101" fmla="*/ 5200 h 5595"/>
                <a:gd name="T102" fmla="*/ 395 w 9359"/>
                <a:gd name="T103" fmla="*/ 5174 h 5595"/>
                <a:gd name="T104" fmla="*/ 380 w 9359"/>
                <a:gd name="T105" fmla="*/ 5139 h 5595"/>
                <a:gd name="T106" fmla="*/ 379 w 9359"/>
                <a:gd name="T107" fmla="*/ 476 h 5595"/>
                <a:gd name="T108" fmla="*/ 386 w 9359"/>
                <a:gd name="T109" fmla="*/ 438 h 5595"/>
                <a:gd name="T110" fmla="*/ 407 w 9359"/>
                <a:gd name="T111" fmla="*/ 407 h 5595"/>
                <a:gd name="T112" fmla="*/ 438 w 9359"/>
                <a:gd name="T113" fmla="*/ 385 h 5595"/>
                <a:gd name="T114" fmla="*/ 476 w 9359"/>
                <a:gd name="T115" fmla="*/ 378 h 5595"/>
                <a:gd name="T116" fmla="*/ 8904 w 9359"/>
                <a:gd name="T117" fmla="*/ 380 h 5595"/>
                <a:gd name="T118" fmla="*/ 8938 w 9359"/>
                <a:gd name="T119" fmla="*/ 395 h 5595"/>
                <a:gd name="T120" fmla="*/ 8965 w 9359"/>
                <a:gd name="T121" fmla="*/ 421 h 5595"/>
                <a:gd name="T122" fmla="*/ 8979 w 9359"/>
                <a:gd name="T123" fmla="*/ 456 h 5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59" h="5595">
                  <a:moveTo>
                    <a:pt x="9088" y="0"/>
                  </a:moveTo>
                  <a:lnTo>
                    <a:pt x="272" y="0"/>
                  </a:lnTo>
                  <a:lnTo>
                    <a:pt x="272" y="0"/>
                  </a:lnTo>
                  <a:lnTo>
                    <a:pt x="258" y="0"/>
                  </a:lnTo>
                  <a:lnTo>
                    <a:pt x="244" y="1"/>
                  </a:lnTo>
                  <a:lnTo>
                    <a:pt x="231" y="3"/>
                  </a:lnTo>
                  <a:lnTo>
                    <a:pt x="217" y="5"/>
                  </a:lnTo>
                  <a:lnTo>
                    <a:pt x="205" y="9"/>
                  </a:lnTo>
                  <a:lnTo>
                    <a:pt x="192" y="12"/>
                  </a:lnTo>
                  <a:lnTo>
                    <a:pt x="179" y="16"/>
                  </a:lnTo>
                  <a:lnTo>
                    <a:pt x="167" y="22"/>
                  </a:lnTo>
                  <a:lnTo>
                    <a:pt x="143" y="33"/>
                  </a:lnTo>
                  <a:lnTo>
                    <a:pt x="121" y="46"/>
                  </a:lnTo>
                  <a:lnTo>
                    <a:pt x="99" y="62"/>
                  </a:lnTo>
                  <a:lnTo>
                    <a:pt x="80" y="80"/>
                  </a:lnTo>
                  <a:lnTo>
                    <a:pt x="63" y="99"/>
                  </a:lnTo>
                  <a:lnTo>
                    <a:pt x="47" y="119"/>
                  </a:lnTo>
                  <a:lnTo>
                    <a:pt x="33" y="142"/>
                  </a:lnTo>
                  <a:lnTo>
                    <a:pt x="22" y="166"/>
                  </a:lnTo>
                  <a:lnTo>
                    <a:pt x="17" y="179"/>
                  </a:lnTo>
                  <a:lnTo>
                    <a:pt x="13" y="192"/>
                  </a:lnTo>
                  <a:lnTo>
                    <a:pt x="9" y="204"/>
                  </a:lnTo>
                  <a:lnTo>
                    <a:pt x="7" y="217"/>
                  </a:lnTo>
                  <a:lnTo>
                    <a:pt x="3" y="230"/>
                  </a:lnTo>
                  <a:lnTo>
                    <a:pt x="2" y="244"/>
                  </a:lnTo>
                  <a:lnTo>
                    <a:pt x="1" y="258"/>
                  </a:lnTo>
                  <a:lnTo>
                    <a:pt x="0" y="272"/>
                  </a:lnTo>
                  <a:lnTo>
                    <a:pt x="0" y="5323"/>
                  </a:lnTo>
                  <a:lnTo>
                    <a:pt x="0" y="5323"/>
                  </a:lnTo>
                  <a:lnTo>
                    <a:pt x="1" y="5337"/>
                  </a:lnTo>
                  <a:lnTo>
                    <a:pt x="2" y="5350"/>
                  </a:lnTo>
                  <a:lnTo>
                    <a:pt x="3" y="5364"/>
                  </a:lnTo>
                  <a:lnTo>
                    <a:pt x="7" y="5377"/>
                  </a:lnTo>
                  <a:lnTo>
                    <a:pt x="9" y="5391"/>
                  </a:lnTo>
                  <a:lnTo>
                    <a:pt x="13" y="5404"/>
                  </a:lnTo>
                  <a:lnTo>
                    <a:pt x="17" y="5416"/>
                  </a:lnTo>
                  <a:lnTo>
                    <a:pt x="22" y="5429"/>
                  </a:lnTo>
                  <a:lnTo>
                    <a:pt x="33" y="5453"/>
                  </a:lnTo>
                  <a:lnTo>
                    <a:pt x="47" y="5475"/>
                  </a:lnTo>
                  <a:lnTo>
                    <a:pt x="63" y="5496"/>
                  </a:lnTo>
                  <a:lnTo>
                    <a:pt x="80" y="5515"/>
                  </a:lnTo>
                  <a:lnTo>
                    <a:pt x="99" y="5532"/>
                  </a:lnTo>
                  <a:lnTo>
                    <a:pt x="121" y="5548"/>
                  </a:lnTo>
                  <a:lnTo>
                    <a:pt x="143" y="5562"/>
                  </a:lnTo>
                  <a:lnTo>
                    <a:pt x="167" y="5573"/>
                  </a:lnTo>
                  <a:lnTo>
                    <a:pt x="179" y="5579"/>
                  </a:lnTo>
                  <a:lnTo>
                    <a:pt x="192" y="5583"/>
                  </a:lnTo>
                  <a:lnTo>
                    <a:pt x="205" y="5586"/>
                  </a:lnTo>
                  <a:lnTo>
                    <a:pt x="217" y="5589"/>
                  </a:lnTo>
                  <a:lnTo>
                    <a:pt x="231" y="5591"/>
                  </a:lnTo>
                  <a:lnTo>
                    <a:pt x="244" y="5594"/>
                  </a:lnTo>
                  <a:lnTo>
                    <a:pt x="258" y="5595"/>
                  </a:lnTo>
                  <a:lnTo>
                    <a:pt x="272" y="5595"/>
                  </a:lnTo>
                  <a:lnTo>
                    <a:pt x="9088" y="5595"/>
                  </a:lnTo>
                  <a:lnTo>
                    <a:pt x="9088" y="5595"/>
                  </a:lnTo>
                  <a:lnTo>
                    <a:pt x="9102" y="5595"/>
                  </a:lnTo>
                  <a:lnTo>
                    <a:pt x="9116" y="5594"/>
                  </a:lnTo>
                  <a:lnTo>
                    <a:pt x="9129" y="5591"/>
                  </a:lnTo>
                  <a:lnTo>
                    <a:pt x="9143" y="5589"/>
                  </a:lnTo>
                  <a:lnTo>
                    <a:pt x="9155" y="5586"/>
                  </a:lnTo>
                  <a:lnTo>
                    <a:pt x="9168" y="5583"/>
                  </a:lnTo>
                  <a:lnTo>
                    <a:pt x="9181" y="5579"/>
                  </a:lnTo>
                  <a:lnTo>
                    <a:pt x="9193" y="5573"/>
                  </a:lnTo>
                  <a:lnTo>
                    <a:pt x="9217" y="5562"/>
                  </a:lnTo>
                  <a:lnTo>
                    <a:pt x="9239" y="5548"/>
                  </a:lnTo>
                  <a:lnTo>
                    <a:pt x="9260" y="5532"/>
                  </a:lnTo>
                  <a:lnTo>
                    <a:pt x="9279" y="5515"/>
                  </a:lnTo>
                  <a:lnTo>
                    <a:pt x="9297" y="5496"/>
                  </a:lnTo>
                  <a:lnTo>
                    <a:pt x="9313" y="5475"/>
                  </a:lnTo>
                  <a:lnTo>
                    <a:pt x="9327" y="5453"/>
                  </a:lnTo>
                  <a:lnTo>
                    <a:pt x="9332" y="5441"/>
                  </a:lnTo>
                  <a:lnTo>
                    <a:pt x="9338" y="5429"/>
                  </a:lnTo>
                  <a:lnTo>
                    <a:pt x="9343" y="5416"/>
                  </a:lnTo>
                  <a:lnTo>
                    <a:pt x="9347" y="5404"/>
                  </a:lnTo>
                  <a:lnTo>
                    <a:pt x="9350" y="5391"/>
                  </a:lnTo>
                  <a:lnTo>
                    <a:pt x="9353" y="5377"/>
                  </a:lnTo>
                  <a:lnTo>
                    <a:pt x="9356" y="5364"/>
                  </a:lnTo>
                  <a:lnTo>
                    <a:pt x="9358" y="5350"/>
                  </a:lnTo>
                  <a:lnTo>
                    <a:pt x="9359" y="5337"/>
                  </a:lnTo>
                  <a:lnTo>
                    <a:pt x="9359" y="5323"/>
                  </a:lnTo>
                  <a:lnTo>
                    <a:pt x="9359" y="272"/>
                  </a:lnTo>
                  <a:lnTo>
                    <a:pt x="9359" y="272"/>
                  </a:lnTo>
                  <a:lnTo>
                    <a:pt x="9359" y="258"/>
                  </a:lnTo>
                  <a:lnTo>
                    <a:pt x="9358" y="244"/>
                  </a:lnTo>
                  <a:lnTo>
                    <a:pt x="9356" y="230"/>
                  </a:lnTo>
                  <a:lnTo>
                    <a:pt x="9353" y="217"/>
                  </a:lnTo>
                  <a:lnTo>
                    <a:pt x="9350" y="204"/>
                  </a:lnTo>
                  <a:lnTo>
                    <a:pt x="9347" y="192"/>
                  </a:lnTo>
                  <a:lnTo>
                    <a:pt x="9343" y="179"/>
                  </a:lnTo>
                  <a:lnTo>
                    <a:pt x="9338" y="166"/>
                  </a:lnTo>
                  <a:lnTo>
                    <a:pt x="9332" y="154"/>
                  </a:lnTo>
                  <a:lnTo>
                    <a:pt x="9327" y="142"/>
                  </a:lnTo>
                  <a:lnTo>
                    <a:pt x="9313" y="119"/>
                  </a:lnTo>
                  <a:lnTo>
                    <a:pt x="9297" y="99"/>
                  </a:lnTo>
                  <a:lnTo>
                    <a:pt x="9279" y="80"/>
                  </a:lnTo>
                  <a:lnTo>
                    <a:pt x="9260" y="62"/>
                  </a:lnTo>
                  <a:lnTo>
                    <a:pt x="9239" y="46"/>
                  </a:lnTo>
                  <a:lnTo>
                    <a:pt x="9217" y="33"/>
                  </a:lnTo>
                  <a:lnTo>
                    <a:pt x="9193" y="22"/>
                  </a:lnTo>
                  <a:lnTo>
                    <a:pt x="9181" y="16"/>
                  </a:lnTo>
                  <a:lnTo>
                    <a:pt x="9168" y="12"/>
                  </a:lnTo>
                  <a:lnTo>
                    <a:pt x="9155" y="9"/>
                  </a:lnTo>
                  <a:lnTo>
                    <a:pt x="9143" y="5"/>
                  </a:lnTo>
                  <a:lnTo>
                    <a:pt x="9129" y="3"/>
                  </a:lnTo>
                  <a:lnTo>
                    <a:pt x="9116" y="1"/>
                  </a:lnTo>
                  <a:lnTo>
                    <a:pt x="9102" y="0"/>
                  </a:lnTo>
                  <a:lnTo>
                    <a:pt x="9088" y="0"/>
                  </a:lnTo>
                  <a:lnTo>
                    <a:pt x="9088" y="0"/>
                  </a:lnTo>
                  <a:close/>
                  <a:moveTo>
                    <a:pt x="4679" y="59"/>
                  </a:moveTo>
                  <a:lnTo>
                    <a:pt x="4679" y="59"/>
                  </a:lnTo>
                  <a:lnTo>
                    <a:pt x="4693" y="59"/>
                  </a:lnTo>
                  <a:lnTo>
                    <a:pt x="4706" y="61"/>
                  </a:lnTo>
                  <a:lnTo>
                    <a:pt x="4719" y="65"/>
                  </a:lnTo>
                  <a:lnTo>
                    <a:pt x="4731" y="69"/>
                  </a:lnTo>
                  <a:lnTo>
                    <a:pt x="4742" y="74"/>
                  </a:lnTo>
                  <a:lnTo>
                    <a:pt x="4753" y="81"/>
                  </a:lnTo>
                  <a:lnTo>
                    <a:pt x="4763" y="88"/>
                  </a:lnTo>
                  <a:lnTo>
                    <a:pt x="4772" y="97"/>
                  </a:lnTo>
                  <a:lnTo>
                    <a:pt x="4781" y="107"/>
                  </a:lnTo>
                  <a:lnTo>
                    <a:pt x="4788" y="116"/>
                  </a:lnTo>
                  <a:lnTo>
                    <a:pt x="4795" y="127"/>
                  </a:lnTo>
                  <a:lnTo>
                    <a:pt x="4800" y="139"/>
                  </a:lnTo>
                  <a:lnTo>
                    <a:pt x="4804" y="151"/>
                  </a:lnTo>
                  <a:lnTo>
                    <a:pt x="4808" y="164"/>
                  </a:lnTo>
                  <a:lnTo>
                    <a:pt x="4810" y="176"/>
                  </a:lnTo>
                  <a:lnTo>
                    <a:pt x="4811" y="189"/>
                  </a:lnTo>
                  <a:lnTo>
                    <a:pt x="4811" y="189"/>
                  </a:lnTo>
                  <a:lnTo>
                    <a:pt x="4810" y="203"/>
                  </a:lnTo>
                  <a:lnTo>
                    <a:pt x="4808" y="216"/>
                  </a:lnTo>
                  <a:lnTo>
                    <a:pt x="4804" y="228"/>
                  </a:lnTo>
                  <a:lnTo>
                    <a:pt x="4800" y="241"/>
                  </a:lnTo>
                  <a:lnTo>
                    <a:pt x="4795" y="252"/>
                  </a:lnTo>
                  <a:lnTo>
                    <a:pt x="4788" y="263"/>
                  </a:lnTo>
                  <a:lnTo>
                    <a:pt x="4781" y="273"/>
                  </a:lnTo>
                  <a:lnTo>
                    <a:pt x="4772" y="282"/>
                  </a:lnTo>
                  <a:lnTo>
                    <a:pt x="4763" y="291"/>
                  </a:lnTo>
                  <a:lnTo>
                    <a:pt x="4753" y="298"/>
                  </a:lnTo>
                  <a:lnTo>
                    <a:pt x="4742" y="305"/>
                  </a:lnTo>
                  <a:lnTo>
                    <a:pt x="4731" y="310"/>
                  </a:lnTo>
                  <a:lnTo>
                    <a:pt x="4719" y="314"/>
                  </a:lnTo>
                  <a:lnTo>
                    <a:pt x="4706" y="317"/>
                  </a:lnTo>
                  <a:lnTo>
                    <a:pt x="4693" y="320"/>
                  </a:lnTo>
                  <a:lnTo>
                    <a:pt x="4679" y="321"/>
                  </a:lnTo>
                  <a:lnTo>
                    <a:pt x="4679" y="321"/>
                  </a:lnTo>
                  <a:lnTo>
                    <a:pt x="4667" y="320"/>
                  </a:lnTo>
                  <a:lnTo>
                    <a:pt x="4654" y="317"/>
                  </a:lnTo>
                  <a:lnTo>
                    <a:pt x="4641" y="314"/>
                  </a:lnTo>
                  <a:lnTo>
                    <a:pt x="4629" y="310"/>
                  </a:lnTo>
                  <a:lnTo>
                    <a:pt x="4617" y="305"/>
                  </a:lnTo>
                  <a:lnTo>
                    <a:pt x="4606" y="298"/>
                  </a:lnTo>
                  <a:lnTo>
                    <a:pt x="4597" y="291"/>
                  </a:lnTo>
                  <a:lnTo>
                    <a:pt x="4587" y="282"/>
                  </a:lnTo>
                  <a:lnTo>
                    <a:pt x="4579" y="273"/>
                  </a:lnTo>
                  <a:lnTo>
                    <a:pt x="4572" y="263"/>
                  </a:lnTo>
                  <a:lnTo>
                    <a:pt x="4564" y="252"/>
                  </a:lnTo>
                  <a:lnTo>
                    <a:pt x="4559" y="241"/>
                  </a:lnTo>
                  <a:lnTo>
                    <a:pt x="4555" y="228"/>
                  </a:lnTo>
                  <a:lnTo>
                    <a:pt x="4551" y="216"/>
                  </a:lnTo>
                  <a:lnTo>
                    <a:pt x="4549" y="203"/>
                  </a:lnTo>
                  <a:lnTo>
                    <a:pt x="4549" y="189"/>
                  </a:lnTo>
                  <a:lnTo>
                    <a:pt x="4549" y="189"/>
                  </a:lnTo>
                  <a:lnTo>
                    <a:pt x="4549" y="176"/>
                  </a:lnTo>
                  <a:lnTo>
                    <a:pt x="4551" y="164"/>
                  </a:lnTo>
                  <a:lnTo>
                    <a:pt x="4555" y="151"/>
                  </a:lnTo>
                  <a:lnTo>
                    <a:pt x="4559" y="139"/>
                  </a:lnTo>
                  <a:lnTo>
                    <a:pt x="4564" y="127"/>
                  </a:lnTo>
                  <a:lnTo>
                    <a:pt x="4572" y="116"/>
                  </a:lnTo>
                  <a:lnTo>
                    <a:pt x="4579" y="107"/>
                  </a:lnTo>
                  <a:lnTo>
                    <a:pt x="4587" y="97"/>
                  </a:lnTo>
                  <a:lnTo>
                    <a:pt x="4597" y="88"/>
                  </a:lnTo>
                  <a:lnTo>
                    <a:pt x="4606" y="81"/>
                  </a:lnTo>
                  <a:lnTo>
                    <a:pt x="4617" y="74"/>
                  </a:lnTo>
                  <a:lnTo>
                    <a:pt x="4629" y="69"/>
                  </a:lnTo>
                  <a:lnTo>
                    <a:pt x="4641" y="65"/>
                  </a:lnTo>
                  <a:lnTo>
                    <a:pt x="4654" y="61"/>
                  </a:lnTo>
                  <a:lnTo>
                    <a:pt x="4667" y="59"/>
                  </a:lnTo>
                  <a:lnTo>
                    <a:pt x="4679" y="59"/>
                  </a:lnTo>
                  <a:lnTo>
                    <a:pt x="4679" y="59"/>
                  </a:lnTo>
                  <a:close/>
                  <a:moveTo>
                    <a:pt x="8981" y="5119"/>
                  </a:moveTo>
                  <a:lnTo>
                    <a:pt x="8981" y="5119"/>
                  </a:lnTo>
                  <a:lnTo>
                    <a:pt x="8981" y="5130"/>
                  </a:lnTo>
                  <a:lnTo>
                    <a:pt x="8979" y="5139"/>
                  </a:lnTo>
                  <a:lnTo>
                    <a:pt x="8977" y="5148"/>
                  </a:lnTo>
                  <a:lnTo>
                    <a:pt x="8974" y="5158"/>
                  </a:lnTo>
                  <a:lnTo>
                    <a:pt x="8969" y="5166"/>
                  </a:lnTo>
                  <a:lnTo>
                    <a:pt x="8965" y="5174"/>
                  </a:lnTo>
                  <a:lnTo>
                    <a:pt x="8960" y="5181"/>
                  </a:lnTo>
                  <a:lnTo>
                    <a:pt x="8953" y="5188"/>
                  </a:lnTo>
                  <a:lnTo>
                    <a:pt x="8946" y="5194"/>
                  </a:lnTo>
                  <a:lnTo>
                    <a:pt x="8938" y="5200"/>
                  </a:lnTo>
                  <a:lnTo>
                    <a:pt x="8930" y="5205"/>
                  </a:lnTo>
                  <a:lnTo>
                    <a:pt x="8922" y="5209"/>
                  </a:lnTo>
                  <a:lnTo>
                    <a:pt x="8913" y="5213"/>
                  </a:lnTo>
                  <a:lnTo>
                    <a:pt x="8904" y="5215"/>
                  </a:lnTo>
                  <a:lnTo>
                    <a:pt x="8894" y="5216"/>
                  </a:lnTo>
                  <a:lnTo>
                    <a:pt x="8884" y="5217"/>
                  </a:lnTo>
                  <a:lnTo>
                    <a:pt x="476" y="5217"/>
                  </a:lnTo>
                  <a:lnTo>
                    <a:pt x="476" y="5217"/>
                  </a:lnTo>
                  <a:lnTo>
                    <a:pt x="466" y="5216"/>
                  </a:lnTo>
                  <a:lnTo>
                    <a:pt x="456" y="5215"/>
                  </a:lnTo>
                  <a:lnTo>
                    <a:pt x="447" y="5213"/>
                  </a:lnTo>
                  <a:lnTo>
                    <a:pt x="438" y="5209"/>
                  </a:lnTo>
                  <a:lnTo>
                    <a:pt x="430" y="5205"/>
                  </a:lnTo>
                  <a:lnTo>
                    <a:pt x="421" y="5200"/>
                  </a:lnTo>
                  <a:lnTo>
                    <a:pt x="414" y="5194"/>
                  </a:lnTo>
                  <a:lnTo>
                    <a:pt x="407" y="5188"/>
                  </a:lnTo>
                  <a:lnTo>
                    <a:pt x="400" y="5181"/>
                  </a:lnTo>
                  <a:lnTo>
                    <a:pt x="395" y="5174"/>
                  </a:lnTo>
                  <a:lnTo>
                    <a:pt x="390" y="5166"/>
                  </a:lnTo>
                  <a:lnTo>
                    <a:pt x="386" y="5158"/>
                  </a:lnTo>
                  <a:lnTo>
                    <a:pt x="383" y="5148"/>
                  </a:lnTo>
                  <a:lnTo>
                    <a:pt x="380" y="5139"/>
                  </a:lnTo>
                  <a:lnTo>
                    <a:pt x="379" y="5130"/>
                  </a:lnTo>
                  <a:lnTo>
                    <a:pt x="379" y="5119"/>
                  </a:lnTo>
                  <a:lnTo>
                    <a:pt x="379" y="476"/>
                  </a:lnTo>
                  <a:lnTo>
                    <a:pt x="379" y="476"/>
                  </a:lnTo>
                  <a:lnTo>
                    <a:pt x="379" y="466"/>
                  </a:lnTo>
                  <a:lnTo>
                    <a:pt x="380" y="456"/>
                  </a:lnTo>
                  <a:lnTo>
                    <a:pt x="383" y="447"/>
                  </a:lnTo>
                  <a:lnTo>
                    <a:pt x="386" y="438"/>
                  </a:lnTo>
                  <a:lnTo>
                    <a:pt x="390" y="429"/>
                  </a:lnTo>
                  <a:lnTo>
                    <a:pt x="395" y="421"/>
                  </a:lnTo>
                  <a:lnTo>
                    <a:pt x="400" y="413"/>
                  </a:lnTo>
                  <a:lnTo>
                    <a:pt x="407" y="407"/>
                  </a:lnTo>
                  <a:lnTo>
                    <a:pt x="414" y="400"/>
                  </a:lnTo>
                  <a:lnTo>
                    <a:pt x="421" y="395"/>
                  </a:lnTo>
                  <a:lnTo>
                    <a:pt x="430" y="390"/>
                  </a:lnTo>
                  <a:lnTo>
                    <a:pt x="438" y="385"/>
                  </a:lnTo>
                  <a:lnTo>
                    <a:pt x="447" y="382"/>
                  </a:lnTo>
                  <a:lnTo>
                    <a:pt x="456" y="380"/>
                  </a:lnTo>
                  <a:lnTo>
                    <a:pt x="466" y="379"/>
                  </a:lnTo>
                  <a:lnTo>
                    <a:pt x="476" y="378"/>
                  </a:lnTo>
                  <a:lnTo>
                    <a:pt x="8884" y="378"/>
                  </a:lnTo>
                  <a:lnTo>
                    <a:pt x="8884" y="378"/>
                  </a:lnTo>
                  <a:lnTo>
                    <a:pt x="8894" y="379"/>
                  </a:lnTo>
                  <a:lnTo>
                    <a:pt x="8904" y="380"/>
                  </a:lnTo>
                  <a:lnTo>
                    <a:pt x="8913" y="382"/>
                  </a:lnTo>
                  <a:lnTo>
                    <a:pt x="8922" y="385"/>
                  </a:lnTo>
                  <a:lnTo>
                    <a:pt x="8930" y="390"/>
                  </a:lnTo>
                  <a:lnTo>
                    <a:pt x="8938" y="395"/>
                  </a:lnTo>
                  <a:lnTo>
                    <a:pt x="8946" y="400"/>
                  </a:lnTo>
                  <a:lnTo>
                    <a:pt x="8953" y="407"/>
                  </a:lnTo>
                  <a:lnTo>
                    <a:pt x="8960" y="413"/>
                  </a:lnTo>
                  <a:lnTo>
                    <a:pt x="8965" y="421"/>
                  </a:lnTo>
                  <a:lnTo>
                    <a:pt x="8969" y="429"/>
                  </a:lnTo>
                  <a:lnTo>
                    <a:pt x="8974" y="438"/>
                  </a:lnTo>
                  <a:lnTo>
                    <a:pt x="8977" y="447"/>
                  </a:lnTo>
                  <a:lnTo>
                    <a:pt x="8979" y="456"/>
                  </a:lnTo>
                  <a:lnTo>
                    <a:pt x="8981" y="466"/>
                  </a:lnTo>
                  <a:lnTo>
                    <a:pt x="8981" y="476"/>
                  </a:lnTo>
                  <a:lnTo>
                    <a:pt x="8981" y="51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latin typeface="Arial" panose="020B0604020202020204" pitchFamily="34" charset="0"/>
                <a:cs typeface="Arial" panose="020B0604020202020204" pitchFamily="34" charset="0"/>
              </a:endParaRPr>
            </a:p>
          </p:txBody>
        </p:sp>
        <p:sp>
          <p:nvSpPr>
            <p:cNvPr id="214" name="Freeform 6"/>
            <p:cNvSpPr>
              <a:spLocks/>
            </p:cNvSpPr>
            <p:nvPr/>
          </p:nvSpPr>
          <p:spPr bwMode="auto">
            <a:xfrm>
              <a:off x="1676400" y="11107738"/>
              <a:ext cx="1930400" cy="68262"/>
            </a:xfrm>
            <a:custGeom>
              <a:avLst/>
              <a:gdLst>
                <a:gd name="T0" fmla="*/ 6 w 10944"/>
                <a:gd name="T1" fmla="*/ 0 h 387"/>
                <a:gd name="T2" fmla="*/ 1 w 10944"/>
                <a:gd name="T3" fmla="*/ 31 h 387"/>
                <a:gd name="T4" fmla="*/ 0 w 10944"/>
                <a:gd name="T5" fmla="*/ 63 h 387"/>
                <a:gd name="T6" fmla="*/ 0 w 10944"/>
                <a:gd name="T7" fmla="*/ 70 h 387"/>
                <a:gd name="T8" fmla="*/ 1 w 10944"/>
                <a:gd name="T9" fmla="*/ 102 h 387"/>
                <a:gd name="T10" fmla="*/ 6 w 10944"/>
                <a:gd name="T11" fmla="*/ 134 h 387"/>
                <a:gd name="T12" fmla="*/ 14 w 10944"/>
                <a:gd name="T13" fmla="*/ 164 h 387"/>
                <a:gd name="T14" fmla="*/ 25 w 10944"/>
                <a:gd name="T15" fmla="*/ 193 h 387"/>
                <a:gd name="T16" fmla="*/ 38 w 10944"/>
                <a:gd name="T17" fmla="*/ 221 h 387"/>
                <a:gd name="T18" fmla="*/ 54 w 10944"/>
                <a:gd name="T19" fmla="*/ 247 h 387"/>
                <a:gd name="T20" fmla="*/ 72 w 10944"/>
                <a:gd name="T21" fmla="*/ 271 h 387"/>
                <a:gd name="T22" fmla="*/ 93 w 10944"/>
                <a:gd name="T23" fmla="*/ 293 h 387"/>
                <a:gd name="T24" fmla="*/ 115 w 10944"/>
                <a:gd name="T25" fmla="*/ 314 h 387"/>
                <a:gd name="T26" fmla="*/ 140 w 10944"/>
                <a:gd name="T27" fmla="*/ 332 h 387"/>
                <a:gd name="T28" fmla="*/ 166 w 10944"/>
                <a:gd name="T29" fmla="*/ 348 h 387"/>
                <a:gd name="T30" fmla="*/ 194 w 10944"/>
                <a:gd name="T31" fmla="*/ 361 h 387"/>
                <a:gd name="T32" fmla="*/ 223 w 10944"/>
                <a:gd name="T33" fmla="*/ 372 h 387"/>
                <a:gd name="T34" fmla="*/ 253 w 10944"/>
                <a:gd name="T35" fmla="*/ 381 h 387"/>
                <a:gd name="T36" fmla="*/ 284 w 10944"/>
                <a:gd name="T37" fmla="*/ 385 h 387"/>
                <a:gd name="T38" fmla="*/ 316 w 10944"/>
                <a:gd name="T39" fmla="*/ 387 h 387"/>
                <a:gd name="T40" fmla="*/ 10627 w 10944"/>
                <a:gd name="T41" fmla="*/ 387 h 387"/>
                <a:gd name="T42" fmla="*/ 10660 w 10944"/>
                <a:gd name="T43" fmla="*/ 385 h 387"/>
                <a:gd name="T44" fmla="*/ 10691 w 10944"/>
                <a:gd name="T45" fmla="*/ 381 h 387"/>
                <a:gd name="T46" fmla="*/ 10721 w 10944"/>
                <a:gd name="T47" fmla="*/ 372 h 387"/>
                <a:gd name="T48" fmla="*/ 10750 w 10944"/>
                <a:gd name="T49" fmla="*/ 361 h 387"/>
                <a:gd name="T50" fmla="*/ 10778 w 10944"/>
                <a:gd name="T51" fmla="*/ 348 h 387"/>
                <a:gd name="T52" fmla="*/ 10804 w 10944"/>
                <a:gd name="T53" fmla="*/ 332 h 387"/>
                <a:gd name="T54" fmla="*/ 10829 w 10944"/>
                <a:gd name="T55" fmla="*/ 314 h 387"/>
                <a:gd name="T56" fmla="*/ 10851 w 10944"/>
                <a:gd name="T57" fmla="*/ 293 h 387"/>
                <a:gd name="T58" fmla="*/ 10872 w 10944"/>
                <a:gd name="T59" fmla="*/ 271 h 387"/>
                <a:gd name="T60" fmla="*/ 10890 w 10944"/>
                <a:gd name="T61" fmla="*/ 247 h 387"/>
                <a:gd name="T62" fmla="*/ 10905 w 10944"/>
                <a:gd name="T63" fmla="*/ 221 h 387"/>
                <a:gd name="T64" fmla="*/ 10919 w 10944"/>
                <a:gd name="T65" fmla="*/ 193 h 387"/>
                <a:gd name="T66" fmla="*/ 10930 w 10944"/>
                <a:gd name="T67" fmla="*/ 164 h 387"/>
                <a:gd name="T68" fmla="*/ 10938 w 10944"/>
                <a:gd name="T69" fmla="*/ 134 h 387"/>
                <a:gd name="T70" fmla="*/ 10942 w 10944"/>
                <a:gd name="T71" fmla="*/ 102 h 387"/>
                <a:gd name="T72" fmla="*/ 10944 w 10944"/>
                <a:gd name="T73" fmla="*/ 70 h 387"/>
                <a:gd name="T74" fmla="*/ 10944 w 10944"/>
                <a:gd name="T75" fmla="*/ 63 h 387"/>
                <a:gd name="T76" fmla="*/ 10942 w 10944"/>
                <a:gd name="T77" fmla="*/ 31 h 387"/>
                <a:gd name="T78" fmla="*/ 10938 w 10944"/>
                <a:gd name="T7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944" h="387">
                  <a:moveTo>
                    <a:pt x="6" y="0"/>
                  </a:moveTo>
                  <a:lnTo>
                    <a:pt x="6" y="0"/>
                  </a:lnTo>
                  <a:lnTo>
                    <a:pt x="3" y="16"/>
                  </a:lnTo>
                  <a:lnTo>
                    <a:pt x="1" y="31"/>
                  </a:lnTo>
                  <a:lnTo>
                    <a:pt x="0" y="47"/>
                  </a:lnTo>
                  <a:lnTo>
                    <a:pt x="0" y="63"/>
                  </a:lnTo>
                  <a:lnTo>
                    <a:pt x="0" y="70"/>
                  </a:lnTo>
                  <a:lnTo>
                    <a:pt x="0" y="70"/>
                  </a:lnTo>
                  <a:lnTo>
                    <a:pt x="0" y="86"/>
                  </a:lnTo>
                  <a:lnTo>
                    <a:pt x="1" y="102"/>
                  </a:lnTo>
                  <a:lnTo>
                    <a:pt x="3" y="118"/>
                  </a:lnTo>
                  <a:lnTo>
                    <a:pt x="6" y="134"/>
                  </a:lnTo>
                  <a:lnTo>
                    <a:pt x="10" y="149"/>
                  </a:lnTo>
                  <a:lnTo>
                    <a:pt x="14" y="164"/>
                  </a:lnTo>
                  <a:lnTo>
                    <a:pt x="19" y="178"/>
                  </a:lnTo>
                  <a:lnTo>
                    <a:pt x="25" y="193"/>
                  </a:lnTo>
                  <a:lnTo>
                    <a:pt x="31" y="207"/>
                  </a:lnTo>
                  <a:lnTo>
                    <a:pt x="38" y="221"/>
                  </a:lnTo>
                  <a:lnTo>
                    <a:pt x="46" y="234"/>
                  </a:lnTo>
                  <a:lnTo>
                    <a:pt x="54" y="247"/>
                  </a:lnTo>
                  <a:lnTo>
                    <a:pt x="62" y="259"/>
                  </a:lnTo>
                  <a:lnTo>
                    <a:pt x="72" y="271"/>
                  </a:lnTo>
                  <a:lnTo>
                    <a:pt x="82" y="283"/>
                  </a:lnTo>
                  <a:lnTo>
                    <a:pt x="93" y="293"/>
                  </a:lnTo>
                  <a:lnTo>
                    <a:pt x="103" y="304"/>
                  </a:lnTo>
                  <a:lnTo>
                    <a:pt x="115" y="314"/>
                  </a:lnTo>
                  <a:lnTo>
                    <a:pt x="127" y="324"/>
                  </a:lnTo>
                  <a:lnTo>
                    <a:pt x="140" y="332"/>
                  </a:lnTo>
                  <a:lnTo>
                    <a:pt x="153" y="341"/>
                  </a:lnTo>
                  <a:lnTo>
                    <a:pt x="166" y="348"/>
                  </a:lnTo>
                  <a:lnTo>
                    <a:pt x="180" y="356"/>
                  </a:lnTo>
                  <a:lnTo>
                    <a:pt x="194" y="361"/>
                  </a:lnTo>
                  <a:lnTo>
                    <a:pt x="208" y="368"/>
                  </a:lnTo>
                  <a:lnTo>
                    <a:pt x="223" y="372"/>
                  </a:lnTo>
                  <a:lnTo>
                    <a:pt x="238" y="376"/>
                  </a:lnTo>
                  <a:lnTo>
                    <a:pt x="253" y="381"/>
                  </a:lnTo>
                  <a:lnTo>
                    <a:pt x="268" y="383"/>
                  </a:lnTo>
                  <a:lnTo>
                    <a:pt x="284" y="385"/>
                  </a:lnTo>
                  <a:lnTo>
                    <a:pt x="300" y="386"/>
                  </a:lnTo>
                  <a:lnTo>
                    <a:pt x="316" y="387"/>
                  </a:lnTo>
                  <a:lnTo>
                    <a:pt x="10627" y="387"/>
                  </a:lnTo>
                  <a:lnTo>
                    <a:pt x="10627" y="387"/>
                  </a:lnTo>
                  <a:lnTo>
                    <a:pt x="10644" y="386"/>
                  </a:lnTo>
                  <a:lnTo>
                    <a:pt x="10660" y="385"/>
                  </a:lnTo>
                  <a:lnTo>
                    <a:pt x="10675" y="383"/>
                  </a:lnTo>
                  <a:lnTo>
                    <a:pt x="10691" y="381"/>
                  </a:lnTo>
                  <a:lnTo>
                    <a:pt x="10706" y="376"/>
                  </a:lnTo>
                  <a:lnTo>
                    <a:pt x="10721" y="372"/>
                  </a:lnTo>
                  <a:lnTo>
                    <a:pt x="10736" y="368"/>
                  </a:lnTo>
                  <a:lnTo>
                    <a:pt x="10750" y="361"/>
                  </a:lnTo>
                  <a:lnTo>
                    <a:pt x="10764" y="356"/>
                  </a:lnTo>
                  <a:lnTo>
                    <a:pt x="10778" y="348"/>
                  </a:lnTo>
                  <a:lnTo>
                    <a:pt x="10791" y="341"/>
                  </a:lnTo>
                  <a:lnTo>
                    <a:pt x="10804" y="332"/>
                  </a:lnTo>
                  <a:lnTo>
                    <a:pt x="10817" y="324"/>
                  </a:lnTo>
                  <a:lnTo>
                    <a:pt x="10829" y="314"/>
                  </a:lnTo>
                  <a:lnTo>
                    <a:pt x="10840" y="304"/>
                  </a:lnTo>
                  <a:lnTo>
                    <a:pt x="10851" y="293"/>
                  </a:lnTo>
                  <a:lnTo>
                    <a:pt x="10861" y="283"/>
                  </a:lnTo>
                  <a:lnTo>
                    <a:pt x="10872" y="271"/>
                  </a:lnTo>
                  <a:lnTo>
                    <a:pt x="10881" y="259"/>
                  </a:lnTo>
                  <a:lnTo>
                    <a:pt x="10890" y="247"/>
                  </a:lnTo>
                  <a:lnTo>
                    <a:pt x="10898" y="234"/>
                  </a:lnTo>
                  <a:lnTo>
                    <a:pt x="10905" y="221"/>
                  </a:lnTo>
                  <a:lnTo>
                    <a:pt x="10913" y="207"/>
                  </a:lnTo>
                  <a:lnTo>
                    <a:pt x="10919" y="193"/>
                  </a:lnTo>
                  <a:lnTo>
                    <a:pt x="10925" y="178"/>
                  </a:lnTo>
                  <a:lnTo>
                    <a:pt x="10930" y="164"/>
                  </a:lnTo>
                  <a:lnTo>
                    <a:pt x="10934" y="149"/>
                  </a:lnTo>
                  <a:lnTo>
                    <a:pt x="10938" y="134"/>
                  </a:lnTo>
                  <a:lnTo>
                    <a:pt x="10940" y="118"/>
                  </a:lnTo>
                  <a:lnTo>
                    <a:pt x="10942" y="102"/>
                  </a:lnTo>
                  <a:lnTo>
                    <a:pt x="10943" y="86"/>
                  </a:lnTo>
                  <a:lnTo>
                    <a:pt x="10944" y="70"/>
                  </a:lnTo>
                  <a:lnTo>
                    <a:pt x="10944" y="63"/>
                  </a:lnTo>
                  <a:lnTo>
                    <a:pt x="10944" y="63"/>
                  </a:lnTo>
                  <a:lnTo>
                    <a:pt x="10943" y="47"/>
                  </a:lnTo>
                  <a:lnTo>
                    <a:pt x="10942" y="31"/>
                  </a:lnTo>
                  <a:lnTo>
                    <a:pt x="10941" y="16"/>
                  </a:lnTo>
                  <a:lnTo>
                    <a:pt x="10938" y="0"/>
                  </a:lnTo>
                  <a:lnTo>
                    <a:pt x="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latin typeface="Arial" panose="020B0604020202020204" pitchFamily="34" charset="0"/>
                <a:cs typeface="Arial" panose="020B0604020202020204" pitchFamily="34" charset="0"/>
              </a:endParaRPr>
            </a:p>
          </p:txBody>
        </p:sp>
        <p:sp>
          <p:nvSpPr>
            <p:cNvPr id="215" name="Freeform 7"/>
            <p:cNvSpPr>
              <a:spLocks noEditPoints="1"/>
            </p:cNvSpPr>
            <p:nvPr/>
          </p:nvSpPr>
          <p:spPr bwMode="auto">
            <a:xfrm>
              <a:off x="1687513" y="10825163"/>
              <a:ext cx="1908175" cy="263525"/>
            </a:xfrm>
            <a:custGeom>
              <a:avLst/>
              <a:gdLst>
                <a:gd name="T0" fmla="*/ 10158 w 10824"/>
                <a:gd name="T1" fmla="*/ 67 h 1501"/>
                <a:gd name="T2" fmla="*/ 10148 w 10824"/>
                <a:gd name="T3" fmla="*/ 52 h 1501"/>
                <a:gd name="T4" fmla="*/ 10125 w 10824"/>
                <a:gd name="T5" fmla="*/ 27 h 1501"/>
                <a:gd name="T6" fmla="*/ 10096 w 10824"/>
                <a:gd name="T7" fmla="*/ 10 h 1501"/>
                <a:gd name="T8" fmla="*/ 10064 w 10824"/>
                <a:gd name="T9" fmla="*/ 1 h 1501"/>
                <a:gd name="T10" fmla="*/ 777 w 10824"/>
                <a:gd name="T11" fmla="*/ 0 h 1501"/>
                <a:gd name="T12" fmla="*/ 760 w 10824"/>
                <a:gd name="T13" fmla="*/ 1 h 1501"/>
                <a:gd name="T14" fmla="*/ 728 w 10824"/>
                <a:gd name="T15" fmla="*/ 10 h 1501"/>
                <a:gd name="T16" fmla="*/ 699 w 10824"/>
                <a:gd name="T17" fmla="*/ 27 h 1501"/>
                <a:gd name="T18" fmla="*/ 675 w 10824"/>
                <a:gd name="T19" fmla="*/ 52 h 1501"/>
                <a:gd name="T20" fmla="*/ 14 w 10824"/>
                <a:gd name="T21" fmla="*/ 1319 h 1501"/>
                <a:gd name="T22" fmla="*/ 8 w 10824"/>
                <a:gd name="T23" fmla="*/ 1335 h 1501"/>
                <a:gd name="T24" fmla="*/ 0 w 10824"/>
                <a:gd name="T25" fmla="*/ 1367 h 1501"/>
                <a:gd name="T26" fmla="*/ 1 w 10824"/>
                <a:gd name="T27" fmla="*/ 1398 h 1501"/>
                <a:gd name="T28" fmla="*/ 11 w 10824"/>
                <a:gd name="T29" fmla="*/ 1428 h 1501"/>
                <a:gd name="T30" fmla="*/ 27 w 10824"/>
                <a:gd name="T31" fmla="*/ 1454 h 1501"/>
                <a:gd name="T32" fmla="*/ 49 w 10824"/>
                <a:gd name="T33" fmla="*/ 1477 h 1501"/>
                <a:gd name="T34" fmla="*/ 77 w 10824"/>
                <a:gd name="T35" fmla="*/ 1492 h 1501"/>
                <a:gd name="T36" fmla="*/ 108 w 10824"/>
                <a:gd name="T37" fmla="*/ 1500 h 1501"/>
                <a:gd name="T38" fmla="*/ 10699 w 10824"/>
                <a:gd name="T39" fmla="*/ 1501 h 1501"/>
                <a:gd name="T40" fmla="*/ 10716 w 10824"/>
                <a:gd name="T41" fmla="*/ 1500 h 1501"/>
                <a:gd name="T42" fmla="*/ 10747 w 10824"/>
                <a:gd name="T43" fmla="*/ 1492 h 1501"/>
                <a:gd name="T44" fmla="*/ 10774 w 10824"/>
                <a:gd name="T45" fmla="*/ 1477 h 1501"/>
                <a:gd name="T46" fmla="*/ 10797 w 10824"/>
                <a:gd name="T47" fmla="*/ 1454 h 1501"/>
                <a:gd name="T48" fmla="*/ 10813 w 10824"/>
                <a:gd name="T49" fmla="*/ 1428 h 1501"/>
                <a:gd name="T50" fmla="*/ 10822 w 10824"/>
                <a:gd name="T51" fmla="*/ 1398 h 1501"/>
                <a:gd name="T52" fmla="*/ 10824 w 10824"/>
                <a:gd name="T53" fmla="*/ 1367 h 1501"/>
                <a:gd name="T54" fmla="*/ 10816 w 10824"/>
                <a:gd name="T55" fmla="*/ 1335 h 1501"/>
                <a:gd name="T56" fmla="*/ 10810 w 10824"/>
                <a:gd name="T57" fmla="*/ 1319 h 1501"/>
                <a:gd name="T58" fmla="*/ 4171 w 10824"/>
                <a:gd name="T59" fmla="*/ 1077 h 1501"/>
                <a:gd name="T60" fmla="*/ 6772 w 10824"/>
                <a:gd name="T61" fmla="*/ 1386 h 1501"/>
                <a:gd name="T62" fmla="*/ 872 w 10824"/>
                <a:gd name="T63" fmla="*/ 961 h 1501"/>
                <a:gd name="T64" fmla="*/ 9651 w 10824"/>
                <a:gd name="T65" fmla="*/ 271 h 1501"/>
                <a:gd name="T66" fmla="*/ 872 w 10824"/>
                <a:gd name="T67" fmla="*/ 961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24" h="1501">
                  <a:moveTo>
                    <a:pt x="10810" y="1319"/>
                  </a:moveTo>
                  <a:lnTo>
                    <a:pt x="10158" y="67"/>
                  </a:lnTo>
                  <a:lnTo>
                    <a:pt x="10158" y="67"/>
                  </a:lnTo>
                  <a:lnTo>
                    <a:pt x="10148" y="52"/>
                  </a:lnTo>
                  <a:lnTo>
                    <a:pt x="10137" y="39"/>
                  </a:lnTo>
                  <a:lnTo>
                    <a:pt x="10125" y="27"/>
                  </a:lnTo>
                  <a:lnTo>
                    <a:pt x="10111" y="17"/>
                  </a:lnTo>
                  <a:lnTo>
                    <a:pt x="10096" y="10"/>
                  </a:lnTo>
                  <a:lnTo>
                    <a:pt x="10080" y="4"/>
                  </a:lnTo>
                  <a:lnTo>
                    <a:pt x="10064" y="1"/>
                  </a:lnTo>
                  <a:lnTo>
                    <a:pt x="10047" y="0"/>
                  </a:lnTo>
                  <a:lnTo>
                    <a:pt x="777" y="0"/>
                  </a:lnTo>
                  <a:lnTo>
                    <a:pt x="777" y="0"/>
                  </a:lnTo>
                  <a:lnTo>
                    <a:pt x="760" y="1"/>
                  </a:lnTo>
                  <a:lnTo>
                    <a:pt x="743" y="4"/>
                  </a:lnTo>
                  <a:lnTo>
                    <a:pt x="728" y="10"/>
                  </a:lnTo>
                  <a:lnTo>
                    <a:pt x="713" y="17"/>
                  </a:lnTo>
                  <a:lnTo>
                    <a:pt x="699" y="27"/>
                  </a:lnTo>
                  <a:lnTo>
                    <a:pt x="686" y="39"/>
                  </a:lnTo>
                  <a:lnTo>
                    <a:pt x="675" y="52"/>
                  </a:lnTo>
                  <a:lnTo>
                    <a:pt x="666" y="67"/>
                  </a:lnTo>
                  <a:lnTo>
                    <a:pt x="14" y="1319"/>
                  </a:lnTo>
                  <a:lnTo>
                    <a:pt x="14" y="1319"/>
                  </a:lnTo>
                  <a:lnTo>
                    <a:pt x="8" y="1335"/>
                  </a:lnTo>
                  <a:lnTo>
                    <a:pt x="2" y="1351"/>
                  </a:lnTo>
                  <a:lnTo>
                    <a:pt x="0" y="1367"/>
                  </a:lnTo>
                  <a:lnTo>
                    <a:pt x="0" y="1383"/>
                  </a:lnTo>
                  <a:lnTo>
                    <a:pt x="1" y="1398"/>
                  </a:lnTo>
                  <a:lnTo>
                    <a:pt x="6" y="1413"/>
                  </a:lnTo>
                  <a:lnTo>
                    <a:pt x="11" y="1428"/>
                  </a:lnTo>
                  <a:lnTo>
                    <a:pt x="19" y="1442"/>
                  </a:lnTo>
                  <a:lnTo>
                    <a:pt x="27" y="1454"/>
                  </a:lnTo>
                  <a:lnTo>
                    <a:pt x="37" y="1466"/>
                  </a:lnTo>
                  <a:lnTo>
                    <a:pt x="49" y="1477"/>
                  </a:lnTo>
                  <a:lnTo>
                    <a:pt x="62" y="1485"/>
                  </a:lnTo>
                  <a:lnTo>
                    <a:pt x="77" y="1492"/>
                  </a:lnTo>
                  <a:lnTo>
                    <a:pt x="92" y="1497"/>
                  </a:lnTo>
                  <a:lnTo>
                    <a:pt x="108" y="1500"/>
                  </a:lnTo>
                  <a:lnTo>
                    <a:pt x="125" y="1501"/>
                  </a:lnTo>
                  <a:lnTo>
                    <a:pt x="10699" y="1501"/>
                  </a:lnTo>
                  <a:lnTo>
                    <a:pt x="10699" y="1501"/>
                  </a:lnTo>
                  <a:lnTo>
                    <a:pt x="10716" y="1500"/>
                  </a:lnTo>
                  <a:lnTo>
                    <a:pt x="10732" y="1497"/>
                  </a:lnTo>
                  <a:lnTo>
                    <a:pt x="10747" y="1492"/>
                  </a:lnTo>
                  <a:lnTo>
                    <a:pt x="10761" y="1485"/>
                  </a:lnTo>
                  <a:lnTo>
                    <a:pt x="10774" y="1477"/>
                  </a:lnTo>
                  <a:lnTo>
                    <a:pt x="10786" y="1466"/>
                  </a:lnTo>
                  <a:lnTo>
                    <a:pt x="10797" y="1454"/>
                  </a:lnTo>
                  <a:lnTo>
                    <a:pt x="10805" y="1442"/>
                  </a:lnTo>
                  <a:lnTo>
                    <a:pt x="10813" y="1428"/>
                  </a:lnTo>
                  <a:lnTo>
                    <a:pt x="10818" y="1413"/>
                  </a:lnTo>
                  <a:lnTo>
                    <a:pt x="10822" y="1398"/>
                  </a:lnTo>
                  <a:lnTo>
                    <a:pt x="10824" y="1383"/>
                  </a:lnTo>
                  <a:lnTo>
                    <a:pt x="10824" y="1367"/>
                  </a:lnTo>
                  <a:lnTo>
                    <a:pt x="10821" y="1351"/>
                  </a:lnTo>
                  <a:lnTo>
                    <a:pt x="10816" y="1335"/>
                  </a:lnTo>
                  <a:lnTo>
                    <a:pt x="10810" y="1319"/>
                  </a:lnTo>
                  <a:lnTo>
                    <a:pt x="10810" y="1319"/>
                  </a:lnTo>
                  <a:close/>
                  <a:moveTo>
                    <a:pt x="4052" y="1386"/>
                  </a:moveTo>
                  <a:lnTo>
                    <a:pt x="4171" y="1077"/>
                  </a:lnTo>
                  <a:lnTo>
                    <a:pt x="6652" y="1077"/>
                  </a:lnTo>
                  <a:lnTo>
                    <a:pt x="6772" y="1386"/>
                  </a:lnTo>
                  <a:lnTo>
                    <a:pt x="4052" y="1386"/>
                  </a:lnTo>
                  <a:close/>
                  <a:moveTo>
                    <a:pt x="872" y="961"/>
                  </a:moveTo>
                  <a:lnTo>
                    <a:pt x="1173" y="271"/>
                  </a:lnTo>
                  <a:lnTo>
                    <a:pt x="9651" y="271"/>
                  </a:lnTo>
                  <a:lnTo>
                    <a:pt x="9952" y="961"/>
                  </a:lnTo>
                  <a:lnTo>
                    <a:pt x="872" y="96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latin typeface="Arial" panose="020B0604020202020204" pitchFamily="34" charset="0"/>
                <a:cs typeface="Arial" panose="020B0604020202020204" pitchFamily="34" charset="0"/>
              </a:endParaRPr>
            </a:p>
          </p:txBody>
        </p:sp>
      </p:grpSp>
      <p:grpSp>
        <p:nvGrpSpPr>
          <p:cNvPr id="216" name="Group 215"/>
          <p:cNvGrpSpPr/>
          <p:nvPr/>
        </p:nvGrpSpPr>
        <p:grpSpPr>
          <a:xfrm>
            <a:off x="2633570" y="4514004"/>
            <a:ext cx="592177" cy="567029"/>
            <a:chOff x="2267763" y="8618671"/>
            <a:chExt cx="1341658" cy="1651543"/>
          </a:xfrm>
        </p:grpSpPr>
        <p:sp>
          <p:nvSpPr>
            <p:cNvPr id="217" name="Rounded Rectangle 216"/>
            <p:cNvSpPr/>
            <p:nvPr/>
          </p:nvSpPr>
          <p:spPr>
            <a:xfrm>
              <a:off x="2267763" y="8618671"/>
              <a:ext cx="925866" cy="1416369"/>
            </a:xfrm>
            <a:prstGeom prst="roundRect">
              <a:avLst/>
            </a:prstGeom>
            <a:noFill/>
            <a:ln w="38100" cap="flat" cmpd="sng">
              <a:solidFill>
                <a:srgbClr val="008EC0"/>
              </a:solidFill>
              <a:miter lim="400000"/>
            </a:ln>
            <a:effectLst/>
          </p:spPr>
          <p:txBody>
            <a:bodyPr rot="0" spcFirstLastPara="1" vertOverflow="overflow" horzOverflow="overflow" vert="horz" wrap="square" lIns="97146" tIns="97146" rIns="97146" bIns="97146" numCol="1" spcCol="38100" rtlCol="0" anchor="ctr">
              <a:spAutoFit/>
            </a:bodyPr>
            <a:lstStyle/>
            <a:p>
              <a:pPr marL="0" marR="0" lvl="0" indent="0" algn="ctr" defTabSz="297920" eaLnBrk="1" fontAlgn="auto" latinLnBrk="1" hangingPunct="0">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FFFFFF"/>
                </a:solidFill>
                <a:effectLst/>
                <a:uLnTx/>
                <a:uFillTx/>
                <a:sym typeface="Helvetica Light"/>
              </a:endParaRPr>
            </a:p>
          </p:txBody>
        </p:sp>
        <p:sp>
          <p:nvSpPr>
            <p:cNvPr id="218" name="Rounded Rectangle 217"/>
            <p:cNvSpPr/>
            <p:nvPr/>
          </p:nvSpPr>
          <p:spPr>
            <a:xfrm>
              <a:off x="2683555" y="8853845"/>
              <a:ext cx="925866" cy="1416369"/>
            </a:xfrm>
            <a:prstGeom prst="roundRect">
              <a:avLst/>
            </a:prstGeom>
            <a:noFill/>
            <a:ln w="38100" cap="flat" cmpd="sng">
              <a:solidFill>
                <a:srgbClr val="008EC0"/>
              </a:solidFill>
              <a:miter lim="400000"/>
            </a:ln>
            <a:effectLst/>
          </p:spPr>
          <p:txBody>
            <a:bodyPr rot="0" spcFirstLastPara="1" vertOverflow="overflow" horzOverflow="overflow" vert="horz" wrap="square" lIns="97146" tIns="97146" rIns="97146" bIns="97146" numCol="1" spcCol="38100" rtlCol="0" anchor="ctr">
              <a:spAutoFit/>
            </a:bodyPr>
            <a:lstStyle/>
            <a:p>
              <a:pPr marL="0" marR="0" lvl="0" indent="0" algn="ctr" defTabSz="297920" eaLnBrk="1" fontAlgn="auto" latinLnBrk="1" hangingPunct="0">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FFFFFF"/>
                </a:solidFill>
                <a:effectLst/>
                <a:uLnTx/>
                <a:uFillTx/>
                <a:sym typeface="Helvetica Light"/>
              </a:endParaRPr>
            </a:p>
          </p:txBody>
        </p:sp>
      </p:grpSp>
      <p:sp>
        <p:nvSpPr>
          <p:cNvPr id="219" name="Freeform 11"/>
          <p:cNvSpPr>
            <a:spLocks noEditPoints="1"/>
          </p:cNvSpPr>
          <p:nvPr/>
        </p:nvSpPr>
        <p:spPr bwMode="auto">
          <a:xfrm>
            <a:off x="5752610" y="4671652"/>
            <a:ext cx="597715" cy="627402"/>
          </a:xfrm>
          <a:custGeom>
            <a:avLst/>
            <a:gdLst>
              <a:gd name="T0" fmla="*/ 324 w 604"/>
              <a:gd name="T1" fmla="*/ 438 h 634"/>
              <a:gd name="T2" fmla="*/ 280 w 604"/>
              <a:gd name="T3" fmla="*/ 512 h 634"/>
              <a:gd name="T4" fmla="*/ 354 w 604"/>
              <a:gd name="T5" fmla="*/ 634 h 634"/>
              <a:gd name="T6" fmla="*/ 252 w 604"/>
              <a:gd name="T7" fmla="*/ 532 h 634"/>
              <a:gd name="T8" fmla="*/ 230 w 604"/>
              <a:gd name="T9" fmla="*/ 606 h 634"/>
              <a:gd name="T10" fmla="*/ 0 w 604"/>
              <a:gd name="T11" fmla="*/ 562 h 634"/>
              <a:gd name="T12" fmla="*/ 604 w 604"/>
              <a:gd name="T13" fmla="*/ 606 h 634"/>
              <a:gd name="T14" fmla="*/ 376 w 604"/>
              <a:gd name="T15" fmla="*/ 562 h 634"/>
              <a:gd name="T16" fmla="*/ 530 w 604"/>
              <a:gd name="T17" fmla="*/ 0 h 634"/>
              <a:gd name="T18" fmla="*/ 538 w 604"/>
              <a:gd name="T19" fmla="*/ 8 h 634"/>
              <a:gd name="T20" fmla="*/ 538 w 604"/>
              <a:gd name="T21" fmla="*/ 114 h 634"/>
              <a:gd name="T22" fmla="*/ 76 w 604"/>
              <a:gd name="T23" fmla="*/ 120 h 634"/>
              <a:gd name="T24" fmla="*/ 68 w 604"/>
              <a:gd name="T25" fmla="*/ 114 h 634"/>
              <a:gd name="T26" fmla="*/ 66 w 604"/>
              <a:gd name="T27" fmla="*/ 8 h 634"/>
              <a:gd name="T28" fmla="*/ 76 w 604"/>
              <a:gd name="T29" fmla="*/ 0 h 634"/>
              <a:gd name="T30" fmla="*/ 456 w 604"/>
              <a:gd name="T31" fmla="*/ 42 h 634"/>
              <a:gd name="T32" fmla="*/ 452 w 604"/>
              <a:gd name="T33" fmla="*/ 74 h 634"/>
              <a:gd name="T34" fmla="*/ 456 w 604"/>
              <a:gd name="T35" fmla="*/ 78 h 634"/>
              <a:gd name="T36" fmla="*/ 496 w 604"/>
              <a:gd name="T37" fmla="*/ 78 h 634"/>
              <a:gd name="T38" fmla="*/ 498 w 604"/>
              <a:gd name="T39" fmla="*/ 46 h 634"/>
              <a:gd name="T40" fmla="*/ 456 w 604"/>
              <a:gd name="T41" fmla="*/ 42 h 634"/>
              <a:gd name="T42" fmla="*/ 530 w 604"/>
              <a:gd name="T43" fmla="*/ 148 h 634"/>
              <a:gd name="T44" fmla="*/ 538 w 604"/>
              <a:gd name="T45" fmla="*/ 152 h 634"/>
              <a:gd name="T46" fmla="*/ 538 w 604"/>
              <a:gd name="T47" fmla="*/ 260 h 634"/>
              <a:gd name="T48" fmla="*/ 530 w 604"/>
              <a:gd name="T49" fmla="*/ 266 h 634"/>
              <a:gd name="T50" fmla="*/ 70 w 604"/>
              <a:gd name="T51" fmla="*/ 264 h 634"/>
              <a:gd name="T52" fmla="*/ 66 w 604"/>
              <a:gd name="T53" fmla="*/ 156 h 634"/>
              <a:gd name="T54" fmla="*/ 70 w 604"/>
              <a:gd name="T55" fmla="*/ 150 h 634"/>
              <a:gd name="T56" fmla="*/ 456 w 604"/>
              <a:gd name="T57" fmla="*/ 190 h 634"/>
              <a:gd name="T58" fmla="*/ 452 w 604"/>
              <a:gd name="T59" fmla="*/ 194 h 634"/>
              <a:gd name="T60" fmla="*/ 454 w 604"/>
              <a:gd name="T61" fmla="*/ 224 h 634"/>
              <a:gd name="T62" fmla="*/ 492 w 604"/>
              <a:gd name="T63" fmla="*/ 226 h 634"/>
              <a:gd name="T64" fmla="*/ 498 w 604"/>
              <a:gd name="T65" fmla="*/ 194 h 634"/>
              <a:gd name="T66" fmla="*/ 492 w 604"/>
              <a:gd name="T67" fmla="*/ 190 h 634"/>
              <a:gd name="T68" fmla="*/ 76 w 604"/>
              <a:gd name="T69" fmla="*/ 296 h 634"/>
              <a:gd name="T70" fmla="*/ 536 w 604"/>
              <a:gd name="T71" fmla="*/ 298 h 634"/>
              <a:gd name="T72" fmla="*/ 538 w 604"/>
              <a:gd name="T73" fmla="*/ 406 h 634"/>
              <a:gd name="T74" fmla="*/ 536 w 604"/>
              <a:gd name="T75" fmla="*/ 412 h 634"/>
              <a:gd name="T76" fmla="*/ 76 w 604"/>
              <a:gd name="T77" fmla="*/ 414 h 634"/>
              <a:gd name="T78" fmla="*/ 66 w 604"/>
              <a:gd name="T79" fmla="*/ 406 h 634"/>
              <a:gd name="T80" fmla="*/ 68 w 604"/>
              <a:gd name="T81" fmla="*/ 300 h 634"/>
              <a:gd name="T82" fmla="*/ 76 w 604"/>
              <a:gd name="T83" fmla="*/ 296 h 634"/>
              <a:gd name="T84" fmla="*/ 454 w 604"/>
              <a:gd name="T85" fmla="*/ 338 h 634"/>
              <a:gd name="T86" fmla="*/ 452 w 604"/>
              <a:gd name="T87" fmla="*/ 368 h 634"/>
              <a:gd name="T88" fmla="*/ 492 w 604"/>
              <a:gd name="T89" fmla="*/ 372 h 634"/>
              <a:gd name="T90" fmla="*/ 498 w 604"/>
              <a:gd name="T91" fmla="*/ 368 h 634"/>
              <a:gd name="T92" fmla="*/ 496 w 604"/>
              <a:gd name="T93" fmla="*/ 33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4" h="634">
                <a:moveTo>
                  <a:pt x="280" y="512"/>
                </a:moveTo>
                <a:lnTo>
                  <a:pt x="280" y="438"/>
                </a:lnTo>
                <a:lnTo>
                  <a:pt x="324" y="438"/>
                </a:lnTo>
                <a:lnTo>
                  <a:pt x="324" y="512"/>
                </a:lnTo>
                <a:lnTo>
                  <a:pt x="280" y="512"/>
                </a:lnTo>
                <a:lnTo>
                  <a:pt x="280" y="512"/>
                </a:lnTo>
                <a:close/>
                <a:moveTo>
                  <a:pt x="252" y="532"/>
                </a:moveTo>
                <a:lnTo>
                  <a:pt x="354" y="532"/>
                </a:lnTo>
                <a:lnTo>
                  <a:pt x="354" y="634"/>
                </a:lnTo>
                <a:lnTo>
                  <a:pt x="252" y="634"/>
                </a:lnTo>
                <a:lnTo>
                  <a:pt x="252" y="532"/>
                </a:lnTo>
                <a:lnTo>
                  <a:pt x="252" y="532"/>
                </a:lnTo>
                <a:close/>
                <a:moveTo>
                  <a:pt x="0" y="562"/>
                </a:moveTo>
                <a:lnTo>
                  <a:pt x="230" y="562"/>
                </a:lnTo>
                <a:lnTo>
                  <a:pt x="230" y="606"/>
                </a:lnTo>
                <a:lnTo>
                  <a:pt x="0" y="606"/>
                </a:lnTo>
                <a:lnTo>
                  <a:pt x="0" y="562"/>
                </a:lnTo>
                <a:lnTo>
                  <a:pt x="0" y="562"/>
                </a:lnTo>
                <a:close/>
                <a:moveTo>
                  <a:pt x="376" y="562"/>
                </a:moveTo>
                <a:lnTo>
                  <a:pt x="604" y="562"/>
                </a:lnTo>
                <a:lnTo>
                  <a:pt x="604" y="606"/>
                </a:lnTo>
                <a:lnTo>
                  <a:pt x="376" y="606"/>
                </a:lnTo>
                <a:lnTo>
                  <a:pt x="376" y="562"/>
                </a:lnTo>
                <a:lnTo>
                  <a:pt x="376" y="562"/>
                </a:lnTo>
                <a:close/>
                <a:moveTo>
                  <a:pt x="76" y="0"/>
                </a:moveTo>
                <a:lnTo>
                  <a:pt x="530" y="0"/>
                </a:lnTo>
                <a:lnTo>
                  <a:pt x="530" y="0"/>
                </a:lnTo>
                <a:lnTo>
                  <a:pt x="536" y="4"/>
                </a:lnTo>
                <a:lnTo>
                  <a:pt x="538" y="6"/>
                </a:lnTo>
                <a:lnTo>
                  <a:pt x="538" y="8"/>
                </a:lnTo>
                <a:lnTo>
                  <a:pt x="538" y="112"/>
                </a:lnTo>
                <a:lnTo>
                  <a:pt x="538" y="112"/>
                </a:lnTo>
                <a:lnTo>
                  <a:pt x="538" y="114"/>
                </a:lnTo>
                <a:lnTo>
                  <a:pt x="536" y="118"/>
                </a:lnTo>
                <a:lnTo>
                  <a:pt x="530" y="120"/>
                </a:lnTo>
                <a:lnTo>
                  <a:pt x="76" y="120"/>
                </a:lnTo>
                <a:lnTo>
                  <a:pt x="76" y="120"/>
                </a:lnTo>
                <a:lnTo>
                  <a:pt x="70" y="118"/>
                </a:lnTo>
                <a:lnTo>
                  <a:pt x="68" y="114"/>
                </a:lnTo>
                <a:lnTo>
                  <a:pt x="66" y="112"/>
                </a:lnTo>
                <a:lnTo>
                  <a:pt x="66" y="8"/>
                </a:lnTo>
                <a:lnTo>
                  <a:pt x="66" y="8"/>
                </a:lnTo>
                <a:lnTo>
                  <a:pt x="68" y="6"/>
                </a:lnTo>
                <a:lnTo>
                  <a:pt x="70" y="4"/>
                </a:lnTo>
                <a:lnTo>
                  <a:pt x="76" y="0"/>
                </a:lnTo>
                <a:lnTo>
                  <a:pt x="76" y="0"/>
                </a:lnTo>
                <a:close/>
                <a:moveTo>
                  <a:pt x="456" y="42"/>
                </a:moveTo>
                <a:lnTo>
                  <a:pt x="456" y="42"/>
                </a:lnTo>
                <a:lnTo>
                  <a:pt x="454" y="44"/>
                </a:lnTo>
                <a:lnTo>
                  <a:pt x="452" y="46"/>
                </a:lnTo>
                <a:lnTo>
                  <a:pt x="452" y="74"/>
                </a:lnTo>
                <a:lnTo>
                  <a:pt x="452" y="74"/>
                </a:lnTo>
                <a:lnTo>
                  <a:pt x="454" y="78"/>
                </a:lnTo>
                <a:lnTo>
                  <a:pt x="456" y="78"/>
                </a:lnTo>
                <a:lnTo>
                  <a:pt x="492" y="78"/>
                </a:lnTo>
                <a:lnTo>
                  <a:pt x="492" y="78"/>
                </a:lnTo>
                <a:lnTo>
                  <a:pt x="496" y="78"/>
                </a:lnTo>
                <a:lnTo>
                  <a:pt x="498" y="74"/>
                </a:lnTo>
                <a:lnTo>
                  <a:pt x="498" y="46"/>
                </a:lnTo>
                <a:lnTo>
                  <a:pt x="498" y="46"/>
                </a:lnTo>
                <a:lnTo>
                  <a:pt x="496" y="44"/>
                </a:lnTo>
                <a:lnTo>
                  <a:pt x="492" y="42"/>
                </a:lnTo>
                <a:lnTo>
                  <a:pt x="456" y="42"/>
                </a:lnTo>
                <a:lnTo>
                  <a:pt x="456" y="42"/>
                </a:lnTo>
                <a:close/>
                <a:moveTo>
                  <a:pt x="76" y="148"/>
                </a:moveTo>
                <a:lnTo>
                  <a:pt x="530" y="148"/>
                </a:lnTo>
                <a:lnTo>
                  <a:pt x="530" y="148"/>
                </a:lnTo>
                <a:lnTo>
                  <a:pt x="536" y="150"/>
                </a:lnTo>
                <a:lnTo>
                  <a:pt x="538" y="152"/>
                </a:lnTo>
                <a:lnTo>
                  <a:pt x="538" y="156"/>
                </a:lnTo>
                <a:lnTo>
                  <a:pt x="538" y="260"/>
                </a:lnTo>
                <a:lnTo>
                  <a:pt x="538" y="260"/>
                </a:lnTo>
                <a:lnTo>
                  <a:pt x="538" y="262"/>
                </a:lnTo>
                <a:lnTo>
                  <a:pt x="536" y="264"/>
                </a:lnTo>
                <a:lnTo>
                  <a:pt x="530" y="266"/>
                </a:lnTo>
                <a:lnTo>
                  <a:pt x="76" y="266"/>
                </a:lnTo>
                <a:lnTo>
                  <a:pt x="76" y="266"/>
                </a:lnTo>
                <a:lnTo>
                  <a:pt x="70" y="264"/>
                </a:lnTo>
                <a:lnTo>
                  <a:pt x="68" y="262"/>
                </a:lnTo>
                <a:lnTo>
                  <a:pt x="66" y="260"/>
                </a:lnTo>
                <a:lnTo>
                  <a:pt x="66" y="156"/>
                </a:lnTo>
                <a:lnTo>
                  <a:pt x="66" y="156"/>
                </a:lnTo>
                <a:lnTo>
                  <a:pt x="68" y="152"/>
                </a:lnTo>
                <a:lnTo>
                  <a:pt x="70" y="150"/>
                </a:lnTo>
                <a:lnTo>
                  <a:pt x="76" y="148"/>
                </a:lnTo>
                <a:lnTo>
                  <a:pt x="76" y="148"/>
                </a:lnTo>
                <a:close/>
                <a:moveTo>
                  <a:pt x="456" y="190"/>
                </a:moveTo>
                <a:lnTo>
                  <a:pt x="456" y="190"/>
                </a:lnTo>
                <a:lnTo>
                  <a:pt x="454" y="190"/>
                </a:lnTo>
                <a:lnTo>
                  <a:pt x="452" y="194"/>
                </a:lnTo>
                <a:lnTo>
                  <a:pt x="452" y="222"/>
                </a:lnTo>
                <a:lnTo>
                  <a:pt x="452" y="222"/>
                </a:lnTo>
                <a:lnTo>
                  <a:pt x="454" y="224"/>
                </a:lnTo>
                <a:lnTo>
                  <a:pt x="456" y="226"/>
                </a:lnTo>
                <a:lnTo>
                  <a:pt x="492" y="226"/>
                </a:lnTo>
                <a:lnTo>
                  <a:pt x="492" y="226"/>
                </a:lnTo>
                <a:lnTo>
                  <a:pt x="496" y="224"/>
                </a:lnTo>
                <a:lnTo>
                  <a:pt x="498" y="222"/>
                </a:lnTo>
                <a:lnTo>
                  <a:pt x="498" y="194"/>
                </a:lnTo>
                <a:lnTo>
                  <a:pt x="498" y="194"/>
                </a:lnTo>
                <a:lnTo>
                  <a:pt x="496" y="190"/>
                </a:lnTo>
                <a:lnTo>
                  <a:pt x="492" y="190"/>
                </a:lnTo>
                <a:lnTo>
                  <a:pt x="456" y="190"/>
                </a:lnTo>
                <a:lnTo>
                  <a:pt x="456" y="190"/>
                </a:lnTo>
                <a:close/>
                <a:moveTo>
                  <a:pt x="76" y="296"/>
                </a:moveTo>
                <a:lnTo>
                  <a:pt x="530" y="296"/>
                </a:lnTo>
                <a:lnTo>
                  <a:pt x="530" y="296"/>
                </a:lnTo>
                <a:lnTo>
                  <a:pt x="536" y="298"/>
                </a:lnTo>
                <a:lnTo>
                  <a:pt x="538" y="300"/>
                </a:lnTo>
                <a:lnTo>
                  <a:pt x="538" y="302"/>
                </a:lnTo>
                <a:lnTo>
                  <a:pt x="538" y="406"/>
                </a:lnTo>
                <a:lnTo>
                  <a:pt x="538" y="406"/>
                </a:lnTo>
                <a:lnTo>
                  <a:pt x="538" y="410"/>
                </a:lnTo>
                <a:lnTo>
                  <a:pt x="536" y="412"/>
                </a:lnTo>
                <a:lnTo>
                  <a:pt x="530" y="414"/>
                </a:lnTo>
                <a:lnTo>
                  <a:pt x="76" y="414"/>
                </a:lnTo>
                <a:lnTo>
                  <a:pt x="76" y="414"/>
                </a:lnTo>
                <a:lnTo>
                  <a:pt x="70" y="412"/>
                </a:lnTo>
                <a:lnTo>
                  <a:pt x="68" y="410"/>
                </a:lnTo>
                <a:lnTo>
                  <a:pt x="66" y="406"/>
                </a:lnTo>
                <a:lnTo>
                  <a:pt x="66" y="302"/>
                </a:lnTo>
                <a:lnTo>
                  <a:pt x="66" y="302"/>
                </a:lnTo>
                <a:lnTo>
                  <a:pt x="68" y="300"/>
                </a:lnTo>
                <a:lnTo>
                  <a:pt x="70" y="298"/>
                </a:lnTo>
                <a:lnTo>
                  <a:pt x="76" y="296"/>
                </a:lnTo>
                <a:lnTo>
                  <a:pt x="76" y="296"/>
                </a:lnTo>
                <a:close/>
                <a:moveTo>
                  <a:pt x="456" y="336"/>
                </a:moveTo>
                <a:lnTo>
                  <a:pt x="456" y="336"/>
                </a:lnTo>
                <a:lnTo>
                  <a:pt x="454" y="338"/>
                </a:lnTo>
                <a:lnTo>
                  <a:pt x="452" y="340"/>
                </a:lnTo>
                <a:lnTo>
                  <a:pt x="452" y="368"/>
                </a:lnTo>
                <a:lnTo>
                  <a:pt x="452" y="368"/>
                </a:lnTo>
                <a:lnTo>
                  <a:pt x="454" y="372"/>
                </a:lnTo>
                <a:lnTo>
                  <a:pt x="456" y="372"/>
                </a:lnTo>
                <a:lnTo>
                  <a:pt x="492" y="372"/>
                </a:lnTo>
                <a:lnTo>
                  <a:pt x="492" y="372"/>
                </a:lnTo>
                <a:lnTo>
                  <a:pt x="496" y="372"/>
                </a:lnTo>
                <a:lnTo>
                  <a:pt x="498" y="368"/>
                </a:lnTo>
                <a:lnTo>
                  <a:pt x="498" y="340"/>
                </a:lnTo>
                <a:lnTo>
                  <a:pt x="498" y="340"/>
                </a:lnTo>
                <a:lnTo>
                  <a:pt x="496" y="338"/>
                </a:lnTo>
                <a:lnTo>
                  <a:pt x="492" y="336"/>
                </a:lnTo>
                <a:lnTo>
                  <a:pt x="456" y="336"/>
                </a:lnTo>
                <a:close/>
              </a:path>
            </a:pathLst>
          </a:custGeom>
          <a:solidFill>
            <a:srgbClr val="75A0AF">
              <a:lumMod val="50000"/>
            </a:srgbClr>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latin typeface="Arial" panose="020B0604020202020204" pitchFamily="34" charset="0"/>
              <a:cs typeface="Arial" panose="020B0604020202020204" pitchFamily="34" charset="0"/>
            </a:endParaRPr>
          </a:p>
        </p:txBody>
      </p:sp>
      <p:sp>
        <p:nvSpPr>
          <p:cNvPr id="220" name="Freeform 15"/>
          <p:cNvSpPr>
            <a:spLocks noEditPoints="1"/>
          </p:cNvSpPr>
          <p:nvPr/>
        </p:nvSpPr>
        <p:spPr bwMode="auto">
          <a:xfrm>
            <a:off x="7503832" y="5604256"/>
            <a:ext cx="443623" cy="589260"/>
          </a:xfrm>
          <a:custGeom>
            <a:avLst/>
            <a:gdLst>
              <a:gd name="T0" fmla="*/ 550 w 661"/>
              <a:gd name="T1" fmla="*/ 671 h 878"/>
              <a:gd name="T2" fmla="*/ 505 w 661"/>
              <a:gd name="T3" fmla="*/ 712 h 878"/>
              <a:gd name="T4" fmla="*/ 499 w 661"/>
              <a:gd name="T5" fmla="*/ 671 h 878"/>
              <a:gd name="T6" fmla="*/ 75 w 661"/>
              <a:gd name="T7" fmla="*/ 616 h 878"/>
              <a:gd name="T8" fmla="*/ 65 w 661"/>
              <a:gd name="T9" fmla="*/ 754 h 878"/>
              <a:gd name="T10" fmla="*/ 75 w 661"/>
              <a:gd name="T11" fmla="*/ 762 h 878"/>
              <a:gd name="T12" fmla="*/ 595 w 661"/>
              <a:gd name="T13" fmla="*/ 757 h 878"/>
              <a:gd name="T14" fmla="*/ 593 w 661"/>
              <a:gd name="T15" fmla="*/ 619 h 878"/>
              <a:gd name="T16" fmla="*/ 505 w 661"/>
              <a:gd name="T17" fmla="*/ 485 h 878"/>
              <a:gd name="T18" fmla="*/ 550 w 661"/>
              <a:gd name="T19" fmla="*/ 524 h 878"/>
              <a:gd name="T20" fmla="*/ 505 w 661"/>
              <a:gd name="T21" fmla="*/ 530 h 878"/>
              <a:gd name="T22" fmla="*/ 500 w 661"/>
              <a:gd name="T23" fmla="*/ 486 h 878"/>
              <a:gd name="T24" fmla="*/ 70 w 661"/>
              <a:gd name="T25" fmla="*/ 434 h 878"/>
              <a:gd name="T26" fmla="*/ 65 w 661"/>
              <a:gd name="T27" fmla="*/ 572 h 878"/>
              <a:gd name="T28" fmla="*/ 586 w 661"/>
              <a:gd name="T29" fmla="*/ 581 h 878"/>
              <a:gd name="T30" fmla="*/ 596 w 661"/>
              <a:gd name="T31" fmla="*/ 572 h 878"/>
              <a:gd name="T32" fmla="*/ 589 w 661"/>
              <a:gd name="T33" fmla="*/ 434 h 878"/>
              <a:gd name="T34" fmla="*/ 544 w 661"/>
              <a:gd name="T35" fmla="*/ 303 h 878"/>
              <a:gd name="T36" fmla="*/ 550 w 661"/>
              <a:gd name="T37" fmla="*/ 342 h 878"/>
              <a:gd name="T38" fmla="*/ 500 w 661"/>
              <a:gd name="T39" fmla="*/ 345 h 878"/>
              <a:gd name="T40" fmla="*/ 505 w 661"/>
              <a:gd name="T41" fmla="*/ 303 h 878"/>
              <a:gd name="T42" fmla="*/ 68 w 661"/>
              <a:gd name="T43" fmla="*/ 254 h 878"/>
              <a:gd name="T44" fmla="*/ 65 w 661"/>
              <a:gd name="T45" fmla="*/ 393 h 878"/>
              <a:gd name="T46" fmla="*/ 586 w 661"/>
              <a:gd name="T47" fmla="*/ 399 h 878"/>
              <a:gd name="T48" fmla="*/ 596 w 661"/>
              <a:gd name="T49" fmla="*/ 261 h 878"/>
              <a:gd name="T50" fmla="*/ 586 w 661"/>
              <a:gd name="T51" fmla="*/ 251 h 878"/>
              <a:gd name="T52" fmla="*/ 544 w 661"/>
              <a:gd name="T53" fmla="*/ 120 h 878"/>
              <a:gd name="T54" fmla="*/ 548 w 661"/>
              <a:gd name="T55" fmla="*/ 163 h 878"/>
              <a:gd name="T56" fmla="*/ 499 w 661"/>
              <a:gd name="T57" fmla="*/ 161 h 878"/>
              <a:gd name="T58" fmla="*/ 505 w 661"/>
              <a:gd name="T59" fmla="*/ 120 h 878"/>
              <a:gd name="T60" fmla="*/ 65 w 661"/>
              <a:gd name="T61" fmla="*/ 75 h 878"/>
              <a:gd name="T62" fmla="*/ 68 w 661"/>
              <a:gd name="T63" fmla="*/ 213 h 878"/>
              <a:gd name="T64" fmla="*/ 589 w 661"/>
              <a:gd name="T65" fmla="*/ 216 h 878"/>
              <a:gd name="T66" fmla="*/ 596 w 661"/>
              <a:gd name="T67" fmla="*/ 78 h 878"/>
              <a:gd name="T68" fmla="*/ 75 w 661"/>
              <a:gd name="T69" fmla="*/ 69 h 878"/>
              <a:gd name="T70" fmla="*/ 39 w 661"/>
              <a:gd name="T71" fmla="*/ 6 h 878"/>
              <a:gd name="T72" fmla="*/ 1 w 661"/>
              <a:gd name="T73" fmla="*/ 54 h 878"/>
              <a:gd name="T74" fmla="*/ 4 w 661"/>
              <a:gd name="T75" fmla="*/ 791 h 878"/>
              <a:gd name="T76" fmla="*/ 52 w 661"/>
              <a:gd name="T77" fmla="*/ 830 h 878"/>
              <a:gd name="T78" fmla="*/ 89 w 661"/>
              <a:gd name="T79" fmla="*/ 850 h 878"/>
              <a:gd name="T80" fmla="*/ 125 w 661"/>
              <a:gd name="T81" fmla="*/ 878 h 878"/>
              <a:gd name="T82" fmla="*/ 163 w 661"/>
              <a:gd name="T83" fmla="*/ 871 h 878"/>
              <a:gd name="T84" fmla="*/ 187 w 661"/>
              <a:gd name="T85" fmla="*/ 831 h 878"/>
              <a:gd name="T86" fmla="*/ 483 w 661"/>
              <a:gd name="T87" fmla="*/ 858 h 878"/>
              <a:gd name="T88" fmla="*/ 526 w 661"/>
              <a:gd name="T89" fmla="*/ 878 h 878"/>
              <a:gd name="T90" fmla="*/ 561 w 661"/>
              <a:gd name="T91" fmla="*/ 864 h 878"/>
              <a:gd name="T92" fmla="*/ 595 w 661"/>
              <a:gd name="T93" fmla="*/ 831 h 878"/>
              <a:gd name="T94" fmla="*/ 641 w 661"/>
              <a:gd name="T95" fmla="*/ 812 h 878"/>
              <a:gd name="T96" fmla="*/ 661 w 661"/>
              <a:gd name="T97" fmla="*/ 68 h 878"/>
              <a:gd name="T98" fmla="*/ 641 w 661"/>
              <a:gd name="T99" fmla="*/ 20 h 878"/>
              <a:gd name="T100" fmla="*/ 66 w 661"/>
              <a:gd name="T101" fmla="*/ 0 h 878"/>
              <a:gd name="T102" fmla="*/ 61 w 661"/>
              <a:gd name="T103" fmla="*/ 41 h 878"/>
              <a:gd name="T104" fmla="*/ 41 w 661"/>
              <a:gd name="T105" fmla="*/ 56 h 878"/>
              <a:gd name="T106" fmla="*/ 39 w 661"/>
              <a:gd name="T107" fmla="*/ 769 h 878"/>
              <a:gd name="T108" fmla="*/ 55 w 661"/>
              <a:gd name="T109" fmla="*/ 789 h 878"/>
              <a:gd name="T110" fmla="*/ 600 w 661"/>
              <a:gd name="T111" fmla="*/ 792 h 878"/>
              <a:gd name="T112" fmla="*/ 620 w 661"/>
              <a:gd name="T113" fmla="*/ 775 h 878"/>
              <a:gd name="T114" fmla="*/ 622 w 661"/>
              <a:gd name="T115" fmla="*/ 62 h 878"/>
              <a:gd name="T116" fmla="*/ 606 w 661"/>
              <a:gd name="T117" fmla="*/ 4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878">
                <a:moveTo>
                  <a:pt x="505" y="667"/>
                </a:moveTo>
                <a:lnTo>
                  <a:pt x="544" y="667"/>
                </a:lnTo>
                <a:lnTo>
                  <a:pt x="544" y="667"/>
                </a:lnTo>
                <a:lnTo>
                  <a:pt x="548" y="668"/>
                </a:lnTo>
                <a:lnTo>
                  <a:pt x="550" y="671"/>
                </a:lnTo>
                <a:lnTo>
                  <a:pt x="550" y="707"/>
                </a:lnTo>
                <a:lnTo>
                  <a:pt x="550" y="707"/>
                </a:lnTo>
                <a:lnTo>
                  <a:pt x="548" y="710"/>
                </a:lnTo>
                <a:lnTo>
                  <a:pt x="544" y="712"/>
                </a:lnTo>
                <a:lnTo>
                  <a:pt x="505" y="712"/>
                </a:lnTo>
                <a:lnTo>
                  <a:pt x="505" y="712"/>
                </a:lnTo>
                <a:lnTo>
                  <a:pt x="500" y="710"/>
                </a:lnTo>
                <a:lnTo>
                  <a:pt x="499" y="707"/>
                </a:lnTo>
                <a:lnTo>
                  <a:pt x="499" y="671"/>
                </a:lnTo>
                <a:lnTo>
                  <a:pt x="499" y="671"/>
                </a:lnTo>
                <a:lnTo>
                  <a:pt x="500" y="668"/>
                </a:lnTo>
                <a:lnTo>
                  <a:pt x="505" y="667"/>
                </a:lnTo>
                <a:lnTo>
                  <a:pt x="505" y="667"/>
                </a:lnTo>
                <a:close/>
                <a:moveTo>
                  <a:pt x="75" y="616"/>
                </a:moveTo>
                <a:lnTo>
                  <a:pt x="75" y="616"/>
                </a:lnTo>
                <a:lnTo>
                  <a:pt x="70" y="616"/>
                </a:lnTo>
                <a:lnTo>
                  <a:pt x="68" y="619"/>
                </a:lnTo>
                <a:lnTo>
                  <a:pt x="65" y="622"/>
                </a:lnTo>
                <a:lnTo>
                  <a:pt x="65" y="624"/>
                </a:lnTo>
                <a:lnTo>
                  <a:pt x="65" y="754"/>
                </a:lnTo>
                <a:lnTo>
                  <a:pt x="65" y="754"/>
                </a:lnTo>
                <a:lnTo>
                  <a:pt x="65" y="757"/>
                </a:lnTo>
                <a:lnTo>
                  <a:pt x="68" y="760"/>
                </a:lnTo>
                <a:lnTo>
                  <a:pt x="70" y="762"/>
                </a:lnTo>
                <a:lnTo>
                  <a:pt x="75" y="762"/>
                </a:lnTo>
                <a:lnTo>
                  <a:pt x="586" y="762"/>
                </a:lnTo>
                <a:lnTo>
                  <a:pt x="586" y="762"/>
                </a:lnTo>
                <a:lnTo>
                  <a:pt x="589" y="762"/>
                </a:lnTo>
                <a:lnTo>
                  <a:pt x="593" y="760"/>
                </a:lnTo>
                <a:lnTo>
                  <a:pt x="595" y="757"/>
                </a:lnTo>
                <a:lnTo>
                  <a:pt x="596" y="754"/>
                </a:lnTo>
                <a:lnTo>
                  <a:pt x="596" y="624"/>
                </a:lnTo>
                <a:lnTo>
                  <a:pt x="596" y="624"/>
                </a:lnTo>
                <a:lnTo>
                  <a:pt x="595" y="622"/>
                </a:lnTo>
                <a:lnTo>
                  <a:pt x="593" y="619"/>
                </a:lnTo>
                <a:lnTo>
                  <a:pt x="589" y="616"/>
                </a:lnTo>
                <a:lnTo>
                  <a:pt x="586" y="616"/>
                </a:lnTo>
                <a:lnTo>
                  <a:pt x="75" y="616"/>
                </a:lnTo>
                <a:lnTo>
                  <a:pt x="75" y="616"/>
                </a:lnTo>
                <a:close/>
                <a:moveTo>
                  <a:pt x="505" y="485"/>
                </a:moveTo>
                <a:lnTo>
                  <a:pt x="544" y="485"/>
                </a:lnTo>
                <a:lnTo>
                  <a:pt x="544" y="485"/>
                </a:lnTo>
                <a:lnTo>
                  <a:pt x="548" y="486"/>
                </a:lnTo>
                <a:lnTo>
                  <a:pt x="550" y="489"/>
                </a:lnTo>
                <a:lnTo>
                  <a:pt x="550" y="524"/>
                </a:lnTo>
                <a:lnTo>
                  <a:pt x="550" y="524"/>
                </a:lnTo>
                <a:lnTo>
                  <a:pt x="548" y="528"/>
                </a:lnTo>
                <a:lnTo>
                  <a:pt x="544" y="530"/>
                </a:lnTo>
                <a:lnTo>
                  <a:pt x="505" y="530"/>
                </a:lnTo>
                <a:lnTo>
                  <a:pt x="505" y="530"/>
                </a:lnTo>
                <a:lnTo>
                  <a:pt x="500" y="528"/>
                </a:lnTo>
                <a:lnTo>
                  <a:pt x="499" y="524"/>
                </a:lnTo>
                <a:lnTo>
                  <a:pt x="499" y="489"/>
                </a:lnTo>
                <a:lnTo>
                  <a:pt x="499" y="489"/>
                </a:lnTo>
                <a:lnTo>
                  <a:pt x="500" y="486"/>
                </a:lnTo>
                <a:lnTo>
                  <a:pt x="505" y="485"/>
                </a:lnTo>
                <a:lnTo>
                  <a:pt x="505" y="485"/>
                </a:lnTo>
                <a:close/>
                <a:moveTo>
                  <a:pt x="75" y="433"/>
                </a:moveTo>
                <a:lnTo>
                  <a:pt x="75" y="433"/>
                </a:lnTo>
                <a:lnTo>
                  <a:pt x="70" y="434"/>
                </a:lnTo>
                <a:lnTo>
                  <a:pt x="68" y="435"/>
                </a:lnTo>
                <a:lnTo>
                  <a:pt x="65" y="438"/>
                </a:lnTo>
                <a:lnTo>
                  <a:pt x="65" y="443"/>
                </a:lnTo>
                <a:lnTo>
                  <a:pt x="65" y="572"/>
                </a:lnTo>
                <a:lnTo>
                  <a:pt x="65" y="572"/>
                </a:lnTo>
                <a:lnTo>
                  <a:pt x="65" y="575"/>
                </a:lnTo>
                <a:lnTo>
                  <a:pt x="68" y="578"/>
                </a:lnTo>
                <a:lnTo>
                  <a:pt x="70" y="579"/>
                </a:lnTo>
                <a:lnTo>
                  <a:pt x="75" y="581"/>
                </a:lnTo>
                <a:lnTo>
                  <a:pt x="586" y="581"/>
                </a:lnTo>
                <a:lnTo>
                  <a:pt x="586" y="581"/>
                </a:lnTo>
                <a:lnTo>
                  <a:pt x="589" y="579"/>
                </a:lnTo>
                <a:lnTo>
                  <a:pt x="593" y="578"/>
                </a:lnTo>
                <a:lnTo>
                  <a:pt x="595" y="575"/>
                </a:lnTo>
                <a:lnTo>
                  <a:pt x="596" y="572"/>
                </a:lnTo>
                <a:lnTo>
                  <a:pt x="596" y="443"/>
                </a:lnTo>
                <a:lnTo>
                  <a:pt x="596" y="443"/>
                </a:lnTo>
                <a:lnTo>
                  <a:pt x="595" y="438"/>
                </a:lnTo>
                <a:lnTo>
                  <a:pt x="593" y="435"/>
                </a:lnTo>
                <a:lnTo>
                  <a:pt x="589" y="434"/>
                </a:lnTo>
                <a:lnTo>
                  <a:pt x="586" y="433"/>
                </a:lnTo>
                <a:lnTo>
                  <a:pt x="75" y="433"/>
                </a:lnTo>
                <a:lnTo>
                  <a:pt x="75" y="433"/>
                </a:lnTo>
                <a:close/>
                <a:moveTo>
                  <a:pt x="505" y="303"/>
                </a:moveTo>
                <a:lnTo>
                  <a:pt x="544" y="303"/>
                </a:lnTo>
                <a:lnTo>
                  <a:pt x="544" y="303"/>
                </a:lnTo>
                <a:lnTo>
                  <a:pt x="548" y="303"/>
                </a:lnTo>
                <a:lnTo>
                  <a:pt x="550" y="307"/>
                </a:lnTo>
                <a:lnTo>
                  <a:pt x="550" y="342"/>
                </a:lnTo>
                <a:lnTo>
                  <a:pt x="550" y="342"/>
                </a:lnTo>
                <a:lnTo>
                  <a:pt x="548" y="345"/>
                </a:lnTo>
                <a:lnTo>
                  <a:pt x="544" y="347"/>
                </a:lnTo>
                <a:lnTo>
                  <a:pt x="505" y="347"/>
                </a:lnTo>
                <a:lnTo>
                  <a:pt x="505" y="347"/>
                </a:lnTo>
                <a:lnTo>
                  <a:pt x="500" y="345"/>
                </a:lnTo>
                <a:lnTo>
                  <a:pt x="499" y="342"/>
                </a:lnTo>
                <a:lnTo>
                  <a:pt x="499" y="307"/>
                </a:lnTo>
                <a:lnTo>
                  <a:pt x="499" y="307"/>
                </a:lnTo>
                <a:lnTo>
                  <a:pt x="500" y="303"/>
                </a:lnTo>
                <a:lnTo>
                  <a:pt x="505" y="303"/>
                </a:lnTo>
                <a:lnTo>
                  <a:pt x="505" y="303"/>
                </a:lnTo>
                <a:close/>
                <a:moveTo>
                  <a:pt x="75" y="251"/>
                </a:moveTo>
                <a:lnTo>
                  <a:pt x="75" y="251"/>
                </a:lnTo>
                <a:lnTo>
                  <a:pt x="70" y="252"/>
                </a:lnTo>
                <a:lnTo>
                  <a:pt x="68" y="254"/>
                </a:lnTo>
                <a:lnTo>
                  <a:pt x="65" y="256"/>
                </a:lnTo>
                <a:lnTo>
                  <a:pt x="65" y="261"/>
                </a:lnTo>
                <a:lnTo>
                  <a:pt x="65" y="389"/>
                </a:lnTo>
                <a:lnTo>
                  <a:pt x="65" y="389"/>
                </a:lnTo>
                <a:lnTo>
                  <a:pt x="65" y="393"/>
                </a:lnTo>
                <a:lnTo>
                  <a:pt x="68" y="396"/>
                </a:lnTo>
                <a:lnTo>
                  <a:pt x="70" y="397"/>
                </a:lnTo>
                <a:lnTo>
                  <a:pt x="75" y="399"/>
                </a:lnTo>
                <a:lnTo>
                  <a:pt x="586" y="399"/>
                </a:lnTo>
                <a:lnTo>
                  <a:pt x="586" y="399"/>
                </a:lnTo>
                <a:lnTo>
                  <a:pt x="589" y="397"/>
                </a:lnTo>
                <a:lnTo>
                  <a:pt x="593" y="396"/>
                </a:lnTo>
                <a:lnTo>
                  <a:pt x="595" y="393"/>
                </a:lnTo>
                <a:lnTo>
                  <a:pt x="596" y="389"/>
                </a:lnTo>
                <a:lnTo>
                  <a:pt x="596" y="261"/>
                </a:lnTo>
                <a:lnTo>
                  <a:pt x="596" y="261"/>
                </a:lnTo>
                <a:lnTo>
                  <a:pt x="595" y="256"/>
                </a:lnTo>
                <a:lnTo>
                  <a:pt x="593" y="254"/>
                </a:lnTo>
                <a:lnTo>
                  <a:pt x="589" y="252"/>
                </a:lnTo>
                <a:lnTo>
                  <a:pt x="586" y="251"/>
                </a:lnTo>
                <a:lnTo>
                  <a:pt x="75" y="251"/>
                </a:lnTo>
                <a:lnTo>
                  <a:pt x="75" y="251"/>
                </a:lnTo>
                <a:close/>
                <a:moveTo>
                  <a:pt x="505" y="120"/>
                </a:moveTo>
                <a:lnTo>
                  <a:pt x="544" y="120"/>
                </a:lnTo>
                <a:lnTo>
                  <a:pt x="544" y="120"/>
                </a:lnTo>
                <a:lnTo>
                  <a:pt x="548" y="121"/>
                </a:lnTo>
                <a:lnTo>
                  <a:pt x="550" y="124"/>
                </a:lnTo>
                <a:lnTo>
                  <a:pt x="550" y="161"/>
                </a:lnTo>
                <a:lnTo>
                  <a:pt x="550" y="161"/>
                </a:lnTo>
                <a:lnTo>
                  <a:pt x="548" y="163"/>
                </a:lnTo>
                <a:lnTo>
                  <a:pt x="544" y="165"/>
                </a:lnTo>
                <a:lnTo>
                  <a:pt x="505" y="165"/>
                </a:lnTo>
                <a:lnTo>
                  <a:pt x="505" y="165"/>
                </a:lnTo>
                <a:lnTo>
                  <a:pt x="500" y="163"/>
                </a:lnTo>
                <a:lnTo>
                  <a:pt x="499" y="161"/>
                </a:lnTo>
                <a:lnTo>
                  <a:pt x="499" y="124"/>
                </a:lnTo>
                <a:lnTo>
                  <a:pt x="499" y="124"/>
                </a:lnTo>
                <a:lnTo>
                  <a:pt x="500" y="121"/>
                </a:lnTo>
                <a:lnTo>
                  <a:pt x="505" y="120"/>
                </a:lnTo>
                <a:lnTo>
                  <a:pt x="505" y="120"/>
                </a:lnTo>
                <a:close/>
                <a:moveTo>
                  <a:pt x="75" y="69"/>
                </a:moveTo>
                <a:lnTo>
                  <a:pt x="75" y="69"/>
                </a:lnTo>
                <a:lnTo>
                  <a:pt x="70" y="69"/>
                </a:lnTo>
                <a:lnTo>
                  <a:pt x="68" y="72"/>
                </a:lnTo>
                <a:lnTo>
                  <a:pt x="65" y="75"/>
                </a:lnTo>
                <a:lnTo>
                  <a:pt x="65" y="78"/>
                </a:lnTo>
                <a:lnTo>
                  <a:pt x="65" y="207"/>
                </a:lnTo>
                <a:lnTo>
                  <a:pt x="65" y="207"/>
                </a:lnTo>
                <a:lnTo>
                  <a:pt x="65" y="210"/>
                </a:lnTo>
                <a:lnTo>
                  <a:pt x="68" y="213"/>
                </a:lnTo>
                <a:lnTo>
                  <a:pt x="70" y="216"/>
                </a:lnTo>
                <a:lnTo>
                  <a:pt x="75" y="216"/>
                </a:lnTo>
                <a:lnTo>
                  <a:pt x="586" y="216"/>
                </a:lnTo>
                <a:lnTo>
                  <a:pt x="586" y="216"/>
                </a:lnTo>
                <a:lnTo>
                  <a:pt x="589" y="216"/>
                </a:lnTo>
                <a:lnTo>
                  <a:pt x="593" y="213"/>
                </a:lnTo>
                <a:lnTo>
                  <a:pt x="595" y="210"/>
                </a:lnTo>
                <a:lnTo>
                  <a:pt x="596" y="207"/>
                </a:lnTo>
                <a:lnTo>
                  <a:pt x="596" y="78"/>
                </a:lnTo>
                <a:lnTo>
                  <a:pt x="596" y="78"/>
                </a:lnTo>
                <a:lnTo>
                  <a:pt x="595" y="75"/>
                </a:lnTo>
                <a:lnTo>
                  <a:pt x="593" y="72"/>
                </a:lnTo>
                <a:lnTo>
                  <a:pt x="589" y="69"/>
                </a:lnTo>
                <a:lnTo>
                  <a:pt x="586" y="69"/>
                </a:lnTo>
                <a:lnTo>
                  <a:pt x="75" y="69"/>
                </a:lnTo>
                <a:lnTo>
                  <a:pt x="75" y="69"/>
                </a:lnTo>
                <a:close/>
                <a:moveTo>
                  <a:pt x="66" y="0"/>
                </a:moveTo>
                <a:lnTo>
                  <a:pt x="66" y="0"/>
                </a:lnTo>
                <a:lnTo>
                  <a:pt x="52" y="1"/>
                </a:lnTo>
                <a:lnTo>
                  <a:pt x="39" y="6"/>
                </a:lnTo>
                <a:lnTo>
                  <a:pt x="28" y="13"/>
                </a:lnTo>
                <a:lnTo>
                  <a:pt x="18" y="20"/>
                </a:lnTo>
                <a:lnTo>
                  <a:pt x="11" y="30"/>
                </a:lnTo>
                <a:lnTo>
                  <a:pt x="4" y="41"/>
                </a:lnTo>
                <a:lnTo>
                  <a:pt x="1" y="54"/>
                </a:lnTo>
                <a:lnTo>
                  <a:pt x="0" y="68"/>
                </a:lnTo>
                <a:lnTo>
                  <a:pt x="0" y="765"/>
                </a:lnTo>
                <a:lnTo>
                  <a:pt x="0" y="765"/>
                </a:lnTo>
                <a:lnTo>
                  <a:pt x="1" y="778"/>
                </a:lnTo>
                <a:lnTo>
                  <a:pt x="4" y="791"/>
                </a:lnTo>
                <a:lnTo>
                  <a:pt x="11" y="802"/>
                </a:lnTo>
                <a:lnTo>
                  <a:pt x="18" y="812"/>
                </a:lnTo>
                <a:lnTo>
                  <a:pt x="28" y="820"/>
                </a:lnTo>
                <a:lnTo>
                  <a:pt x="39" y="826"/>
                </a:lnTo>
                <a:lnTo>
                  <a:pt x="52" y="830"/>
                </a:lnTo>
                <a:lnTo>
                  <a:pt x="66" y="831"/>
                </a:lnTo>
                <a:lnTo>
                  <a:pt x="85" y="831"/>
                </a:lnTo>
                <a:lnTo>
                  <a:pt x="85" y="831"/>
                </a:lnTo>
                <a:lnTo>
                  <a:pt x="86" y="841"/>
                </a:lnTo>
                <a:lnTo>
                  <a:pt x="89" y="850"/>
                </a:lnTo>
                <a:lnTo>
                  <a:pt x="94" y="858"/>
                </a:lnTo>
                <a:lnTo>
                  <a:pt x="100" y="864"/>
                </a:lnTo>
                <a:lnTo>
                  <a:pt x="109" y="871"/>
                </a:lnTo>
                <a:lnTo>
                  <a:pt x="117" y="875"/>
                </a:lnTo>
                <a:lnTo>
                  <a:pt x="125" y="878"/>
                </a:lnTo>
                <a:lnTo>
                  <a:pt x="135" y="878"/>
                </a:lnTo>
                <a:lnTo>
                  <a:pt x="135" y="878"/>
                </a:lnTo>
                <a:lnTo>
                  <a:pt x="145" y="878"/>
                </a:lnTo>
                <a:lnTo>
                  <a:pt x="155" y="875"/>
                </a:lnTo>
                <a:lnTo>
                  <a:pt x="163" y="871"/>
                </a:lnTo>
                <a:lnTo>
                  <a:pt x="171" y="864"/>
                </a:lnTo>
                <a:lnTo>
                  <a:pt x="178" y="858"/>
                </a:lnTo>
                <a:lnTo>
                  <a:pt x="182" y="850"/>
                </a:lnTo>
                <a:lnTo>
                  <a:pt x="185" y="841"/>
                </a:lnTo>
                <a:lnTo>
                  <a:pt x="187" y="831"/>
                </a:lnTo>
                <a:lnTo>
                  <a:pt x="474" y="831"/>
                </a:lnTo>
                <a:lnTo>
                  <a:pt x="474" y="831"/>
                </a:lnTo>
                <a:lnTo>
                  <a:pt x="475" y="841"/>
                </a:lnTo>
                <a:lnTo>
                  <a:pt x="479" y="850"/>
                </a:lnTo>
                <a:lnTo>
                  <a:pt x="483" y="858"/>
                </a:lnTo>
                <a:lnTo>
                  <a:pt x="490" y="864"/>
                </a:lnTo>
                <a:lnTo>
                  <a:pt x="498" y="871"/>
                </a:lnTo>
                <a:lnTo>
                  <a:pt x="506" y="875"/>
                </a:lnTo>
                <a:lnTo>
                  <a:pt x="516" y="878"/>
                </a:lnTo>
                <a:lnTo>
                  <a:pt x="526" y="878"/>
                </a:lnTo>
                <a:lnTo>
                  <a:pt x="526" y="878"/>
                </a:lnTo>
                <a:lnTo>
                  <a:pt x="536" y="878"/>
                </a:lnTo>
                <a:lnTo>
                  <a:pt x="544" y="875"/>
                </a:lnTo>
                <a:lnTo>
                  <a:pt x="552" y="871"/>
                </a:lnTo>
                <a:lnTo>
                  <a:pt x="561" y="864"/>
                </a:lnTo>
                <a:lnTo>
                  <a:pt x="567" y="858"/>
                </a:lnTo>
                <a:lnTo>
                  <a:pt x="572" y="850"/>
                </a:lnTo>
                <a:lnTo>
                  <a:pt x="575" y="841"/>
                </a:lnTo>
                <a:lnTo>
                  <a:pt x="576" y="831"/>
                </a:lnTo>
                <a:lnTo>
                  <a:pt x="595" y="831"/>
                </a:lnTo>
                <a:lnTo>
                  <a:pt x="595" y="831"/>
                </a:lnTo>
                <a:lnTo>
                  <a:pt x="609" y="830"/>
                </a:lnTo>
                <a:lnTo>
                  <a:pt x="620" y="826"/>
                </a:lnTo>
                <a:lnTo>
                  <a:pt x="631" y="820"/>
                </a:lnTo>
                <a:lnTo>
                  <a:pt x="641" y="812"/>
                </a:lnTo>
                <a:lnTo>
                  <a:pt x="650" y="802"/>
                </a:lnTo>
                <a:lnTo>
                  <a:pt x="655" y="791"/>
                </a:lnTo>
                <a:lnTo>
                  <a:pt x="660" y="778"/>
                </a:lnTo>
                <a:lnTo>
                  <a:pt x="661" y="765"/>
                </a:lnTo>
                <a:lnTo>
                  <a:pt x="661" y="68"/>
                </a:lnTo>
                <a:lnTo>
                  <a:pt x="661" y="68"/>
                </a:lnTo>
                <a:lnTo>
                  <a:pt x="660" y="54"/>
                </a:lnTo>
                <a:lnTo>
                  <a:pt x="655" y="41"/>
                </a:lnTo>
                <a:lnTo>
                  <a:pt x="650" y="30"/>
                </a:lnTo>
                <a:lnTo>
                  <a:pt x="641" y="20"/>
                </a:lnTo>
                <a:lnTo>
                  <a:pt x="631" y="13"/>
                </a:lnTo>
                <a:lnTo>
                  <a:pt x="620" y="6"/>
                </a:lnTo>
                <a:lnTo>
                  <a:pt x="609" y="1"/>
                </a:lnTo>
                <a:lnTo>
                  <a:pt x="595" y="0"/>
                </a:lnTo>
                <a:lnTo>
                  <a:pt x="66" y="0"/>
                </a:lnTo>
                <a:lnTo>
                  <a:pt x="66" y="0"/>
                </a:lnTo>
                <a:close/>
                <a:moveTo>
                  <a:pt x="595" y="39"/>
                </a:moveTo>
                <a:lnTo>
                  <a:pt x="66" y="39"/>
                </a:lnTo>
                <a:lnTo>
                  <a:pt x="66" y="39"/>
                </a:lnTo>
                <a:lnTo>
                  <a:pt x="61" y="41"/>
                </a:lnTo>
                <a:lnTo>
                  <a:pt x="55" y="42"/>
                </a:lnTo>
                <a:lnTo>
                  <a:pt x="51" y="45"/>
                </a:lnTo>
                <a:lnTo>
                  <a:pt x="47" y="48"/>
                </a:lnTo>
                <a:lnTo>
                  <a:pt x="44" y="52"/>
                </a:lnTo>
                <a:lnTo>
                  <a:pt x="41" y="56"/>
                </a:lnTo>
                <a:lnTo>
                  <a:pt x="39" y="62"/>
                </a:lnTo>
                <a:lnTo>
                  <a:pt x="38" y="68"/>
                </a:lnTo>
                <a:lnTo>
                  <a:pt x="38" y="765"/>
                </a:lnTo>
                <a:lnTo>
                  <a:pt x="38" y="765"/>
                </a:lnTo>
                <a:lnTo>
                  <a:pt x="39" y="769"/>
                </a:lnTo>
                <a:lnTo>
                  <a:pt x="41" y="775"/>
                </a:lnTo>
                <a:lnTo>
                  <a:pt x="44" y="779"/>
                </a:lnTo>
                <a:lnTo>
                  <a:pt x="47" y="784"/>
                </a:lnTo>
                <a:lnTo>
                  <a:pt x="51" y="788"/>
                </a:lnTo>
                <a:lnTo>
                  <a:pt x="55" y="789"/>
                </a:lnTo>
                <a:lnTo>
                  <a:pt x="61" y="792"/>
                </a:lnTo>
                <a:lnTo>
                  <a:pt x="66" y="792"/>
                </a:lnTo>
                <a:lnTo>
                  <a:pt x="595" y="792"/>
                </a:lnTo>
                <a:lnTo>
                  <a:pt x="595" y="792"/>
                </a:lnTo>
                <a:lnTo>
                  <a:pt x="600" y="792"/>
                </a:lnTo>
                <a:lnTo>
                  <a:pt x="606" y="789"/>
                </a:lnTo>
                <a:lnTo>
                  <a:pt x="610" y="788"/>
                </a:lnTo>
                <a:lnTo>
                  <a:pt x="614" y="784"/>
                </a:lnTo>
                <a:lnTo>
                  <a:pt x="617" y="779"/>
                </a:lnTo>
                <a:lnTo>
                  <a:pt x="620" y="775"/>
                </a:lnTo>
                <a:lnTo>
                  <a:pt x="622" y="769"/>
                </a:lnTo>
                <a:lnTo>
                  <a:pt x="622" y="765"/>
                </a:lnTo>
                <a:lnTo>
                  <a:pt x="622" y="68"/>
                </a:lnTo>
                <a:lnTo>
                  <a:pt x="622" y="68"/>
                </a:lnTo>
                <a:lnTo>
                  <a:pt x="622" y="62"/>
                </a:lnTo>
                <a:lnTo>
                  <a:pt x="620" y="56"/>
                </a:lnTo>
                <a:lnTo>
                  <a:pt x="617" y="52"/>
                </a:lnTo>
                <a:lnTo>
                  <a:pt x="614" y="48"/>
                </a:lnTo>
                <a:lnTo>
                  <a:pt x="610" y="45"/>
                </a:lnTo>
                <a:lnTo>
                  <a:pt x="606" y="42"/>
                </a:lnTo>
                <a:lnTo>
                  <a:pt x="600" y="41"/>
                </a:lnTo>
                <a:lnTo>
                  <a:pt x="595" y="39"/>
                </a:lnTo>
                <a:lnTo>
                  <a:pt x="595" y="39"/>
                </a:lnTo>
                <a:close/>
              </a:path>
            </a:pathLst>
          </a:custGeom>
          <a:solidFill>
            <a:srgbClr val="01A08D"/>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latin typeface="Arial" panose="020B0604020202020204" pitchFamily="34" charset="0"/>
              <a:cs typeface="Arial" panose="020B0604020202020204" pitchFamily="34" charset="0"/>
            </a:endParaRPr>
          </a:p>
        </p:txBody>
      </p:sp>
      <p:sp>
        <p:nvSpPr>
          <p:cNvPr id="221" name="Freeform 19"/>
          <p:cNvSpPr>
            <a:spLocks noEditPoints="1"/>
          </p:cNvSpPr>
          <p:nvPr/>
        </p:nvSpPr>
        <p:spPr bwMode="auto">
          <a:xfrm>
            <a:off x="4291532" y="5500633"/>
            <a:ext cx="253238" cy="539848"/>
          </a:xfrm>
          <a:custGeom>
            <a:avLst/>
            <a:gdLst>
              <a:gd name="T0" fmla="*/ 254 w 258"/>
              <a:gd name="T1" fmla="*/ 0 h 550"/>
              <a:gd name="T2" fmla="*/ 6 w 258"/>
              <a:gd name="T3" fmla="*/ 0 h 550"/>
              <a:gd name="T4" fmla="*/ 6 w 258"/>
              <a:gd name="T5" fmla="*/ 0 h 550"/>
              <a:gd name="T6" fmla="*/ 2 w 258"/>
              <a:gd name="T7" fmla="*/ 2 h 550"/>
              <a:gd name="T8" fmla="*/ 0 w 258"/>
              <a:gd name="T9" fmla="*/ 6 h 550"/>
              <a:gd name="T10" fmla="*/ 0 w 258"/>
              <a:gd name="T11" fmla="*/ 6 h 550"/>
              <a:gd name="T12" fmla="*/ 0 w 258"/>
              <a:gd name="T13" fmla="*/ 544 h 550"/>
              <a:gd name="T14" fmla="*/ 0 w 258"/>
              <a:gd name="T15" fmla="*/ 544 h 550"/>
              <a:gd name="T16" fmla="*/ 2 w 258"/>
              <a:gd name="T17" fmla="*/ 548 h 550"/>
              <a:gd name="T18" fmla="*/ 6 w 258"/>
              <a:gd name="T19" fmla="*/ 550 h 550"/>
              <a:gd name="T20" fmla="*/ 254 w 258"/>
              <a:gd name="T21" fmla="*/ 550 h 550"/>
              <a:gd name="T22" fmla="*/ 254 w 258"/>
              <a:gd name="T23" fmla="*/ 550 h 550"/>
              <a:gd name="T24" fmla="*/ 258 w 258"/>
              <a:gd name="T25" fmla="*/ 548 h 550"/>
              <a:gd name="T26" fmla="*/ 258 w 258"/>
              <a:gd name="T27" fmla="*/ 544 h 550"/>
              <a:gd name="T28" fmla="*/ 258 w 258"/>
              <a:gd name="T29" fmla="*/ 6 h 550"/>
              <a:gd name="T30" fmla="*/ 258 w 258"/>
              <a:gd name="T31" fmla="*/ 6 h 550"/>
              <a:gd name="T32" fmla="*/ 258 w 258"/>
              <a:gd name="T33" fmla="*/ 2 h 550"/>
              <a:gd name="T34" fmla="*/ 254 w 258"/>
              <a:gd name="T35" fmla="*/ 0 h 550"/>
              <a:gd name="T36" fmla="*/ 254 w 258"/>
              <a:gd name="T37" fmla="*/ 0 h 550"/>
              <a:gd name="T38" fmla="*/ 34 w 258"/>
              <a:gd name="T39" fmla="*/ 42 h 550"/>
              <a:gd name="T40" fmla="*/ 226 w 258"/>
              <a:gd name="T41" fmla="*/ 42 h 550"/>
              <a:gd name="T42" fmla="*/ 226 w 258"/>
              <a:gd name="T43" fmla="*/ 80 h 550"/>
              <a:gd name="T44" fmla="*/ 34 w 258"/>
              <a:gd name="T45" fmla="*/ 80 h 550"/>
              <a:gd name="T46" fmla="*/ 34 w 258"/>
              <a:gd name="T47" fmla="*/ 42 h 550"/>
              <a:gd name="T48" fmla="*/ 34 w 258"/>
              <a:gd name="T49" fmla="*/ 42 h 550"/>
              <a:gd name="T50" fmla="*/ 34 w 258"/>
              <a:gd name="T51" fmla="*/ 114 h 550"/>
              <a:gd name="T52" fmla="*/ 226 w 258"/>
              <a:gd name="T53" fmla="*/ 114 h 550"/>
              <a:gd name="T54" fmla="*/ 226 w 258"/>
              <a:gd name="T55" fmla="*/ 152 h 550"/>
              <a:gd name="T56" fmla="*/ 34 w 258"/>
              <a:gd name="T57" fmla="*/ 152 h 550"/>
              <a:gd name="T58" fmla="*/ 34 w 258"/>
              <a:gd name="T59" fmla="*/ 114 h 550"/>
              <a:gd name="T60" fmla="*/ 34 w 258"/>
              <a:gd name="T61" fmla="*/ 114 h 550"/>
              <a:gd name="T62" fmla="*/ 34 w 258"/>
              <a:gd name="T63" fmla="*/ 186 h 550"/>
              <a:gd name="T64" fmla="*/ 226 w 258"/>
              <a:gd name="T65" fmla="*/ 186 h 550"/>
              <a:gd name="T66" fmla="*/ 226 w 258"/>
              <a:gd name="T67" fmla="*/ 224 h 550"/>
              <a:gd name="T68" fmla="*/ 34 w 258"/>
              <a:gd name="T69" fmla="*/ 224 h 550"/>
              <a:gd name="T70" fmla="*/ 34 w 258"/>
              <a:gd name="T71" fmla="*/ 186 h 550"/>
              <a:gd name="T72" fmla="*/ 34 w 258"/>
              <a:gd name="T73" fmla="*/ 186 h 550"/>
              <a:gd name="T74" fmla="*/ 130 w 258"/>
              <a:gd name="T75" fmla="*/ 456 h 550"/>
              <a:gd name="T76" fmla="*/ 130 w 258"/>
              <a:gd name="T77" fmla="*/ 456 h 550"/>
              <a:gd name="T78" fmla="*/ 140 w 258"/>
              <a:gd name="T79" fmla="*/ 458 h 550"/>
              <a:gd name="T80" fmla="*/ 148 w 258"/>
              <a:gd name="T81" fmla="*/ 464 h 550"/>
              <a:gd name="T82" fmla="*/ 154 w 258"/>
              <a:gd name="T83" fmla="*/ 472 h 550"/>
              <a:gd name="T84" fmla="*/ 156 w 258"/>
              <a:gd name="T85" fmla="*/ 482 h 550"/>
              <a:gd name="T86" fmla="*/ 156 w 258"/>
              <a:gd name="T87" fmla="*/ 482 h 550"/>
              <a:gd name="T88" fmla="*/ 154 w 258"/>
              <a:gd name="T89" fmla="*/ 494 h 550"/>
              <a:gd name="T90" fmla="*/ 148 w 258"/>
              <a:gd name="T91" fmla="*/ 502 h 550"/>
              <a:gd name="T92" fmla="*/ 140 w 258"/>
              <a:gd name="T93" fmla="*/ 508 h 550"/>
              <a:gd name="T94" fmla="*/ 130 w 258"/>
              <a:gd name="T95" fmla="*/ 510 h 550"/>
              <a:gd name="T96" fmla="*/ 130 w 258"/>
              <a:gd name="T97" fmla="*/ 510 h 550"/>
              <a:gd name="T98" fmla="*/ 120 w 258"/>
              <a:gd name="T99" fmla="*/ 508 h 550"/>
              <a:gd name="T100" fmla="*/ 110 w 258"/>
              <a:gd name="T101" fmla="*/ 502 h 550"/>
              <a:gd name="T102" fmla="*/ 104 w 258"/>
              <a:gd name="T103" fmla="*/ 494 h 550"/>
              <a:gd name="T104" fmla="*/ 102 w 258"/>
              <a:gd name="T105" fmla="*/ 482 h 550"/>
              <a:gd name="T106" fmla="*/ 102 w 258"/>
              <a:gd name="T107" fmla="*/ 482 h 550"/>
              <a:gd name="T108" fmla="*/ 104 w 258"/>
              <a:gd name="T109" fmla="*/ 472 h 550"/>
              <a:gd name="T110" fmla="*/ 110 w 258"/>
              <a:gd name="T111" fmla="*/ 464 h 550"/>
              <a:gd name="T112" fmla="*/ 120 w 258"/>
              <a:gd name="T113" fmla="*/ 458 h 550"/>
              <a:gd name="T114" fmla="*/ 130 w 258"/>
              <a:gd name="T115" fmla="*/ 456 h 550"/>
              <a:gd name="T116" fmla="*/ 130 w 258"/>
              <a:gd name="T117" fmla="*/ 456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550">
                <a:moveTo>
                  <a:pt x="254" y="0"/>
                </a:moveTo>
                <a:lnTo>
                  <a:pt x="6" y="0"/>
                </a:lnTo>
                <a:lnTo>
                  <a:pt x="6" y="0"/>
                </a:lnTo>
                <a:lnTo>
                  <a:pt x="2" y="2"/>
                </a:lnTo>
                <a:lnTo>
                  <a:pt x="0" y="6"/>
                </a:lnTo>
                <a:lnTo>
                  <a:pt x="0" y="6"/>
                </a:lnTo>
                <a:lnTo>
                  <a:pt x="0" y="544"/>
                </a:lnTo>
                <a:lnTo>
                  <a:pt x="0" y="544"/>
                </a:lnTo>
                <a:lnTo>
                  <a:pt x="2" y="548"/>
                </a:lnTo>
                <a:lnTo>
                  <a:pt x="6" y="550"/>
                </a:lnTo>
                <a:lnTo>
                  <a:pt x="254" y="550"/>
                </a:lnTo>
                <a:lnTo>
                  <a:pt x="254" y="550"/>
                </a:lnTo>
                <a:lnTo>
                  <a:pt x="258" y="548"/>
                </a:lnTo>
                <a:lnTo>
                  <a:pt x="258" y="544"/>
                </a:lnTo>
                <a:lnTo>
                  <a:pt x="258" y="6"/>
                </a:lnTo>
                <a:lnTo>
                  <a:pt x="258" y="6"/>
                </a:lnTo>
                <a:lnTo>
                  <a:pt x="258" y="2"/>
                </a:lnTo>
                <a:lnTo>
                  <a:pt x="254" y="0"/>
                </a:lnTo>
                <a:lnTo>
                  <a:pt x="254" y="0"/>
                </a:lnTo>
                <a:close/>
                <a:moveTo>
                  <a:pt x="34" y="42"/>
                </a:moveTo>
                <a:lnTo>
                  <a:pt x="226" y="42"/>
                </a:lnTo>
                <a:lnTo>
                  <a:pt x="226" y="80"/>
                </a:lnTo>
                <a:lnTo>
                  <a:pt x="34" y="80"/>
                </a:lnTo>
                <a:lnTo>
                  <a:pt x="34" y="42"/>
                </a:lnTo>
                <a:lnTo>
                  <a:pt x="34" y="42"/>
                </a:lnTo>
                <a:close/>
                <a:moveTo>
                  <a:pt x="34" y="114"/>
                </a:moveTo>
                <a:lnTo>
                  <a:pt x="226" y="114"/>
                </a:lnTo>
                <a:lnTo>
                  <a:pt x="226" y="152"/>
                </a:lnTo>
                <a:lnTo>
                  <a:pt x="34" y="152"/>
                </a:lnTo>
                <a:lnTo>
                  <a:pt x="34" y="114"/>
                </a:lnTo>
                <a:lnTo>
                  <a:pt x="34" y="114"/>
                </a:lnTo>
                <a:close/>
                <a:moveTo>
                  <a:pt x="34" y="186"/>
                </a:moveTo>
                <a:lnTo>
                  <a:pt x="226" y="186"/>
                </a:lnTo>
                <a:lnTo>
                  <a:pt x="226" y="224"/>
                </a:lnTo>
                <a:lnTo>
                  <a:pt x="34" y="224"/>
                </a:lnTo>
                <a:lnTo>
                  <a:pt x="34" y="186"/>
                </a:lnTo>
                <a:lnTo>
                  <a:pt x="34" y="186"/>
                </a:lnTo>
                <a:close/>
                <a:moveTo>
                  <a:pt x="130" y="456"/>
                </a:moveTo>
                <a:lnTo>
                  <a:pt x="130" y="456"/>
                </a:lnTo>
                <a:lnTo>
                  <a:pt x="140" y="458"/>
                </a:lnTo>
                <a:lnTo>
                  <a:pt x="148" y="464"/>
                </a:lnTo>
                <a:lnTo>
                  <a:pt x="154" y="472"/>
                </a:lnTo>
                <a:lnTo>
                  <a:pt x="156" y="482"/>
                </a:lnTo>
                <a:lnTo>
                  <a:pt x="156" y="482"/>
                </a:lnTo>
                <a:lnTo>
                  <a:pt x="154" y="494"/>
                </a:lnTo>
                <a:lnTo>
                  <a:pt x="148" y="502"/>
                </a:lnTo>
                <a:lnTo>
                  <a:pt x="140" y="508"/>
                </a:lnTo>
                <a:lnTo>
                  <a:pt x="130" y="510"/>
                </a:lnTo>
                <a:lnTo>
                  <a:pt x="130" y="510"/>
                </a:lnTo>
                <a:lnTo>
                  <a:pt x="120" y="508"/>
                </a:lnTo>
                <a:lnTo>
                  <a:pt x="110" y="502"/>
                </a:lnTo>
                <a:lnTo>
                  <a:pt x="104" y="494"/>
                </a:lnTo>
                <a:lnTo>
                  <a:pt x="102" y="482"/>
                </a:lnTo>
                <a:lnTo>
                  <a:pt x="102" y="482"/>
                </a:lnTo>
                <a:lnTo>
                  <a:pt x="104" y="472"/>
                </a:lnTo>
                <a:lnTo>
                  <a:pt x="110" y="464"/>
                </a:lnTo>
                <a:lnTo>
                  <a:pt x="120" y="458"/>
                </a:lnTo>
                <a:lnTo>
                  <a:pt x="130" y="456"/>
                </a:lnTo>
                <a:lnTo>
                  <a:pt x="130" y="456"/>
                </a:lnTo>
                <a:close/>
              </a:path>
            </a:pathLst>
          </a:custGeom>
          <a:solidFill>
            <a:srgbClr val="5D8C9D"/>
          </a:solidFill>
          <a:ln>
            <a:noFill/>
          </a:ln>
        </p:spPr>
        <p:txBody>
          <a:bodyPr vert="horz" wrap="square" lIns="46630" tIns="23315" rIns="46630" bIns="23315" numCol="1" anchor="t" anchorCtr="0" compatLnSpc="1">
            <a:prstTxWarp prst="textNoShape">
              <a:avLst/>
            </a:prstTxWarp>
          </a:bodyPr>
          <a:lstStyle/>
          <a:p>
            <a:endParaRPr lang="en-US" sz="2448" dirty="0">
              <a:solidFill>
                <a:srgbClr val="008EC0"/>
              </a:solidFill>
              <a:latin typeface="Arial" panose="020B0604020202020204" pitchFamily="34" charset="0"/>
              <a:cs typeface="Arial" panose="020B0604020202020204" pitchFamily="34" charset="0"/>
            </a:endParaRPr>
          </a:p>
        </p:txBody>
      </p:sp>
      <p:sp>
        <p:nvSpPr>
          <p:cNvPr id="222" name="Freeform 23"/>
          <p:cNvSpPr>
            <a:spLocks noEditPoints="1"/>
          </p:cNvSpPr>
          <p:nvPr/>
        </p:nvSpPr>
        <p:spPr bwMode="auto">
          <a:xfrm>
            <a:off x="10094397" y="5707878"/>
            <a:ext cx="747215" cy="479254"/>
          </a:xfrm>
          <a:custGeom>
            <a:avLst/>
            <a:gdLst>
              <a:gd name="T0" fmla="*/ 446 w 923"/>
              <a:gd name="T1" fmla="*/ 579 h 592"/>
              <a:gd name="T2" fmla="*/ 378 w 923"/>
              <a:gd name="T3" fmla="*/ 567 h 592"/>
              <a:gd name="T4" fmla="*/ 312 w 923"/>
              <a:gd name="T5" fmla="*/ 584 h 592"/>
              <a:gd name="T6" fmla="*/ 250 w 923"/>
              <a:gd name="T7" fmla="*/ 570 h 592"/>
              <a:gd name="T8" fmla="*/ 182 w 923"/>
              <a:gd name="T9" fmla="*/ 553 h 592"/>
              <a:gd name="T10" fmla="*/ 95 w 923"/>
              <a:gd name="T11" fmla="*/ 532 h 592"/>
              <a:gd name="T12" fmla="*/ 23 w 923"/>
              <a:gd name="T13" fmla="*/ 458 h 592"/>
              <a:gd name="T14" fmla="*/ 0 w 923"/>
              <a:gd name="T15" fmla="*/ 372 h 592"/>
              <a:gd name="T16" fmla="*/ 19 w 923"/>
              <a:gd name="T17" fmla="*/ 290 h 592"/>
              <a:gd name="T18" fmla="*/ 71 w 923"/>
              <a:gd name="T19" fmla="*/ 226 h 592"/>
              <a:gd name="T20" fmla="*/ 126 w 923"/>
              <a:gd name="T21" fmla="*/ 188 h 592"/>
              <a:gd name="T22" fmla="*/ 172 w 923"/>
              <a:gd name="T23" fmla="*/ 127 h 592"/>
              <a:gd name="T24" fmla="*/ 241 w 923"/>
              <a:gd name="T25" fmla="*/ 94 h 592"/>
              <a:gd name="T26" fmla="*/ 307 w 923"/>
              <a:gd name="T27" fmla="*/ 91 h 592"/>
              <a:gd name="T28" fmla="*/ 350 w 923"/>
              <a:gd name="T29" fmla="*/ 45 h 592"/>
              <a:gd name="T30" fmla="*/ 416 w 923"/>
              <a:gd name="T31" fmla="*/ 11 h 592"/>
              <a:gd name="T32" fmla="*/ 479 w 923"/>
              <a:gd name="T33" fmla="*/ 0 h 592"/>
              <a:gd name="T34" fmla="*/ 579 w 923"/>
              <a:gd name="T35" fmla="*/ 26 h 592"/>
              <a:gd name="T36" fmla="*/ 654 w 923"/>
              <a:gd name="T37" fmla="*/ 96 h 592"/>
              <a:gd name="T38" fmla="*/ 694 w 923"/>
              <a:gd name="T39" fmla="*/ 161 h 592"/>
              <a:gd name="T40" fmla="*/ 767 w 923"/>
              <a:gd name="T41" fmla="*/ 192 h 592"/>
              <a:gd name="T42" fmla="*/ 818 w 923"/>
              <a:gd name="T43" fmla="*/ 251 h 592"/>
              <a:gd name="T44" fmla="*/ 851 w 923"/>
              <a:gd name="T45" fmla="*/ 296 h 592"/>
              <a:gd name="T46" fmla="*/ 898 w 923"/>
              <a:gd name="T47" fmla="*/ 333 h 592"/>
              <a:gd name="T48" fmla="*/ 922 w 923"/>
              <a:gd name="T49" fmla="*/ 388 h 592"/>
              <a:gd name="T50" fmla="*/ 918 w 923"/>
              <a:gd name="T51" fmla="*/ 444 h 592"/>
              <a:gd name="T52" fmla="*/ 882 w 923"/>
              <a:gd name="T53" fmla="*/ 503 h 592"/>
              <a:gd name="T54" fmla="*/ 820 w 923"/>
              <a:gd name="T55" fmla="*/ 533 h 592"/>
              <a:gd name="T56" fmla="*/ 629 w 923"/>
              <a:gd name="T57" fmla="*/ 560 h 592"/>
              <a:gd name="T58" fmla="*/ 519 w 923"/>
              <a:gd name="T59" fmla="*/ 592 h 592"/>
              <a:gd name="T60" fmla="*/ 430 w 923"/>
              <a:gd name="T61" fmla="*/ 527 h 592"/>
              <a:gd name="T62" fmla="*/ 519 w 923"/>
              <a:gd name="T63" fmla="*/ 552 h 592"/>
              <a:gd name="T64" fmla="*/ 597 w 923"/>
              <a:gd name="T65" fmla="*/ 532 h 592"/>
              <a:gd name="T66" fmla="*/ 806 w 923"/>
              <a:gd name="T67" fmla="*/ 494 h 592"/>
              <a:gd name="T68" fmla="*/ 850 w 923"/>
              <a:gd name="T69" fmla="*/ 477 h 592"/>
              <a:gd name="T70" fmla="*/ 882 w 923"/>
              <a:gd name="T71" fmla="*/ 425 h 592"/>
              <a:gd name="T72" fmla="*/ 871 w 923"/>
              <a:gd name="T73" fmla="*/ 366 h 592"/>
              <a:gd name="T74" fmla="*/ 796 w 923"/>
              <a:gd name="T75" fmla="*/ 323 h 592"/>
              <a:gd name="T76" fmla="*/ 780 w 923"/>
              <a:gd name="T77" fmla="*/ 265 h 592"/>
              <a:gd name="T78" fmla="*/ 732 w 923"/>
              <a:gd name="T79" fmla="*/ 217 h 592"/>
              <a:gd name="T80" fmla="*/ 667 w 923"/>
              <a:gd name="T81" fmla="*/ 199 h 592"/>
              <a:gd name="T82" fmla="*/ 632 w 923"/>
              <a:gd name="T83" fmla="*/ 139 h 592"/>
              <a:gd name="T84" fmla="*/ 576 w 923"/>
              <a:gd name="T85" fmla="*/ 72 h 592"/>
              <a:gd name="T86" fmla="*/ 494 w 923"/>
              <a:gd name="T87" fmla="*/ 41 h 592"/>
              <a:gd name="T88" fmla="*/ 435 w 923"/>
              <a:gd name="T89" fmla="*/ 46 h 592"/>
              <a:gd name="T90" fmla="*/ 346 w 923"/>
              <a:gd name="T91" fmla="*/ 105 h 592"/>
              <a:gd name="T92" fmla="*/ 295 w 923"/>
              <a:gd name="T93" fmla="*/ 130 h 592"/>
              <a:gd name="T94" fmla="*/ 238 w 923"/>
              <a:gd name="T95" fmla="*/ 136 h 592"/>
              <a:gd name="T96" fmla="*/ 187 w 923"/>
              <a:gd name="T97" fmla="*/ 168 h 592"/>
              <a:gd name="T98" fmla="*/ 156 w 923"/>
              <a:gd name="T99" fmla="*/ 221 h 592"/>
              <a:gd name="T100" fmla="*/ 110 w 923"/>
              <a:gd name="T101" fmla="*/ 249 h 592"/>
              <a:gd name="T102" fmla="*/ 63 w 923"/>
              <a:gd name="T103" fmla="*/ 296 h 592"/>
              <a:gd name="T104" fmla="*/ 40 w 923"/>
              <a:gd name="T105" fmla="*/ 360 h 592"/>
              <a:gd name="T106" fmla="*/ 51 w 923"/>
              <a:gd name="T107" fmla="*/ 426 h 592"/>
              <a:gd name="T108" fmla="*/ 103 w 923"/>
              <a:gd name="T109" fmla="*/ 489 h 592"/>
              <a:gd name="T110" fmla="*/ 182 w 923"/>
              <a:gd name="T111" fmla="*/ 513 h 592"/>
              <a:gd name="T112" fmla="*/ 238 w 923"/>
              <a:gd name="T113" fmla="*/ 513 h 592"/>
              <a:gd name="T114" fmla="*/ 291 w 923"/>
              <a:gd name="T115" fmla="*/ 541 h 592"/>
              <a:gd name="T116" fmla="*/ 340 w 923"/>
              <a:gd name="T117" fmla="*/ 539 h 592"/>
              <a:gd name="T118" fmla="*/ 396 w 923"/>
              <a:gd name="T119" fmla="*/ 50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23" h="592">
                <a:moveTo>
                  <a:pt x="519" y="592"/>
                </a:moveTo>
                <a:lnTo>
                  <a:pt x="519" y="592"/>
                </a:lnTo>
                <a:lnTo>
                  <a:pt x="499" y="591"/>
                </a:lnTo>
                <a:lnTo>
                  <a:pt x="480" y="588"/>
                </a:lnTo>
                <a:lnTo>
                  <a:pt x="462" y="584"/>
                </a:lnTo>
                <a:lnTo>
                  <a:pt x="446" y="579"/>
                </a:lnTo>
                <a:lnTo>
                  <a:pt x="431" y="573"/>
                </a:lnTo>
                <a:lnTo>
                  <a:pt x="418" y="567"/>
                </a:lnTo>
                <a:lnTo>
                  <a:pt x="397" y="555"/>
                </a:lnTo>
                <a:lnTo>
                  <a:pt x="397" y="555"/>
                </a:lnTo>
                <a:lnTo>
                  <a:pt x="387" y="561"/>
                </a:lnTo>
                <a:lnTo>
                  <a:pt x="378" y="567"/>
                </a:lnTo>
                <a:lnTo>
                  <a:pt x="367" y="572"/>
                </a:lnTo>
                <a:lnTo>
                  <a:pt x="357" y="575"/>
                </a:lnTo>
                <a:lnTo>
                  <a:pt x="346" y="579"/>
                </a:lnTo>
                <a:lnTo>
                  <a:pt x="334" y="581"/>
                </a:lnTo>
                <a:lnTo>
                  <a:pt x="323" y="583"/>
                </a:lnTo>
                <a:lnTo>
                  <a:pt x="312" y="584"/>
                </a:lnTo>
                <a:lnTo>
                  <a:pt x="312" y="584"/>
                </a:lnTo>
                <a:lnTo>
                  <a:pt x="299" y="583"/>
                </a:lnTo>
                <a:lnTo>
                  <a:pt x="286" y="581"/>
                </a:lnTo>
                <a:lnTo>
                  <a:pt x="274" y="579"/>
                </a:lnTo>
                <a:lnTo>
                  <a:pt x="262" y="574"/>
                </a:lnTo>
                <a:lnTo>
                  <a:pt x="250" y="570"/>
                </a:lnTo>
                <a:lnTo>
                  <a:pt x="239" y="564"/>
                </a:lnTo>
                <a:lnTo>
                  <a:pt x="229" y="558"/>
                </a:lnTo>
                <a:lnTo>
                  <a:pt x="219" y="549"/>
                </a:lnTo>
                <a:lnTo>
                  <a:pt x="219" y="549"/>
                </a:lnTo>
                <a:lnTo>
                  <a:pt x="200" y="553"/>
                </a:lnTo>
                <a:lnTo>
                  <a:pt x="182" y="553"/>
                </a:lnTo>
                <a:lnTo>
                  <a:pt x="182" y="553"/>
                </a:lnTo>
                <a:lnTo>
                  <a:pt x="164" y="553"/>
                </a:lnTo>
                <a:lnTo>
                  <a:pt x="146" y="549"/>
                </a:lnTo>
                <a:lnTo>
                  <a:pt x="128" y="545"/>
                </a:lnTo>
                <a:lnTo>
                  <a:pt x="111" y="539"/>
                </a:lnTo>
                <a:lnTo>
                  <a:pt x="95" y="532"/>
                </a:lnTo>
                <a:lnTo>
                  <a:pt x="81" y="522"/>
                </a:lnTo>
                <a:lnTo>
                  <a:pt x="66" y="511"/>
                </a:lnTo>
                <a:lnTo>
                  <a:pt x="53" y="500"/>
                </a:lnTo>
                <a:lnTo>
                  <a:pt x="41" y="487"/>
                </a:lnTo>
                <a:lnTo>
                  <a:pt x="31" y="472"/>
                </a:lnTo>
                <a:lnTo>
                  <a:pt x="23" y="458"/>
                </a:lnTo>
                <a:lnTo>
                  <a:pt x="14" y="442"/>
                </a:lnTo>
                <a:lnTo>
                  <a:pt x="8" y="425"/>
                </a:lnTo>
                <a:lnTo>
                  <a:pt x="4" y="407"/>
                </a:lnTo>
                <a:lnTo>
                  <a:pt x="1" y="390"/>
                </a:lnTo>
                <a:lnTo>
                  <a:pt x="0" y="372"/>
                </a:lnTo>
                <a:lnTo>
                  <a:pt x="0" y="372"/>
                </a:lnTo>
                <a:lnTo>
                  <a:pt x="0" y="356"/>
                </a:lnTo>
                <a:lnTo>
                  <a:pt x="2" y="343"/>
                </a:lnTo>
                <a:lnTo>
                  <a:pt x="5" y="329"/>
                </a:lnTo>
                <a:lnTo>
                  <a:pt x="8" y="316"/>
                </a:lnTo>
                <a:lnTo>
                  <a:pt x="13" y="303"/>
                </a:lnTo>
                <a:lnTo>
                  <a:pt x="19" y="290"/>
                </a:lnTo>
                <a:lnTo>
                  <a:pt x="26" y="278"/>
                </a:lnTo>
                <a:lnTo>
                  <a:pt x="33" y="266"/>
                </a:lnTo>
                <a:lnTo>
                  <a:pt x="41" y="256"/>
                </a:lnTo>
                <a:lnTo>
                  <a:pt x="51" y="245"/>
                </a:lnTo>
                <a:lnTo>
                  <a:pt x="60" y="236"/>
                </a:lnTo>
                <a:lnTo>
                  <a:pt x="71" y="226"/>
                </a:lnTo>
                <a:lnTo>
                  <a:pt x="83" y="219"/>
                </a:lnTo>
                <a:lnTo>
                  <a:pt x="95" y="212"/>
                </a:lnTo>
                <a:lnTo>
                  <a:pt x="108" y="205"/>
                </a:lnTo>
                <a:lnTo>
                  <a:pt x="121" y="200"/>
                </a:lnTo>
                <a:lnTo>
                  <a:pt x="121" y="200"/>
                </a:lnTo>
                <a:lnTo>
                  <a:pt x="126" y="188"/>
                </a:lnTo>
                <a:lnTo>
                  <a:pt x="132" y="176"/>
                </a:lnTo>
                <a:lnTo>
                  <a:pt x="139" y="165"/>
                </a:lnTo>
                <a:lnTo>
                  <a:pt x="146" y="155"/>
                </a:lnTo>
                <a:lnTo>
                  <a:pt x="154" y="144"/>
                </a:lnTo>
                <a:lnTo>
                  <a:pt x="162" y="136"/>
                </a:lnTo>
                <a:lnTo>
                  <a:pt x="172" y="127"/>
                </a:lnTo>
                <a:lnTo>
                  <a:pt x="182" y="120"/>
                </a:lnTo>
                <a:lnTo>
                  <a:pt x="193" y="112"/>
                </a:lnTo>
                <a:lnTo>
                  <a:pt x="205" y="107"/>
                </a:lnTo>
                <a:lnTo>
                  <a:pt x="216" y="101"/>
                </a:lnTo>
                <a:lnTo>
                  <a:pt x="229" y="97"/>
                </a:lnTo>
                <a:lnTo>
                  <a:pt x="241" y="94"/>
                </a:lnTo>
                <a:lnTo>
                  <a:pt x="254" y="91"/>
                </a:lnTo>
                <a:lnTo>
                  <a:pt x="267" y="89"/>
                </a:lnTo>
                <a:lnTo>
                  <a:pt x="280" y="89"/>
                </a:lnTo>
                <a:lnTo>
                  <a:pt x="280" y="89"/>
                </a:lnTo>
                <a:lnTo>
                  <a:pt x="293" y="89"/>
                </a:lnTo>
                <a:lnTo>
                  <a:pt x="307" y="91"/>
                </a:lnTo>
                <a:lnTo>
                  <a:pt x="307" y="91"/>
                </a:lnTo>
                <a:lnTo>
                  <a:pt x="314" y="81"/>
                </a:lnTo>
                <a:lnTo>
                  <a:pt x="322" y="71"/>
                </a:lnTo>
                <a:lnTo>
                  <a:pt x="331" y="62"/>
                </a:lnTo>
                <a:lnTo>
                  <a:pt x="340" y="53"/>
                </a:lnTo>
                <a:lnTo>
                  <a:pt x="350" y="45"/>
                </a:lnTo>
                <a:lnTo>
                  <a:pt x="360" y="38"/>
                </a:lnTo>
                <a:lnTo>
                  <a:pt x="371" y="31"/>
                </a:lnTo>
                <a:lnTo>
                  <a:pt x="382" y="25"/>
                </a:lnTo>
                <a:lnTo>
                  <a:pt x="392" y="19"/>
                </a:lnTo>
                <a:lnTo>
                  <a:pt x="404" y="14"/>
                </a:lnTo>
                <a:lnTo>
                  <a:pt x="416" y="11"/>
                </a:lnTo>
                <a:lnTo>
                  <a:pt x="428" y="7"/>
                </a:lnTo>
                <a:lnTo>
                  <a:pt x="441" y="4"/>
                </a:lnTo>
                <a:lnTo>
                  <a:pt x="453" y="2"/>
                </a:lnTo>
                <a:lnTo>
                  <a:pt x="466" y="1"/>
                </a:lnTo>
                <a:lnTo>
                  <a:pt x="479" y="0"/>
                </a:lnTo>
                <a:lnTo>
                  <a:pt x="479" y="0"/>
                </a:lnTo>
                <a:lnTo>
                  <a:pt x="496" y="1"/>
                </a:lnTo>
                <a:lnTo>
                  <a:pt x="514" y="4"/>
                </a:lnTo>
                <a:lnTo>
                  <a:pt x="531" y="7"/>
                </a:lnTo>
                <a:lnTo>
                  <a:pt x="547" y="12"/>
                </a:lnTo>
                <a:lnTo>
                  <a:pt x="564" y="19"/>
                </a:lnTo>
                <a:lnTo>
                  <a:pt x="579" y="26"/>
                </a:lnTo>
                <a:lnTo>
                  <a:pt x="594" y="36"/>
                </a:lnTo>
                <a:lnTo>
                  <a:pt x="608" y="45"/>
                </a:lnTo>
                <a:lnTo>
                  <a:pt x="621" y="56"/>
                </a:lnTo>
                <a:lnTo>
                  <a:pt x="633" y="69"/>
                </a:lnTo>
                <a:lnTo>
                  <a:pt x="643" y="82"/>
                </a:lnTo>
                <a:lnTo>
                  <a:pt x="654" y="96"/>
                </a:lnTo>
                <a:lnTo>
                  <a:pt x="662" y="110"/>
                </a:lnTo>
                <a:lnTo>
                  <a:pt x="669" y="126"/>
                </a:lnTo>
                <a:lnTo>
                  <a:pt x="677" y="142"/>
                </a:lnTo>
                <a:lnTo>
                  <a:pt x="681" y="160"/>
                </a:lnTo>
                <a:lnTo>
                  <a:pt x="681" y="160"/>
                </a:lnTo>
                <a:lnTo>
                  <a:pt x="694" y="161"/>
                </a:lnTo>
                <a:lnTo>
                  <a:pt x="707" y="163"/>
                </a:lnTo>
                <a:lnTo>
                  <a:pt x="720" y="168"/>
                </a:lnTo>
                <a:lnTo>
                  <a:pt x="732" y="173"/>
                </a:lnTo>
                <a:lnTo>
                  <a:pt x="744" y="178"/>
                </a:lnTo>
                <a:lnTo>
                  <a:pt x="756" y="185"/>
                </a:lnTo>
                <a:lnTo>
                  <a:pt x="767" y="192"/>
                </a:lnTo>
                <a:lnTo>
                  <a:pt x="777" y="200"/>
                </a:lnTo>
                <a:lnTo>
                  <a:pt x="787" y="208"/>
                </a:lnTo>
                <a:lnTo>
                  <a:pt x="795" y="218"/>
                </a:lnTo>
                <a:lnTo>
                  <a:pt x="803" y="229"/>
                </a:lnTo>
                <a:lnTo>
                  <a:pt x="812" y="239"/>
                </a:lnTo>
                <a:lnTo>
                  <a:pt x="818" y="251"/>
                </a:lnTo>
                <a:lnTo>
                  <a:pt x="823" y="263"/>
                </a:lnTo>
                <a:lnTo>
                  <a:pt x="828" y="276"/>
                </a:lnTo>
                <a:lnTo>
                  <a:pt x="832" y="289"/>
                </a:lnTo>
                <a:lnTo>
                  <a:pt x="832" y="289"/>
                </a:lnTo>
                <a:lnTo>
                  <a:pt x="841" y="291"/>
                </a:lnTo>
                <a:lnTo>
                  <a:pt x="851" y="296"/>
                </a:lnTo>
                <a:lnTo>
                  <a:pt x="860" y="300"/>
                </a:lnTo>
                <a:lnTo>
                  <a:pt x="868" y="305"/>
                </a:lnTo>
                <a:lnTo>
                  <a:pt x="877" y="311"/>
                </a:lnTo>
                <a:lnTo>
                  <a:pt x="884" y="318"/>
                </a:lnTo>
                <a:lnTo>
                  <a:pt x="891" y="326"/>
                </a:lnTo>
                <a:lnTo>
                  <a:pt x="898" y="333"/>
                </a:lnTo>
                <a:lnTo>
                  <a:pt x="903" y="341"/>
                </a:lnTo>
                <a:lnTo>
                  <a:pt x="909" y="349"/>
                </a:lnTo>
                <a:lnTo>
                  <a:pt x="912" y="359"/>
                </a:lnTo>
                <a:lnTo>
                  <a:pt x="916" y="368"/>
                </a:lnTo>
                <a:lnTo>
                  <a:pt x="919" y="378"/>
                </a:lnTo>
                <a:lnTo>
                  <a:pt x="922" y="388"/>
                </a:lnTo>
                <a:lnTo>
                  <a:pt x="923" y="398"/>
                </a:lnTo>
                <a:lnTo>
                  <a:pt x="923" y="408"/>
                </a:lnTo>
                <a:lnTo>
                  <a:pt x="923" y="408"/>
                </a:lnTo>
                <a:lnTo>
                  <a:pt x="923" y="422"/>
                </a:lnTo>
                <a:lnTo>
                  <a:pt x="921" y="433"/>
                </a:lnTo>
                <a:lnTo>
                  <a:pt x="918" y="444"/>
                </a:lnTo>
                <a:lnTo>
                  <a:pt x="915" y="456"/>
                </a:lnTo>
                <a:lnTo>
                  <a:pt x="910" y="466"/>
                </a:lnTo>
                <a:lnTo>
                  <a:pt x="904" y="476"/>
                </a:lnTo>
                <a:lnTo>
                  <a:pt x="897" y="485"/>
                </a:lnTo>
                <a:lnTo>
                  <a:pt x="890" y="495"/>
                </a:lnTo>
                <a:lnTo>
                  <a:pt x="882" y="503"/>
                </a:lnTo>
                <a:lnTo>
                  <a:pt x="873" y="510"/>
                </a:lnTo>
                <a:lnTo>
                  <a:pt x="864" y="516"/>
                </a:lnTo>
                <a:lnTo>
                  <a:pt x="853" y="522"/>
                </a:lnTo>
                <a:lnTo>
                  <a:pt x="842" y="527"/>
                </a:lnTo>
                <a:lnTo>
                  <a:pt x="832" y="530"/>
                </a:lnTo>
                <a:lnTo>
                  <a:pt x="820" y="533"/>
                </a:lnTo>
                <a:lnTo>
                  <a:pt x="808" y="534"/>
                </a:lnTo>
                <a:lnTo>
                  <a:pt x="808" y="534"/>
                </a:lnTo>
                <a:lnTo>
                  <a:pt x="662" y="534"/>
                </a:lnTo>
                <a:lnTo>
                  <a:pt x="662" y="534"/>
                </a:lnTo>
                <a:lnTo>
                  <a:pt x="646" y="548"/>
                </a:lnTo>
                <a:lnTo>
                  <a:pt x="629" y="560"/>
                </a:lnTo>
                <a:lnTo>
                  <a:pt x="611" y="570"/>
                </a:lnTo>
                <a:lnTo>
                  <a:pt x="594" y="578"/>
                </a:lnTo>
                <a:lnTo>
                  <a:pt x="576" y="584"/>
                </a:lnTo>
                <a:lnTo>
                  <a:pt x="557" y="588"/>
                </a:lnTo>
                <a:lnTo>
                  <a:pt x="538" y="591"/>
                </a:lnTo>
                <a:lnTo>
                  <a:pt x="519" y="592"/>
                </a:lnTo>
                <a:lnTo>
                  <a:pt x="519" y="592"/>
                </a:lnTo>
                <a:close/>
                <a:moveTo>
                  <a:pt x="396" y="502"/>
                </a:moveTo>
                <a:lnTo>
                  <a:pt x="409" y="514"/>
                </a:lnTo>
                <a:lnTo>
                  <a:pt x="409" y="514"/>
                </a:lnTo>
                <a:lnTo>
                  <a:pt x="418" y="521"/>
                </a:lnTo>
                <a:lnTo>
                  <a:pt x="430" y="527"/>
                </a:lnTo>
                <a:lnTo>
                  <a:pt x="442" y="534"/>
                </a:lnTo>
                <a:lnTo>
                  <a:pt x="455" y="540"/>
                </a:lnTo>
                <a:lnTo>
                  <a:pt x="470" y="545"/>
                </a:lnTo>
                <a:lnTo>
                  <a:pt x="486" y="548"/>
                </a:lnTo>
                <a:lnTo>
                  <a:pt x="502" y="551"/>
                </a:lnTo>
                <a:lnTo>
                  <a:pt x="519" y="552"/>
                </a:lnTo>
                <a:lnTo>
                  <a:pt x="519" y="552"/>
                </a:lnTo>
                <a:lnTo>
                  <a:pt x="534" y="551"/>
                </a:lnTo>
                <a:lnTo>
                  <a:pt x="551" y="548"/>
                </a:lnTo>
                <a:lnTo>
                  <a:pt x="566" y="545"/>
                </a:lnTo>
                <a:lnTo>
                  <a:pt x="582" y="539"/>
                </a:lnTo>
                <a:lnTo>
                  <a:pt x="597" y="532"/>
                </a:lnTo>
                <a:lnTo>
                  <a:pt x="613" y="522"/>
                </a:lnTo>
                <a:lnTo>
                  <a:pt x="627" y="511"/>
                </a:lnTo>
                <a:lnTo>
                  <a:pt x="641" y="500"/>
                </a:lnTo>
                <a:lnTo>
                  <a:pt x="647" y="494"/>
                </a:lnTo>
                <a:lnTo>
                  <a:pt x="806" y="494"/>
                </a:lnTo>
                <a:lnTo>
                  <a:pt x="806" y="494"/>
                </a:lnTo>
                <a:lnTo>
                  <a:pt x="814" y="494"/>
                </a:lnTo>
                <a:lnTo>
                  <a:pt x="822" y="491"/>
                </a:lnTo>
                <a:lnTo>
                  <a:pt x="829" y="489"/>
                </a:lnTo>
                <a:lnTo>
                  <a:pt x="837" y="485"/>
                </a:lnTo>
                <a:lnTo>
                  <a:pt x="844" y="482"/>
                </a:lnTo>
                <a:lnTo>
                  <a:pt x="850" y="477"/>
                </a:lnTo>
                <a:lnTo>
                  <a:pt x="860" y="466"/>
                </a:lnTo>
                <a:lnTo>
                  <a:pt x="870" y="455"/>
                </a:lnTo>
                <a:lnTo>
                  <a:pt x="873" y="448"/>
                </a:lnTo>
                <a:lnTo>
                  <a:pt x="877" y="440"/>
                </a:lnTo>
                <a:lnTo>
                  <a:pt x="879" y="433"/>
                </a:lnTo>
                <a:lnTo>
                  <a:pt x="882" y="425"/>
                </a:lnTo>
                <a:lnTo>
                  <a:pt x="883" y="417"/>
                </a:lnTo>
                <a:lnTo>
                  <a:pt x="883" y="408"/>
                </a:lnTo>
                <a:lnTo>
                  <a:pt x="883" y="408"/>
                </a:lnTo>
                <a:lnTo>
                  <a:pt x="882" y="393"/>
                </a:lnTo>
                <a:lnTo>
                  <a:pt x="878" y="379"/>
                </a:lnTo>
                <a:lnTo>
                  <a:pt x="871" y="366"/>
                </a:lnTo>
                <a:lnTo>
                  <a:pt x="863" y="354"/>
                </a:lnTo>
                <a:lnTo>
                  <a:pt x="852" y="343"/>
                </a:lnTo>
                <a:lnTo>
                  <a:pt x="840" y="335"/>
                </a:lnTo>
                <a:lnTo>
                  <a:pt x="826" y="329"/>
                </a:lnTo>
                <a:lnTo>
                  <a:pt x="812" y="326"/>
                </a:lnTo>
                <a:lnTo>
                  <a:pt x="796" y="323"/>
                </a:lnTo>
                <a:lnTo>
                  <a:pt x="795" y="308"/>
                </a:lnTo>
                <a:lnTo>
                  <a:pt x="795" y="308"/>
                </a:lnTo>
                <a:lnTo>
                  <a:pt x="793" y="297"/>
                </a:lnTo>
                <a:lnTo>
                  <a:pt x="789" y="285"/>
                </a:lnTo>
                <a:lnTo>
                  <a:pt x="784" y="275"/>
                </a:lnTo>
                <a:lnTo>
                  <a:pt x="780" y="265"/>
                </a:lnTo>
                <a:lnTo>
                  <a:pt x="774" y="256"/>
                </a:lnTo>
                <a:lnTo>
                  <a:pt x="767" y="246"/>
                </a:lnTo>
                <a:lnTo>
                  <a:pt x="759" y="238"/>
                </a:lnTo>
                <a:lnTo>
                  <a:pt x="751" y="231"/>
                </a:lnTo>
                <a:lnTo>
                  <a:pt x="742" y="224"/>
                </a:lnTo>
                <a:lnTo>
                  <a:pt x="732" y="217"/>
                </a:lnTo>
                <a:lnTo>
                  <a:pt x="723" y="212"/>
                </a:lnTo>
                <a:lnTo>
                  <a:pt x="712" y="207"/>
                </a:lnTo>
                <a:lnTo>
                  <a:pt x="701" y="204"/>
                </a:lnTo>
                <a:lnTo>
                  <a:pt x="691" y="201"/>
                </a:lnTo>
                <a:lnTo>
                  <a:pt x="679" y="200"/>
                </a:lnTo>
                <a:lnTo>
                  <a:pt x="667" y="199"/>
                </a:lnTo>
                <a:lnTo>
                  <a:pt x="647" y="199"/>
                </a:lnTo>
                <a:lnTo>
                  <a:pt x="645" y="182"/>
                </a:lnTo>
                <a:lnTo>
                  <a:pt x="645" y="182"/>
                </a:lnTo>
                <a:lnTo>
                  <a:pt x="641" y="167"/>
                </a:lnTo>
                <a:lnTo>
                  <a:pt x="637" y="153"/>
                </a:lnTo>
                <a:lnTo>
                  <a:pt x="632" y="139"/>
                </a:lnTo>
                <a:lnTo>
                  <a:pt x="624" y="126"/>
                </a:lnTo>
                <a:lnTo>
                  <a:pt x="617" y="114"/>
                </a:lnTo>
                <a:lnTo>
                  <a:pt x="608" y="102"/>
                </a:lnTo>
                <a:lnTo>
                  <a:pt x="598" y="91"/>
                </a:lnTo>
                <a:lnTo>
                  <a:pt x="588" y="81"/>
                </a:lnTo>
                <a:lnTo>
                  <a:pt x="576" y="72"/>
                </a:lnTo>
                <a:lnTo>
                  <a:pt x="564" y="64"/>
                </a:lnTo>
                <a:lnTo>
                  <a:pt x="551" y="57"/>
                </a:lnTo>
                <a:lnTo>
                  <a:pt x="538" y="51"/>
                </a:lnTo>
                <a:lnTo>
                  <a:pt x="524" y="47"/>
                </a:lnTo>
                <a:lnTo>
                  <a:pt x="508" y="44"/>
                </a:lnTo>
                <a:lnTo>
                  <a:pt x="494" y="41"/>
                </a:lnTo>
                <a:lnTo>
                  <a:pt x="479" y="40"/>
                </a:lnTo>
                <a:lnTo>
                  <a:pt x="479" y="40"/>
                </a:lnTo>
                <a:lnTo>
                  <a:pt x="467" y="41"/>
                </a:lnTo>
                <a:lnTo>
                  <a:pt x="456" y="43"/>
                </a:lnTo>
                <a:lnTo>
                  <a:pt x="446" y="44"/>
                </a:lnTo>
                <a:lnTo>
                  <a:pt x="435" y="46"/>
                </a:lnTo>
                <a:lnTo>
                  <a:pt x="415" y="53"/>
                </a:lnTo>
                <a:lnTo>
                  <a:pt x="395" y="63"/>
                </a:lnTo>
                <a:lnTo>
                  <a:pt x="377" y="75"/>
                </a:lnTo>
                <a:lnTo>
                  <a:pt x="360" y="89"/>
                </a:lnTo>
                <a:lnTo>
                  <a:pt x="353" y="97"/>
                </a:lnTo>
                <a:lnTo>
                  <a:pt x="346" y="105"/>
                </a:lnTo>
                <a:lnTo>
                  <a:pt x="339" y="114"/>
                </a:lnTo>
                <a:lnTo>
                  <a:pt x="333" y="123"/>
                </a:lnTo>
                <a:lnTo>
                  <a:pt x="326" y="136"/>
                </a:lnTo>
                <a:lnTo>
                  <a:pt x="310" y="133"/>
                </a:lnTo>
                <a:lnTo>
                  <a:pt x="310" y="133"/>
                </a:lnTo>
                <a:lnTo>
                  <a:pt x="295" y="130"/>
                </a:lnTo>
                <a:lnTo>
                  <a:pt x="280" y="129"/>
                </a:lnTo>
                <a:lnTo>
                  <a:pt x="280" y="129"/>
                </a:lnTo>
                <a:lnTo>
                  <a:pt x="269" y="129"/>
                </a:lnTo>
                <a:lnTo>
                  <a:pt x="258" y="130"/>
                </a:lnTo>
                <a:lnTo>
                  <a:pt x="249" y="133"/>
                </a:lnTo>
                <a:lnTo>
                  <a:pt x="238" y="136"/>
                </a:lnTo>
                <a:lnTo>
                  <a:pt x="229" y="140"/>
                </a:lnTo>
                <a:lnTo>
                  <a:pt x="219" y="144"/>
                </a:lnTo>
                <a:lnTo>
                  <a:pt x="211" y="149"/>
                </a:lnTo>
                <a:lnTo>
                  <a:pt x="203" y="155"/>
                </a:lnTo>
                <a:lnTo>
                  <a:pt x="194" y="161"/>
                </a:lnTo>
                <a:lnTo>
                  <a:pt x="187" y="168"/>
                </a:lnTo>
                <a:lnTo>
                  <a:pt x="180" y="176"/>
                </a:lnTo>
                <a:lnTo>
                  <a:pt x="174" y="184"/>
                </a:lnTo>
                <a:lnTo>
                  <a:pt x="168" y="193"/>
                </a:lnTo>
                <a:lnTo>
                  <a:pt x="164" y="201"/>
                </a:lnTo>
                <a:lnTo>
                  <a:pt x="159" y="212"/>
                </a:lnTo>
                <a:lnTo>
                  <a:pt x="156" y="221"/>
                </a:lnTo>
                <a:lnTo>
                  <a:pt x="153" y="232"/>
                </a:lnTo>
                <a:lnTo>
                  <a:pt x="142" y="236"/>
                </a:lnTo>
                <a:lnTo>
                  <a:pt x="142" y="236"/>
                </a:lnTo>
                <a:lnTo>
                  <a:pt x="132" y="239"/>
                </a:lnTo>
                <a:lnTo>
                  <a:pt x="121" y="244"/>
                </a:lnTo>
                <a:lnTo>
                  <a:pt x="110" y="249"/>
                </a:lnTo>
                <a:lnTo>
                  <a:pt x="101" y="255"/>
                </a:lnTo>
                <a:lnTo>
                  <a:pt x="92" y="262"/>
                </a:lnTo>
                <a:lnTo>
                  <a:pt x="83" y="270"/>
                </a:lnTo>
                <a:lnTo>
                  <a:pt x="76" y="277"/>
                </a:lnTo>
                <a:lnTo>
                  <a:pt x="69" y="287"/>
                </a:lnTo>
                <a:lnTo>
                  <a:pt x="63" y="296"/>
                </a:lnTo>
                <a:lnTo>
                  <a:pt x="57" y="305"/>
                </a:lnTo>
                <a:lnTo>
                  <a:pt x="52" y="315"/>
                </a:lnTo>
                <a:lnTo>
                  <a:pt x="47" y="326"/>
                </a:lnTo>
                <a:lnTo>
                  <a:pt x="45" y="337"/>
                </a:lnTo>
                <a:lnTo>
                  <a:pt x="43" y="348"/>
                </a:lnTo>
                <a:lnTo>
                  <a:pt x="40" y="360"/>
                </a:lnTo>
                <a:lnTo>
                  <a:pt x="40" y="372"/>
                </a:lnTo>
                <a:lnTo>
                  <a:pt x="40" y="372"/>
                </a:lnTo>
                <a:lnTo>
                  <a:pt x="41" y="386"/>
                </a:lnTo>
                <a:lnTo>
                  <a:pt x="43" y="400"/>
                </a:lnTo>
                <a:lnTo>
                  <a:pt x="46" y="413"/>
                </a:lnTo>
                <a:lnTo>
                  <a:pt x="51" y="426"/>
                </a:lnTo>
                <a:lnTo>
                  <a:pt x="57" y="439"/>
                </a:lnTo>
                <a:lnTo>
                  <a:pt x="64" y="450"/>
                </a:lnTo>
                <a:lnTo>
                  <a:pt x="72" y="462"/>
                </a:lnTo>
                <a:lnTo>
                  <a:pt x="82" y="471"/>
                </a:lnTo>
                <a:lnTo>
                  <a:pt x="92" y="481"/>
                </a:lnTo>
                <a:lnTo>
                  <a:pt x="103" y="489"/>
                </a:lnTo>
                <a:lnTo>
                  <a:pt x="115" y="496"/>
                </a:lnTo>
                <a:lnTo>
                  <a:pt x="127" y="502"/>
                </a:lnTo>
                <a:lnTo>
                  <a:pt x="140" y="507"/>
                </a:lnTo>
                <a:lnTo>
                  <a:pt x="154" y="510"/>
                </a:lnTo>
                <a:lnTo>
                  <a:pt x="167" y="513"/>
                </a:lnTo>
                <a:lnTo>
                  <a:pt x="182" y="513"/>
                </a:lnTo>
                <a:lnTo>
                  <a:pt x="182" y="513"/>
                </a:lnTo>
                <a:lnTo>
                  <a:pt x="200" y="511"/>
                </a:lnTo>
                <a:lnTo>
                  <a:pt x="219" y="508"/>
                </a:lnTo>
                <a:lnTo>
                  <a:pt x="230" y="506"/>
                </a:lnTo>
                <a:lnTo>
                  <a:pt x="238" y="513"/>
                </a:lnTo>
                <a:lnTo>
                  <a:pt x="238" y="513"/>
                </a:lnTo>
                <a:lnTo>
                  <a:pt x="246" y="520"/>
                </a:lnTo>
                <a:lnTo>
                  <a:pt x="255" y="526"/>
                </a:lnTo>
                <a:lnTo>
                  <a:pt x="263" y="532"/>
                </a:lnTo>
                <a:lnTo>
                  <a:pt x="273" y="535"/>
                </a:lnTo>
                <a:lnTo>
                  <a:pt x="282" y="539"/>
                </a:lnTo>
                <a:lnTo>
                  <a:pt x="291" y="541"/>
                </a:lnTo>
                <a:lnTo>
                  <a:pt x="301" y="542"/>
                </a:lnTo>
                <a:lnTo>
                  <a:pt x="312" y="543"/>
                </a:lnTo>
                <a:lnTo>
                  <a:pt x="312" y="543"/>
                </a:lnTo>
                <a:lnTo>
                  <a:pt x="321" y="542"/>
                </a:lnTo>
                <a:lnTo>
                  <a:pt x="331" y="541"/>
                </a:lnTo>
                <a:lnTo>
                  <a:pt x="340" y="539"/>
                </a:lnTo>
                <a:lnTo>
                  <a:pt x="350" y="535"/>
                </a:lnTo>
                <a:lnTo>
                  <a:pt x="359" y="532"/>
                </a:lnTo>
                <a:lnTo>
                  <a:pt x="367" y="527"/>
                </a:lnTo>
                <a:lnTo>
                  <a:pt x="376" y="521"/>
                </a:lnTo>
                <a:lnTo>
                  <a:pt x="383" y="515"/>
                </a:lnTo>
                <a:lnTo>
                  <a:pt x="396" y="502"/>
                </a:lnTo>
                <a:close/>
              </a:path>
            </a:pathLst>
          </a:custGeom>
          <a:solidFill>
            <a:srgbClr val="5D8C9D"/>
          </a:solidFill>
          <a:ln>
            <a:noFill/>
          </a:ln>
        </p:spPr>
        <p:txBody>
          <a:bodyPr vert="horz" wrap="square" lIns="46630" tIns="23315" rIns="46630" bIns="2331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endParaRPr>
          </a:p>
        </p:txBody>
      </p:sp>
      <p:grpSp>
        <p:nvGrpSpPr>
          <p:cNvPr id="223" name="Group 222"/>
          <p:cNvGrpSpPr/>
          <p:nvPr/>
        </p:nvGrpSpPr>
        <p:grpSpPr>
          <a:xfrm>
            <a:off x="9131854" y="4447025"/>
            <a:ext cx="569917" cy="569917"/>
            <a:chOff x="8464550" y="8704263"/>
            <a:chExt cx="1158875" cy="1158875"/>
          </a:xfrm>
          <a:solidFill>
            <a:srgbClr val="005D7E"/>
          </a:solidFill>
        </p:grpSpPr>
        <p:sp>
          <p:nvSpPr>
            <p:cNvPr id="224" name="Freeform 27"/>
            <p:cNvSpPr>
              <a:spLocks/>
            </p:cNvSpPr>
            <p:nvPr/>
          </p:nvSpPr>
          <p:spPr bwMode="auto">
            <a:xfrm>
              <a:off x="9342438" y="8763001"/>
              <a:ext cx="222250" cy="222250"/>
            </a:xfrm>
            <a:custGeom>
              <a:avLst/>
              <a:gdLst>
                <a:gd name="T0" fmla="*/ 230 w 558"/>
                <a:gd name="T1" fmla="*/ 67 h 558"/>
                <a:gd name="T2" fmla="*/ 230 w 558"/>
                <a:gd name="T3" fmla="*/ 67 h 558"/>
                <a:gd name="T4" fmla="*/ 257 w 558"/>
                <a:gd name="T5" fmla="*/ 69 h 558"/>
                <a:gd name="T6" fmla="*/ 283 w 558"/>
                <a:gd name="T7" fmla="*/ 73 h 558"/>
                <a:gd name="T8" fmla="*/ 308 w 558"/>
                <a:gd name="T9" fmla="*/ 79 h 558"/>
                <a:gd name="T10" fmla="*/ 332 w 558"/>
                <a:gd name="T11" fmla="*/ 88 h 558"/>
                <a:gd name="T12" fmla="*/ 354 w 558"/>
                <a:gd name="T13" fmla="*/ 98 h 558"/>
                <a:gd name="T14" fmla="*/ 376 w 558"/>
                <a:gd name="T15" fmla="*/ 111 h 558"/>
                <a:gd name="T16" fmla="*/ 396 w 558"/>
                <a:gd name="T17" fmla="*/ 127 h 558"/>
                <a:gd name="T18" fmla="*/ 414 w 558"/>
                <a:gd name="T19" fmla="*/ 144 h 558"/>
                <a:gd name="T20" fmla="*/ 431 w 558"/>
                <a:gd name="T21" fmla="*/ 162 h 558"/>
                <a:gd name="T22" fmla="*/ 447 w 558"/>
                <a:gd name="T23" fmla="*/ 182 h 558"/>
                <a:gd name="T24" fmla="*/ 460 w 558"/>
                <a:gd name="T25" fmla="*/ 204 h 558"/>
                <a:gd name="T26" fmla="*/ 470 w 558"/>
                <a:gd name="T27" fmla="*/ 226 h 558"/>
                <a:gd name="T28" fmla="*/ 479 w 558"/>
                <a:gd name="T29" fmla="*/ 250 h 558"/>
                <a:gd name="T30" fmla="*/ 485 w 558"/>
                <a:gd name="T31" fmla="*/ 275 h 558"/>
                <a:gd name="T32" fmla="*/ 489 w 558"/>
                <a:gd name="T33" fmla="*/ 301 h 558"/>
                <a:gd name="T34" fmla="*/ 491 w 558"/>
                <a:gd name="T35" fmla="*/ 328 h 558"/>
                <a:gd name="T36" fmla="*/ 491 w 558"/>
                <a:gd name="T37" fmla="*/ 453 h 558"/>
                <a:gd name="T38" fmla="*/ 491 w 558"/>
                <a:gd name="T39" fmla="*/ 453 h 558"/>
                <a:gd name="T40" fmla="*/ 525 w 558"/>
                <a:gd name="T41" fmla="*/ 506 h 558"/>
                <a:gd name="T42" fmla="*/ 558 w 558"/>
                <a:gd name="T43" fmla="*/ 558 h 558"/>
                <a:gd name="T44" fmla="*/ 558 w 558"/>
                <a:gd name="T45" fmla="*/ 328 h 558"/>
                <a:gd name="T46" fmla="*/ 558 w 558"/>
                <a:gd name="T47" fmla="*/ 328 h 558"/>
                <a:gd name="T48" fmla="*/ 558 w 558"/>
                <a:gd name="T49" fmla="*/ 311 h 558"/>
                <a:gd name="T50" fmla="*/ 556 w 558"/>
                <a:gd name="T51" fmla="*/ 294 h 558"/>
                <a:gd name="T52" fmla="*/ 554 w 558"/>
                <a:gd name="T53" fmla="*/ 278 h 558"/>
                <a:gd name="T54" fmla="*/ 551 w 558"/>
                <a:gd name="T55" fmla="*/ 262 h 558"/>
                <a:gd name="T56" fmla="*/ 547 w 558"/>
                <a:gd name="T57" fmla="*/ 245 h 558"/>
                <a:gd name="T58" fmla="*/ 543 w 558"/>
                <a:gd name="T59" fmla="*/ 230 h 558"/>
                <a:gd name="T60" fmla="*/ 538 w 558"/>
                <a:gd name="T61" fmla="*/ 216 h 558"/>
                <a:gd name="T62" fmla="*/ 532 w 558"/>
                <a:gd name="T63" fmla="*/ 200 h 558"/>
                <a:gd name="T64" fmla="*/ 525 w 558"/>
                <a:gd name="T65" fmla="*/ 186 h 558"/>
                <a:gd name="T66" fmla="*/ 518 w 558"/>
                <a:gd name="T67" fmla="*/ 172 h 558"/>
                <a:gd name="T68" fmla="*/ 502 w 558"/>
                <a:gd name="T69" fmla="*/ 145 h 558"/>
                <a:gd name="T70" fmla="*/ 483 w 558"/>
                <a:gd name="T71" fmla="*/ 119 h 558"/>
                <a:gd name="T72" fmla="*/ 462 w 558"/>
                <a:gd name="T73" fmla="*/ 96 h 558"/>
                <a:gd name="T74" fmla="*/ 439 w 558"/>
                <a:gd name="T75" fmla="*/ 75 h 558"/>
                <a:gd name="T76" fmla="*/ 413 w 558"/>
                <a:gd name="T77" fmla="*/ 56 h 558"/>
                <a:gd name="T78" fmla="*/ 386 w 558"/>
                <a:gd name="T79" fmla="*/ 40 h 558"/>
                <a:gd name="T80" fmla="*/ 372 w 558"/>
                <a:gd name="T81" fmla="*/ 33 h 558"/>
                <a:gd name="T82" fmla="*/ 358 w 558"/>
                <a:gd name="T83" fmla="*/ 26 h 558"/>
                <a:gd name="T84" fmla="*/ 342 w 558"/>
                <a:gd name="T85" fmla="*/ 20 h 558"/>
                <a:gd name="T86" fmla="*/ 328 w 558"/>
                <a:gd name="T87" fmla="*/ 15 h 558"/>
                <a:gd name="T88" fmla="*/ 313 w 558"/>
                <a:gd name="T89" fmla="*/ 11 h 558"/>
                <a:gd name="T90" fmla="*/ 296 w 558"/>
                <a:gd name="T91" fmla="*/ 7 h 558"/>
                <a:gd name="T92" fmla="*/ 280 w 558"/>
                <a:gd name="T93" fmla="*/ 4 h 558"/>
                <a:gd name="T94" fmla="*/ 264 w 558"/>
                <a:gd name="T95" fmla="*/ 2 h 558"/>
                <a:gd name="T96" fmla="*/ 247 w 558"/>
                <a:gd name="T97" fmla="*/ 0 h 558"/>
                <a:gd name="T98" fmla="*/ 230 w 558"/>
                <a:gd name="T99" fmla="*/ 0 h 558"/>
                <a:gd name="T100" fmla="*/ 0 w 558"/>
                <a:gd name="T101" fmla="*/ 0 h 558"/>
                <a:gd name="T102" fmla="*/ 0 w 558"/>
                <a:gd name="T103" fmla="*/ 0 h 558"/>
                <a:gd name="T104" fmla="*/ 52 w 558"/>
                <a:gd name="T105" fmla="*/ 33 h 558"/>
                <a:gd name="T106" fmla="*/ 105 w 558"/>
                <a:gd name="T107" fmla="*/ 67 h 558"/>
                <a:gd name="T108" fmla="*/ 230 w 558"/>
                <a:gd name="T109" fmla="*/ 6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230" y="67"/>
                  </a:moveTo>
                  <a:lnTo>
                    <a:pt x="230" y="67"/>
                  </a:lnTo>
                  <a:lnTo>
                    <a:pt x="257" y="69"/>
                  </a:lnTo>
                  <a:lnTo>
                    <a:pt x="283" y="73"/>
                  </a:lnTo>
                  <a:lnTo>
                    <a:pt x="308" y="79"/>
                  </a:lnTo>
                  <a:lnTo>
                    <a:pt x="332" y="88"/>
                  </a:lnTo>
                  <a:lnTo>
                    <a:pt x="354" y="98"/>
                  </a:lnTo>
                  <a:lnTo>
                    <a:pt x="376" y="111"/>
                  </a:lnTo>
                  <a:lnTo>
                    <a:pt x="396" y="127"/>
                  </a:lnTo>
                  <a:lnTo>
                    <a:pt x="414" y="144"/>
                  </a:lnTo>
                  <a:lnTo>
                    <a:pt x="431" y="162"/>
                  </a:lnTo>
                  <a:lnTo>
                    <a:pt x="447" y="182"/>
                  </a:lnTo>
                  <a:lnTo>
                    <a:pt x="460" y="204"/>
                  </a:lnTo>
                  <a:lnTo>
                    <a:pt x="470" y="226"/>
                  </a:lnTo>
                  <a:lnTo>
                    <a:pt x="479" y="250"/>
                  </a:lnTo>
                  <a:lnTo>
                    <a:pt x="485" y="275"/>
                  </a:lnTo>
                  <a:lnTo>
                    <a:pt x="489" y="301"/>
                  </a:lnTo>
                  <a:lnTo>
                    <a:pt x="491" y="328"/>
                  </a:lnTo>
                  <a:lnTo>
                    <a:pt x="491" y="453"/>
                  </a:lnTo>
                  <a:lnTo>
                    <a:pt x="491" y="453"/>
                  </a:lnTo>
                  <a:lnTo>
                    <a:pt x="525" y="506"/>
                  </a:lnTo>
                  <a:lnTo>
                    <a:pt x="558" y="558"/>
                  </a:lnTo>
                  <a:lnTo>
                    <a:pt x="558" y="328"/>
                  </a:lnTo>
                  <a:lnTo>
                    <a:pt x="558" y="328"/>
                  </a:lnTo>
                  <a:lnTo>
                    <a:pt x="558" y="311"/>
                  </a:lnTo>
                  <a:lnTo>
                    <a:pt x="556" y="294"/>
                  </a:lnTo>
                  <a:lnTo>
                    <a:pt x="554" y="278"/>
                  </a:lnTo>
                  <a:lnTo>
                    <a:pt x="551" y="262"/>
                  </a:lnTo>
                  <a:lnTo>
                    <a:pt x="547" y="245"/>
                  </a:lnTo>
                  <a:lnTo>
                    <a:pt x="543" y="230"/>
                  </a:lnTo>
                  <a:lnTo>
                    <a:pt x="538" y="216"/>
                  </a:lnTo>
                  <a:lnTo>
                    <a:pt x="532" y="200"/>
                  </a:lnTo>
                  <a:lnTo>
                    <a:pt x="525" y="186"/>
                  </a:lnTo>
                  <a:lnTo>
                    <a:pt x="518" y="172"/>
                  </a:lnTo>
                  <a:lnTo>
                    <a:pt x="502" y="145"/>
                  </a:lnTo>
                  <a:lnTo>
                    <a:pt x="483" y="119"/>
                  </a:lnTo>
                  <a:lnTo>
                    <a:pt x="462" y="96"/>
                  </a:lnTo>
                  <a:lnTo>
                    <a:pt x="439" y="75"/>
                  </a:lnTo>
                  <a:lnTo>
                    <a:pt x="413" y="56"/>
                  </a:lnTo>
                  <a:lnTo>
                    <a:pt x="386" y="40"/>
                  </a:lnTo>
                  <a:lnTo>
                    <a:pt x="372" y="33"/>
                  </a:lnTo>
                  <a:lnTo>
                    <a:pt x="358" y="26"/>
                  </a:lnTo>
                  <a:lnTo>
                    <a:pt x="342" y="20"/>
                  </a:lnTo>
                  <a:lnTo>
                    <a:pt x="328" y="15"/>
                  </a:lnTo>
                  <a:lnTo>
                    <a:pt x="313" y="11"/>
                  </a:lnTo>
                  <a:lnTo>
                    <a:pt x="296" y="7"/>
                  </a:lnTo>
                  <a:lnTo>
                    <a:pt x="280" y="4"/>
                  </a:lnTo>
                  <a:lnTo>
                    <a:pt x="264" y="2"/>
                  </a:lnTo>
                  <a:lnTo>
                    <a:pt x="247" y="0"/>
                  </a:lnTo>
                  <a:lnTo>
                    <a:pt x="230" y="0"/>
                  </a:lnTo>
                  <a:lnTo>
                    <a:pt x="0" y="0"/>
                  </a:lnTo>
                  <a:lnTo>
                    <a:pt x="0" y="0"/>
                  </a:lnTo>
                  <a:lnTo>
                    <a:pt x="52" y="33"/>
                  </a:lnTo>
                  <a:lnTo>
                    <a:pt x="105" y="67"/>
                  </a:lnTo>
                  <a:lnTo>
                    <a:pt x="230"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endParaRPr>
            </a:p>
          </p:txBody>
        </p:sp>
        <p:sp>
          <p:nvSpPr>
            <p:cNvPr id="225" name="Freeform 28"/>
            <p:cNvSpPr>
              <a:spLocks/>
            </p:cNvSpPr>
            <p:nvPr/>
          </p:nvSpPr>
          <p:spPr bwMode="auto">
            <a:xfrm>
              <a:off x="8523288" y="9582151"/>
              <a:ext cx="222250" cy="222250"/>
            </a:xfrm>
            <a:custGeom>
              <a:avLst/>
              <a:gdLst>
                <a:gd name="T0" fmla="*/ 328 w 558"/>
                <a:gd name="T1" fmla="*/ 491 h 558"/>
                <a:gd name="T2" fmla="*/ 328 w 558"/>
                <a:gd name="T3" fmla="*/ 491 h 558"/>
                <a:gd name="T4" fmla="*/ 301 w 558"/>
                <a:gd name="T5" fmla="*/ 489 h 558"/>
                <a:gd name="T6" fmla="*/ 275 w 558"/>
                <a:gd name="T7" fmla="*/ 485 h 558"/>
                <a:gd name="T8" fmla="*/ 250 w 558"/>
                <a:gd name="T9" fmla="*/ 479 h 558"/>
                <a:gd name="T10" fmla="*/ 226 w 558"/>
                <a:gd name="T11" fmla="*/ 470 h 558"/>
                <a:gd name="T12" fmla="*/ 204 w 558"/>
                <a:gd name="T13" fmla="*/ 460 h 558"/>
                <a:gd name="T14" fmla="*/ 182 w 558"/>
                <a:gd name="T15" fmla="*/ 447 h 558"/>
                <a:gd name="T16" fmla="*/ 162 w 558"/>
                <a:gd name="T17" fmla="*/ 431 h 558"/>
                <a:gd name="T18" fmla="*/ 144 w 558"/>
                <a:gd name="T19" fmla="*/ 414 h 558"/>
                <a:gd name="T20" fmla="*/ 127 w 558"/>
                <a:gd name="T21" fmla="*/ 396 h 558"/>
                <a:gd name="T22" fmla="*/ 111 w 558"/>
                <a:gd name="T23" fmla="*/ 376 h 558"/>
                <a:gd name="T24" fmla="*/ 98 w 558"/>
                <a:gd name="T25" fmla="*/ 354 h 558"/>
                <a:gd name="T26" fmla="*/ 88 w 558"/>
                <a:gd name="T27" fmla="*/ 332 h 558"/>
                <a:gd name="T28" fmla="*/ 79 w 558"/>
                <a:gd name="T29" fmla="*/ 308 h 558"/>
                <a:gd name="T30" fmla="*/ 73 w 558"/>
                <a:gd name="T31" fmla="*/ 283 h 558"/>
                <a:gd name="T32" fmla="*/ 69 w 558"/>
                <a:gd name="T33" fmla="*/ 257 h 558"/>
                <a:gd name="T34" fmla="*/ 67 w 558"/>
                <a:gd name="T35" fmla="*/ 230 h 558"/>
                <a:gd name="T36" fmla="*/ 67 w 558"/>
                <a:gd name="T37" fmla="*/ 105 h 558"/>
                <a:gd name="T38" fmla="*/ 67 w 558"/>
                <a:gd name="T39" fmla="*/ 105 h 558"/>
                <a:gd name="T40" fmla="*/ 33 w 558"/>
                <a:gd name="T41" fmla="*/ 52 h 558"/>
                <a:gd name="T42" fmla="*/ 0 w 558"/>
                <a:gd name="T43" fmla="*/ 0 h 558"/>
                <a:gd name="T44" fmla="*/ 0 w 558"/>
                <a:gd name="T45" fmla="*/ 230 h 558"/>
                <a:gd name="T46" fmla="*/ 0 w 558"/>
                <a:gd name="T47" fmla="*/ 230 h 558"/>
                <a:gd name="T48" fmla="*/ 0 w 558"/>
                <a:gd name="T49" fmla="*/ 247 h 558"/>
                <a:gd name="T50" fmla="*/ 2 w 558"/>
                <a:gd name="T51" fmla="*/ 264 h 558"/>
                <a:gd name="T52" fmla="*/ 4 w 558"/>
                <a:gd name="T53" fmla="*/ 280 h 558"/>
                <a:gd name="T54" fmla="*/ 7 w 558"/>
                <a:gd name="T55" fmla="*/ 296 h 558"/>
                <a:gd name="T56" fmla="*/ 11 w 558"/>
                <a:gd name="T57" fmla="*/ 313 h 558"/>
                <a:gd name="T58" fmla="*/ 15 w 558"/>
                <a:gd name="T59" fmla="*/ 328 h 558"/>
                <a:gd name="T60" fmla="*/ 20 w 558"/>
                <a:gd name="T61" fmla="*/ 342 h 558"/>
                <a:gd name="T62" fmla="*/ 26 w 558"/>
                <a:gd name="T63" fmla="*/ 358 h 558"/>
                <a:gd name="T64" fmla="*/ 33 w 558"/>
                <a:gd name="T65" fmla="*/ 372 h 558"/>
                <a:gd name="T66" fmla="*/ 40 w 558"/>
                <a:gd name="T67" fmla="*/ 386 h 558"/>
                <a:gd name="T68" fmla="*/ 56 w 558"/>
                <a:gd name="T69" fmla="*/ 413 h 558"/>
                <a:gd name="T70" fmla="*/ 75 w 558"/>
                <a:gd name="T71" fmla="*/ 439 h 558"/>
                <a:gd name="T72" fmla="*/ 96 w 558"/>
                <a:gd name="T73" fmla="*/ 462 h 558"/>
                <a:gd name="T74" fmla="*/ 119 w 558"/>
                <a:gd name="T75" fmla="*/ 483 h 558"/>
                <a:gd name="T76" fmla="*/ 145 w 558"/>
                <a:gd name="T77" fmla="*/ 502 h 558"/>
                <a:gd name="T78" fmla="*/ 172 w 558"/>
                <a:gd name="T79" fmla="*/ 518 h 558"/>
                <a:gd name="T80" fmla="*/ 186 w 558"/>
                <a:gd name="T81" fmla="*/ 525 h 558"/>
                <a:gd name="T82" fmla="*/ 200 w 558"/>
                <a:gd name="T83" fmla="*/ 532 h 558"/>
                <a:gd name="T84" fmla="*/ 216 w 558"/>
                <a:gd name="T85" fmla="*/ 538 h 558"/>
                <a:gd name="T86" fmla="*/ 230 w 558"/>
                <a:gd name="T87" fmla="*/ 543 h 558"/>
                <a:gd name="T88" fmla="*/ 245 w 558"/>
                <a:gd name="T89" fmla="*/ 547 h 558"/>
                <a:gd name="T90" fmla="*/ 262 w 558"/>
                <a:gd name="T91" fmla="*/ 551 h 558"/>
                <a:gd name="T92" fmla="*/ 278 w 558"/>
                <a:gd name="T93" fmla="*/ 554 h 558"/>
                <a:gd name="T94" fmla="*/ 294 w 558"/>
                <a:gd name="T95" fmla="*/ 556 h 558"/>
                <a:gd name="T96" fmla="*/ 311 w 558"/>
                <a:gd name="T97" fmla="*/ 558 h 558"/>
                <a:gd name="T98" fmla="*/ 328 w 558"/>
                <a:gd name="T99" fmla="*/ 558 h 558"/>
                <a:gd name="T100" fmla="*/ 558 w 558"/>
                <a:gd name="T101" fmla="*/ 558 h 558"/>
                <a:gd name="T102" fmla="*/ 558 w 558"/>
                <a:gd name="T103" fmla="*/ 558 h 558"/>
                <a:gd name="T104" fmla="*/ 506 w 558"/>
                <a:gd name="T105" fmla="*/ 525 h 558"/>
                <a:gd name="T106" fmla="*/ 453 w 558"/>
                <a:gd name="T107" fmla="*/ 491 h 558"/>
                <a:gd name="T108" fmla="*/ 328 w 558"/>
                <a:gd name="T109" fmla="*/ 49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328" y="491"/>
                  </a:moveTo>
                  <a:lnTo>
                    <a:pt x="328" y="491"/>
                  </a:lnTo>
                  <a:lnTo>
                    <a:pt x="301" y="489"/>
                  </a:lnTo>
                  <a:lnTo>
                    <a:pt x="275" y="485"/>
                  </a:lnTo>
                  <a:lnTo>
                    <a:pt x="250" y="479"/>
                  </a:lnTo>
                  <a:lnTo>
                    <a:pt x="226" y="470"/>
                  </a:lnTo>
                  <a:lnTo>
                    <a:pt x="204" y="460"/>
                  </a:lnTo>
                  <a:lnTo>
                    <a:pt x="182" y="447"/>
                  </a:lnTo>
                  <a:lnTo>
                    <a:pt x="162" y="431"/>
                  </a:lnTo>
                  <a:lnTo>
                    <a:pt x="144" y="414"/>
                  </a:lnTo>
                  <a:lnTo>
                    <a:pt x="127" y="396"/>
                  </a:lnTo>
                  <a:lnTo>
                    <a:pt x="111" y="376"/>
                  </a:lnTo>
                  <a:lnTo>
                    <a:pt x="98" y="354"/>
                  </a:lnTo>
                  <a:lnTo>
                    <a:pt x="88" y="332"/>
                  </a:lnTo>
                  <a:lnTo>
                    <a:pt x="79" y="308"/>
                  </a:lnTo>
                  <a:lnTo>
                    <a:pt x="73" y="283"/>
                  </a:lnTo>
                  <a:lnTo>
                    <a:pt x="69" y="257"/>
                  </a:lnTo>
                  <a:lnTo>
                    <a:pt x="67" y="230"/>
                  </a:lnTo>
                  <a:lnTo>
                    <a:pt x="67" y="105"/>
                  </a:lnTo>
                  <a:lnTo>
                    <a:pt x="67" y="105"/>
                  </a:lnTo>
                  <a:lnTo>
                    <a:pt x="33" y="52"/>
                  </a:lnTo>
                  <a:lnTo>
                    <a:pt x="0" y="0"/>
                  </a:lnTo>
                  <a:lnTo>
                    <a:pt x="0" y="230"/>
                  </a:lnTo>
                  <a:lnTo>
                    <a:pt x="0" y="230"/>
                  </a:lnTo>
                  <a:lnTo>
                    <a:pt x="0" y="247"/>
                  </a:lnTo>
                  <a:lnTo>
                    <a:pt x="2" y="264"/>
                  </a:lnTo>
                  <a:lnTo>
                    <a:pt x="4" y="280"/>
                  </a:lnTo>
                  <a:lnTo>
                    <a:pt x="7" y="296"/>
                  </a:lnTo>
                  <a:lnTo>
                    <a:pt x="11" y="313"/>
                  </a:lnTo>
                  <a:lnTo>
                    <a:pt x="15" y="328"/>
                  </a:lnTo>
                  <a:lnTo>
                    <a:pt x="20" y="342"/>
                  </a:lnTo>
                  <a:lnTo>
                    <a:pt x="26" y="358"/>
                  </a:lnTo>
                  <a:lnTo>
                    <a:pt x="33" y="372"/>
                  </a:lnTo>
                  <a:lnTo>
                    <a:pt x="40" y="386"/>
                  </a:lnTo>
                  <a:lnTo>
                    <a:pt x="56" y="413"/>
                  </a:lnTo>
                  <a:lnTo>
                    <a:pt x="75" y="439"/>
                  </a:lnTo>
                  <a:lnTo>
                    <a:pt x="96" y="462"/>
                  </a:lnTo>
                  <a:lnTo>
                    <a:pt x="119" y="483"/>
                  </a:lnTo>
                  <a:lnTo>
                    <a:pt x="145" y="502"/>
                  </a:lnTo>
                  <a:lnTo>
                    <a:pt x="172" y="518"/>
                  </a:lnTo>
                  <a:lnTo>
                    <a:pt x="186" y="525"/>
                  </a:lnTo>
                  <a:lnTo>
                    <a:pt x="200" y="532"/>
                  </a:lnTo>
                  <a:lnTo>
                    <a:pt x="216" y="538"/>
                  </a:lnTo>
                  <a:lnTo>
                    <a:pt x="230" y="543"/>
                  </a:lnTo>
                  <a:lnTo>
                    <a:pt x="245" y="547"/>
                  </a:lnTo>
                  <a:lnTo>
                    <a:pt x="262" y="551"/>
                  </a:lnTo>
                  <a:lnTo>
                    <a:pt x="278" y="554"/>
                  </a:lnTo>
                  <a:lnTo>
                    <a:pt x="294" y="556"/>
                  </a:lnTo>
                  <a:lnTo>
                    <a:pt x="311" y="558"/>
                  </a:lnTo>
                  <a:lnTo>
                    <a:pt x="328" y="558"/>
                  </a:lnTo>
                  <a:lnTo>
                    <a:pt x="558" y="558"/>
                  </a:lnTo>
                  <a:lnTo>
                    <a:pt x="558" y="558"/>
                  </a:lnTo>
                  <a:lnTo>
                    <a:pt x="506" y="525"/>
                  </a:lnTo>
                  <a:lnTo>
                    <a:pt x="453" y="491"/>
                  </a:lnTo>
                  <a:lnTo>
                    <a:pt x="328" y="4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endParaRPr>
            </a:p>
          </p:txBody>
        </p:sp>
        <p:sp>
          <p:nvSpPr>
            <p:cNvPr id="226" name="Freeform 29"/>
            <p:cNvSpPr>
              <a:spLocks/>
            </p:cNvSpPr>
            <p:nvPr/>
          </p:nvSpPr>
          <p:spPr bwMode="auto">
            <a:xfrm>
              <a:off x="9342438" y="9582151"/>
              <a:ext cx="222250" cy="222250"/>
            </a:xfrm>
            <a:custGeom>
              <a:avLst/>
              <a:gdLst>
                <a:gd name="T0" fmla="*/ 491 w 558"/>
                <a:gd name="T1" fmla="*/ 230 h 558"/>
                <a:gd name="T2" fmla="*/ 491 w 558"/>
                <a:gd name="T3" fmla="*/ 230 h 558"/>
                <a:gd name="T4" fmla="*/ 489 w 558"/>
                <a:gd name="T5" fmla="*/ 257 h 558"/>
                <a:gd name="T6" fmla="*/ 485 w 558"/>
                <a:gd name="T7" fmla="*/ 283 h 558"/>
                <a:gd name="T8" fmla="*/ 479 w 558"/>
                <a:gd name="T9" fmla="*/ 308 h 558"/>
                <a:gd name="T10" fmla="*/ 470 w 558"/>
                <a:gd name="T11" fmla="*/ 332 h 558"/>
                <a:gd name="T12" fmla="*/ 460 w 558"/>
                <a:gd name="T13" fmla="*/ 354 h 558"/>
                <a:gd name="T14" fmla="*/ 447 w 558"/>
                <a:gd name="T15" fmla="*/ 376 h 558"/>
                <a:gd name="T16" fmla="*/ 431 w 558"/>
                <a:gd name="T17" fmla="*/ 396 h 558"/>
                <a:gd name="T18" fmla="*/ 414 w 558"/>
                <a:gd name="T19" fmla="*/ 414 h 558"/>
                <a:gd name="T20" fmla="*/ 396 w 558"/>
                <a:gd name="T21" fmla="*/ 431 h 558"/>
                <a:gd name="T22" fmla="*/ 376 w 558"/>
                <a:gd name="T23" fmla="*/ 447 h 558"/>
                <a:gd name="T24" fmla="*/ 354 w 558"/>
                <a:gd name="T25" fmla="*/ 460 h 558"/>
                <a:gd name="T26" fmla="*/ 332 w 558"/>
                <a:gd name="T27" fmla="*/ 470 h 558"/>
                <a:gd name="T28" fmla="*/ 308 w 558"/>
                <a:gd name="T29" fmla="*/ 479 h 558"/>
                <a:gd name="T30" fmla="*/ 283 w 558"/>
                <a:gd name="T31" fmla="*/ 485 h 558"/>
                <a:gd name="T32" fmla="*/ 257 w 558"/>
                <a:gd name="T33" fmla="*/ 489 h 558"/>
                <a:gd name="T34" fmla="*/ 230 w 558"/>
                <a:gd name="T35" fmla="*/ 491 h 558"/>
                <a:gd name="T36" fmla="*/ 105 w 558"/>
                <a:gd name="T37" fmla="*/ 491 h 558"/>
                <a:gd name="T38" fmla="*/ 105 w 558"/>
                <a:gd name="T39" fmla="*/ 491 h 558"/>
                <a:gd name="T40" fmla="*/ 52 w 558"/>
                <a:gd name="T41" fmla="*/ 525 h 558"/>
                <a:gd name="T42" fmla="*/ 0 w 558"/>
                <a:gd name="T43" fmla="*/ 558 h 558"/>
                <a:gd name="T44" fmla="*/ 230 w 558"/>
                <a:gd name="T45" fmla="*/ 558 h 558"/>
                <a:gd name="T46" fmla="*/ 230 w 558"/>
                <a:gd name="T47" fmla="*/ 558 h 558"/>
                <a:gd name="T48" fmla="*/ 247 w 558"/>
                <a:gd name="T49" fmla="*/ 558 h 558"/>
                <a:gd name="T50" fmla="*/ 264 w 558"/>
                <a:gd name="T51" fmla="*/ 556 h 558"/>
                <a:gd name="T52" fmla="*/ 280 w 558"/>
                <a:gd name="T53" fmla="*/ 554 h 558"/>
                <a:gd name="T54" fmla="*/ 296 w 558"/>
                <a:gd name="T55" fmla="*/ 551 h 558"/>
                <a:gd name="T56" fmla="*/ 313 w 558"/>
                <a:gd name="T57" fmla="*/ 547 h 558"/>
                <a:gd name="T58" fmla="*/ 328 w 558"/>
                <a:gd name="T59" fmla="*/ 543 h 558"/>
                <a:gd name="T60" fmla="*/ 342 w 558"/>
                <a:gd name="T61" fmla="*/ 538 h 558"/>
                <a:gd name="T62" fmla="*/ 358 w 558"/>
                <a:gd name="T63" fmla="*/ 532 h 558"/>
                <a:gd name="T64" fmla="*/ 372 w 558"/>
                <a:gd name="T65" fmla="*/ 525 h 558"/>
                <a:gd name="T66" fmla="*/ 386 w 558"/>
                <a:gd name="T67" fmla="*/ 518 h 558"/>
                <a:gd name="T68" fmla="*/ 413 w 558"/>
                <a:gd name="T69" fmla="*/ 502 h 558"/>
                <a:gd name="T70" fmla="*/ 439 w 558"/>
                <a:gd name="T71" fmla="*/ 483 h 558"/>
                <a:gd name="T72" fmla="*/ 462 w 558"/>
                <a:gd name="T73" fmla="*/ 462 h 558"/>
                <a:gd name="T74" fmla="*/ 483 w 558"/>
                <a:gd name="T75" fmla="*/ 439 h 558"/>
                <a:gd name="T76" fmla="*/ 502 w 558"/>
                <a:gd name="T77" fmla="*/ 413 h 558"/>
                <a:gd name="T78" fmla="*/ 518 w 558"/>
                <a:gd name="T79" fmla="*/ 386 h 558"/>
                <a:gd name="T80" fmla="*/ 525 w 558"/>
                <a:gd name="T81" fmla="*/ 372 h 558"/>
                <a:gd name="T82" fmla="*/ 532 w 558"/>
                <a:gd name="T83" fmla="*/ 358 h 558"/>
                <a:gd name="T84" fmla="*/ 538 w 558"/>
                <a:gd name="T85" fmla="*/ 342 h 558"/>
                <a:gd name="T86" fmla="*/ 543 w 558"/>
                <a:gd name="T87" fmla="*/ 328 h 558"/>
                <a:gd name="T88" fmla="*/ 547 w 558"/>
                <a:gd name="T89" fmla="*/ 313 h 558"/>
                <a:gd name="T90" fmla="*/ 551 w 558"/>
                <a:gd name="T91" fmla="*/ 296 h 558"/>
                <a:gd name="T92" fmla="*/ 554 w 558"/>
                <a:gd name="T93" fmla="*/ 280 h 558"/>
                <a:gd name="T94" fmla="*/ 556 w 558"/>
                <a:gd name="T95" fmla="*/ 264 h 558"/>
                <a:gd name="T96" fmla="*/ 558 w 558"/>
                <a:gd name="T97" fmla="*/ 247 h 558"/>
                <a:gd name="T98" fmla="*/ 558 w 558"/>
                <a:gd name="T99" fmla="*/ 230 h 558"/>
                <a:gd name="T100" fmla="*/ 558 w 558"/>
                <a:gd name="T101" fmla="*/ 0 h 558"/>
                <a:gd name="T102" fmla="*/ 558 w 558"/>
                <a:gd name="T103" fmla="*/ 0 h 558"/>
                <a:gd name="T104" fmla="*/ 525 w 558"/>
                <a:gd name="T105" fmla="*/ 52 h 558"/>
                <a:gd name="T106" fmla="*/ 491 w 558"/>
                <a:gd name="T107" fmla="*/ 105 h 558"/>
                <a:gd name="T108" fmla="*/ 491 w 558"/>
                <a:gd name="T109" fmla="*/ 23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491" y="230"/>
                  </a:moveTo>
                  <a:lnTo>
                    <a:pt x="491" y="230"/>
                  </a:lnTo>
                  <a:lnTo>
                    <a:pt x="489" y="257"/>
                  </a:lnTo>
                  <a:lnTo>
                    <a:pt x="485" y="283"/>
                  </a:lnTo>
                  <a:lnTo>
                    <a:pt x="479" y="308"/>
                  </a:lnTo>
                  <a:lnTo>
                    <a:pt x="470" y="332"/>
                  </a:lnTo>
                  <a:lnTo>
                    <a:pt x="460" y="354"/>
                  </a:lnTo>
                  <a:lnTo>
                    <a:pt x="447" y="376"/>
                  </a:lnTo>
                  <a:lnTo>
                    <a:pt x="431" y="396"/>
                  </a:lnTo>
                  <a:lnTo>
                    <a:pt x="414" y="414"/>
                  </a:lnTo>
                  <a:lnTo>
                    <a:pt x="396" y="431"/>
                  </a:lnTo>
                  <a:lnTo>
                    <a:pt x="376" y="447"/>
                  </a:lnTo>
                  <a:lnTo>
                    <a:pt x="354" y="460"/>
                  </a:lnTo>
                  <a:lnTo>
                    <a:pt x="332" y="470"/>
                  </a:lnTo>
                  <a:lnTo>
                    <a:pt x="308" y="479"/>
                  </a:lnTo>
                  <a:lnTo>
                    <a:pt x="283" y="485"/>
                  </a:lnTo>
                  <a:lnTo>
                    <a:pt x="257" y="489"/>
                  </a:lnTo>
                  <a:lnTo>
                    <a:pt x="230" y="491"/>
                  </a:lnTo>
                  <a:lnTo>
                    <a:pt x="105" y="491"/>
                  </a:lnTo>
                  <a:lnTo>
                    <a:pt x="105" y="491"/>
                  </a:lnTo>
                  <a:lnTo>
                    <a:pt x="52" y="525"/>
                  </a:lnTo>
                  <a:lnTo>
                    <a:pt x="0" y="558"/>
                  </a:lnTo>
                  <a:lnTo>
                    <a:pt x="230" y="558"/>
                  </a:lnTo>
                  <a:lnTo>
                    <a:pt x="230" y="558"/>
                  </a:lnTo>
                  <a:lnTo>
                    <a:pt x="247" y="558"/>
                  </a:lnTo>
                  <a:lnTo>
                    <a:pt x="264" y="556"/>
                  </a:lnTo>
                  <a:lnTo>
                    <a:pt x="280" y="554"/>
                  </a:lnTo>
                  <a:lnTo>
                    <a:pt x="296" y="551"/>
                  </a:lnTo>
                  <a:lnTo>
                    <a:pt x="313" y="547"/>
                  </a:lnTo>
                  <a:lnTo>
                    <a:pt x="328" y="543"/>
                  </a:lnTo>
                  <a:lnTo>
                    <a:pt x="342" y="538"/>
                  </a:lnTo>
                  <a:lnTo>
                    <a:pt x="358" y="532"/>
                  </a:lnTo>
                  <a:lnTo>
                    <a:pt x="372" y="525"/>
                  </a:lnTo>
                  <a:lnTo>
                    <a:pt x="386" y="518"/>
                  </a:lnTo>
                  <a:lnTo>
                    <a:pt x="413" y="502"/>
                  </a:lnTo>
                  <a:lnTo>
                    <a:pt x="439" y="483"/>
                  </a:lnTo>
                  <a:lnTo>
                    <a:pt x="462" y="462"/>
                  </a:lnTo>
                  <a:lnTo>
                    <a:pt x="483" y="439"/>
                  </a:lnTo>
                  <a:lnTo>
                    <a:pt x="502" y="413"/>
                  </a:lnTo>
                  <a:lnTo>
                    <a:pt x="518" y="386"/>
                  </a:lnTo>
                  <a:lnTo>
                    <a:pt x="525" y="372"/>
                  </a:lnTo>
                  <a:lnTo>
                    <a:pt x="532" y="358"/>
                  </a:lnTo>
                  <a:lnTo>
                    <a:pt x="538" y="342"/>
                  </a:lnTo>
                  <a:lnTo>
                    <a:pt x="543" y="328"/>
                  </a:lnTo>
                  <a:lnTo>
                    <a:pt x="547" y="313"/>
                  </a:lnTo>
                  <a:lnTo>
                    <a:pt x="551" y="296"/>
                  </a:lnTo>
                  <a:lnTo>
                    <a:pt x="554" y="280"/>
                  </a:lnTo>
                  <a:lnTo>
                    <a:pt x="556" y="264"/>
                  </a:lnTo>
                  <a:lnTo>
                    <a:pt x="558" y="247"/>
                  </a:lnTo>
                  <a:lnTo>
                    <a:pt x="558" y="230"/>
                  </a:lnTo>
                  <a:lnTo>
                    <a:pt x="558" y="0"/>
                  </a:lnTo>
                  <a:lnTo>
                    <a:pt x="558" y="0"/>
                  </a:lnTo>
                  <a:lnTo>
                    <a:pt x="525" y="52"/>
                  </a:lnTo>
                  <a:lnTo>
                    <a:pt x="491" y="105"/>
                  </a:lnTo>
                  <a:lnTo>
                    <a:pt x="491" y="2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endParaRPr>
            </a:p>
          </p:txBody>
        </p:sp>
        <p:sp>
          <p:nvSpPr>
            <p:cNvPr id="227" name="Freeform 30"/>
            <p:cNvSpPr>
              <a:spLocks/>
            </p:cNvSpPr>
            <p:nvPr/>
          </p:nvSpPr>
          <p:spPr bwMode="auto">
            <a:xfrm>
              <a:off x="8523288" y="8763001"/>
              <a:ext cx="222250" cy="222250"/>
            </a:xfrm>
            <a:custGeom>
              <a:avLst/>
              <a:gdLst>
                <a:gd name="T0" fmla="*/ 67 w 558"/>
                <a:gd name="T1" fmla="*/ 328 h 558"/>
                <a:gd name="T2" fmla="*/ 67 w 558"/>
                <a:gd name="T3" fmla="*/ 328 h 558"/>
                <a:gd name="T4" fmla="*/ 69 w 558"/>
                <a:gd name="T5" fmla="*/ 301 h 558"/>
                <a:gd name="T6" fmla="*/ 73 w 558"/>
                <a:gd name="T7" fmla="*/ 275 h 558"/>
                <a:gd name="T8" fmla="*/ 79 w 558"/>
                <a:gd name="T9" fmla="*/ 250 h 558"/>
                <a:gd name="T10" fmla="*/ 88 w 558"/>
                <a:gd name="T11" fmla="*/ 226 h 558"/>
                <a:gd name="T12" fmla="*/ 98 w 558"/>
                <a:gd name="T13" fmla="*/ 204 h 558"/>
                <a:gd name="T14" fmla="*/ 111 w 558"/>
                <a:gd name="T15" fmla="*/ 182 h 558"/>
                <a:gd name="T16" fmla="*/ 127 w 558"/>
                <a:gd name="T17" fmla="*/ 162 h 558"/>
                <a:gd name="T18" fmla="*/ 144 w 558"/>
                <a:gd name="T19" fmla="*/ 144 h 558"/>
                <a:gd name="T20" fmla="*/ 162 w 558"/>
                <a:gd name="T21" fmla="*/ 127 h 558"/>
                <a:gd name="T22" fmla="*/ 182 w 558"/>
                <a:gd name="T23" fmla="*/ 111 h 558"/>
                <a:gd name="T24" fmla="*/ 204 w 558"/>
                <a:gd name="T25" fmla="*/ 98 h 558"/>
                <a:gd name="T26" fmla="*/ 226 w 558"/>
                <a:gd name="T27" fmla="*/ 88 h 558"/>
                <a:gd name="T28" fmla="*/ 250 w 558"/>
                <a:gd name="T29" fmla="*/ 79 h 558"/>
                <a:gd name="T30" fmla="*/ 275 w 558"/>
                <a:gd name="T31" fmla="*/ 73 h 558"/>
                <a:gd name="T32" fmla="*/ 301 w 558"/>
                <a:gd name="T33" fmla="*/ 69 h 558"/>
                <a:gd name="T34" fmla="*/ 328 w 558"/>
                <a:gd name="T35" fmla="*/ 67 h 558"/>
                <a:gd name="T36" fmla="*/ 453 w 558"/>
                <a:gd name="T37" fmla="*/ 67 h 558"/>
                <a:gd name="T38" fmla="*/ 453 w 558"/>
                <a:gd name="T39" fmla="*/ 67 h 558"/>
                <a:gd name="T40" fmla="*/ 506 w 558"/>
                <a:gd name="T41" fmla="*/ 33 h 558"/>
                <a:gd name="T42" fmla="*/ 558 w 558"/>
                <a:gd name="T43" fmla="*/ 0 h 558"/>
                <a:gd name="T44" fmla="*/ 328 w 558"/>
                <a:gd name="T45" fmla="*/ 0 h 558"/>
                <a:gd name="T46" fmla="*/ 328 w 558"/>
                <a:gd name="T47" fmla="*/ 0 h 558"/>
                <a:gd name="T48" fmla="*/ 311 w 558"/>
                <a:gd name="T49" fmla="*/ 0 h 558"/>
                <a:gd name="T50" fmla="*/ 294 w 558"/>
                <a:gd name="T51" fmla="*/ 2 h 558"/>
                <a:gd name="T52" fmla="*/ 278 w 558"/>
                <a:gd name="T53" fmla="*/ 4 h 558"/>
                <a:gd name="T54" fmla="*/ 262 w 558"/>
                <a:gd name="T55" fmla="*/ 7 h 558"/>
                <a:gd name="T56" fmla="*/ 245 w 558"/>
                <a:gd name="T57" fmla="*/ 11 h 558"/>
                <a:gd name="T58" fmla="*/ 230 w 558"/>
                <a:gd name="T59" fmla="*/ 15 h 558"/>
                <a:gd name="T60" fmla="*/ 216 w 558"/>
                <a:gd name="T61" fmla="*/ 20 h 558"/>
                <a:gd name="T62" fmla="*/ 200 w 558"/>
                <a:gd name="T63" fmla="*/ 26 h 558"/>
                <a:gd name="T64" fmla="*/ 186 w 558"/>
                <a:gd name="T65" fmla="*/ 33 h 558"/>
                <a:gd name="T66" fmla="*/ 172 w 558"/>
                <a:gd name="T67" fmla="*/ 40 h 558"/>
                <a:gd name="T68" fmla="*/ 145 w 558"/>
                <a:gd name="T69" fmla="*/ 56 h 558"/>
                <a:gd name="T70" fmla="*/ 119 w 558"/>
                <a:gd name="T71" fmla="*/ 75 h 558"/>
                <a:gd name="T72" fmla="*/ 96 w 558"/>
                <a:gd name="T73" fmla="*/ 96 h 558"/>
                <a:gd name="T74" fmla="*/ 75 w 558"/>
                <a:gd name="T75" fmla="*/ 119 h 558"/>
                <a:gd name="T76" fmla="*/ 56 w 558"/>
                <a:gd name="T77" fmla="*/ 145 h 558"/>
                <a:gd name="T78" fmla="*/ 40 w 558"/>
                <a:gd name="T79" fmla="*/ 172 h 558"/>
                <a:gd name="T80" fmla="*/ 33 w 558"/>
                <a:gd name="T81" fmla="*/ 186 h 558"/>
                <a:gd name="T82" fmla="*/ 26 w 558"/>
                <a:gd name="T83" fmla="*/ 200 h 558"/>
                <a:gd name="T84" fmla="*/ 20 w 558"/>
                <a:gd name="T85" fmla="*/ 216 h 558"/>
                <a:gd name="T86" fmla="*/ 15 w 558"/>
                <a:gd name="T87" fmla="*/ 230 h 558"/>
                <a:gd name="T88" fmla="*/ 11 w 558"/>
                <a:gd name="T89" fmla="*/ 245 h 558"/>
                <a:gd name="T90" fmla="*/ 7 w 558"/>
                <a:gd name="T91" fmla="*/ 262 h 558"/>
                <a:gd name="T92" fmla="*/ 4 w 558"/>
                <a:gd name="T93" fmla="*/ 278 h 558"/>
                <a:gd name="T94" fmla="*/ 2 w 558"/>
                <a:gd name="T95" fmla="*/ 294 h 558"/>
                <a:gd name="T96" fmla="*/ 0 w 558"/>
                <a:gd name="T97" fmla="*/ 311 h 558"/>
                <a:gd name="T98" fmla="*/ 0 w 558"/>
                <a:gd name="T99" fmla="*/ 328 h 558"/>
                <a:gd name="T100" fmla="*/ 0 w 558"/>
                <a:gd name="T101" fmla="*/ 558 h 558"/>
                <a:gd name="T102" fmla="*/ 0 w 558"/>
                <a:gd name="T103" fmla="*/ 558 h 558"/>
                <a:gd name="T104" fmla="*/ 33 w 558"/>
                <a:gd name="T105" fmla="*/ 506 h 558"/>
                <a:gd name="T106" fmla="*/ 67 w 558"/>
                <a:gd name="T107" fmla="*/ 453 h 558"/>
                <a:gd name="T108" fmla="*/ 67 w 558"/>
                <a:gd name="T109" fmla="*/ 32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 h="558">
                  <a:moveTo>
                    <a:pt x="67" y="328"/>
                  </a:moveTo>
                  <a:lnTo>
                    <a:pt x="67" y="328"/>
                  </a:lnTo>
                  <a:lnTo>
                    <a:pt x="69" y="301"/>
                  </a:lnTo>
                  <a:lnTo>
                    <a:pt x="73" y="275"/>
                  </a:lnTo>
                  <a:lnTo>
                    <a:pt x="79" y="250"/>
                  </a:lnTo>
                  <a:lnTo>
                    <a:pt x="88" y="226"/>
                  </a:lnTo>
                  <a:lnTo>
                    <a:pt x="98" y="204"/>
                  </a:lnTo>
                  <a:lnTo>
                    <a:pt x="111" y="182"/>
                  </a:lnTo>
                  <a:lnTo>
                    <a:pt x="127" y="162"/>
                  </a:lnTo>
                  <a:lnTo>
                    <a:pt x="144" y="144"/>
                  </a:lnTo>
                  <a:lnTo>
                    <a:pt x="162" y="127"/>
                  </a:lnTo>
                  <a:lnTo>
                    <a:pt x="182" y="111"/>
                  </a:lnTo>
                  <a:lnTo>
                    <a:pt x="204" y="98"/>
                  </a:lnTo>
                  <a:lnTo>
                    <a:pt x="226" y="88"/>
                  </a:lnTo>
                  <a:lnTo>
                    <a:pt x="250" y="79"/>
                  </a:lnTo>
                  <a:lnTo>
                    <a:pt x="275" y="73"/>
                  </a:lnTo>
                  <a:lnTo>
                    <a:pt x="301" y="69"/>
                  </a:lnTo>
                  <a:lnTo>
                    <a:pt x="328" y="67"/>
                  </a:lnTo>
                  <a:lnTo>
                    <a:pt x="453" y="67"/>
                  </a:lnTo>
                  <a:lnTo>
                    <a:pt x="453" y="67"/>
                  </a:lnTo>
                  <a:lnTo>
                    <a:pt x="506" y="33"/>
                  </a:lnTo>
                  <a:lnTo>
                    <a:pt x="558" y="0"/>
                  </a:lnTo>
                  <a:lnTo>
                    <a:pt x="328" y="0"/>
                  </a:lnTo>
                  <a:lnTo>
                    <a:pt x="328" y="0"/>
                  </a:lnTo>
                  <a:lnTo>
                    <a:pt x="311" y="0"/>
                  </a:lnTo>
                  <a:lnTo>
                    <a:pt x="294" y="2"/>
                  </a:lnTo>
                  <a:lnTo>
                    <a:pt x="278" y="4"/>
                  </a:lnTo>
                  <a:lnTo>
                    <a:pt x="262" y="7"/>
                  </a:lnTo>
                  <a:lnTo>
                    <a:pt x="245" y="11"/>
                  </a:lnTo>
                  <a:lnTo>
                    <a:pt x="230" y="15"/>
                  </a:lnTo>
                  <a:lnTo>
                    <a:pt x="216" y="20"/>
                  </a:lnTo>
                  <a:lnTo>
                    <a:pt x="200" y="26"/>
                  </a:lnTo>
                  <a:lnTo>
                    <a:pt x="186" y="33"/>
                  </a:lnTo>
                  <a:lnTo>
                    <a:pt x="172" y="40"/>
                  </a:lnTo>
                  <a:lnTo>
                    <a:pt x="145" y="56"/>
                  </a:lnTo>
                  <a:lnTo>
                    <a:pt x="119" y="75"/>
                  </a:lnTo>
                  <a:lnTo>
                    <a:pt x="96" y="96"/>
                  </a:lnTo>
                  <a:lnTo>
                    <a:pt x="75" y="119"/>
                  </a:lnTo>
                  <a:lnTo>
                    <a:pt x="56" y="145"/>
                  </a:lnTo>
                  <a:lnTo>
                    <a:pt x="40" y="172"/>
                  </a:lnTo>
                  <a:lnTo>
                    <a:pt x="33" y="186"/>
                  </a:lnTo>
                  <a:lnTo>
                    <a:pt x="26" y="200"/>
                  </a:lnTo>
                  <a:lnTo>
                    <a:pt x="20" y="216"/>
                  </a:lnTo>
                  <a:lnTo>
                    <a:pt x="15" y="230"/>
                  </a:lnTo>
                  <a:lnTo>
                    <a:pt x="11" y="245"/>
                  </a:lnTo>
                  <a:lnTo>
                    <a:pt x="7" y="262"/>
                  </a:lnTo>
                  <a:lnTo>
                    <a:pt x="4" y="278"/>
                  </a:lnTo>
                  <a:lnTo>
                    <a:pt x="2" y="294"/>
                  </a:lnTo>
                  <a:lnTo>
                    <a:pt x="0" y="311"/>
                  </a:lnTo>
                  <a:lnTo>
                    <a:pt x="0" y="328"/>
                  </a:lnTo>
                  <a:lnTo>
                    <a:pt x="0" y="558"/>
                  </a:lnTo>
                  <a:lnTo>
                    <a:pt x="0" y="558"/>
                  </a:lnTo>
                  <a:lnTo>
                    <a:pt x="33" y="506"/>
                  </a:lnTo>
                  <a:lnTo>
                    <a:pt x="67" y="453"/>
                  </a:lnTo>
                  <a:lnTo>
                    <a:pt x="67" y="32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endParaRPr>
            </a:p>
          </p:txBody>
        </p:sp>
        <p:sp>
          <p:nvSpPr>
            <p:cNvPr id="228" name="Freeform 31"/>
            <p:cNvSpPr>
              <a:spLocks noEditPoints="1"/>
            </p:cNvSpPr>
            <p:nvPr/>
          </p:nvSpPr>
          <p:spPr bwMode="auto">
            <a:xfrm>
              <a:off x="8464550" y="8704263"/>
              <a:ext cx="1158875" cy="1158875"/>
            </a:xfrm>
            <a:custGeom>
              <a:avLst/>
              <a:gdLst>
                <a:gd name="T0" fmla="*/ 2651 w 2920"/>
                <a:gd name="T1" fmla="*/ 616 h 2920"/>
                <a:gd name="T2" fmla="*/ 2415 w 2920"/>
                <a:gd name="T3" fmla="*/ 356 h 2920"/>
                <a:gd name="T4" fmla="*/ 2093 w 2920"/>
                <a:gd name="T5" fmla="*/ 144 h 2920"/>
                <a:gd name="T6" fmla="*/ 1750 w 2920"/>
                <a:gd name="T7" fmla="*/ 30 h 2920"/>
                <a:gd name="T8" fmla="*/ 1387 w 2920"/>
                <a:gd name="T9" fmla="*/ 3 h 2920"/>
                <a:gd name="T10" fmla="*/ 995 w 2920"/>
                <a:gd name="T11" fmla="*/ 76 h 2920"/>
                <a:gd name="T12" fmla="*/ 674 w 2920"/>
                <a:gd name="T13" fmla="*/ 229 h 2920"/>
                <a:gd name="T14" fmla="*/ 403 w 2920"/>
                <a:gd name="T15" fmla="*/ 454 h 2920"/>
                <a:gd name="T16" fmla="*/ 177 w 2920"/>
                <a:gd name="T17" fmla="*/ 765 h 2920"/>
                <a:gd name="T18" fmla="*/ 45 w 2920"/>
                <a:gd name="T19" fmla="*/ 1099 h 2920"/>
                <a:gd name="T20" fmla="*/ 0 w 2920"/>
                <a:gd name="T21" fmla="*/ 1460 h 2920"/>
                <a:gd name="T22" fmla="*/ 55 w 2920"/>
                <a:gd name="T23" fmla="*/ 1857 h 2920"/>
                <a:gd name="T24" fmla="*/ 193 w 2920"/>
                <a:gd name="T25" fmla="*/ 2185 h 2920"/>
                <a:gd name="T26" fmla="*/ 428 w 2920"/>
                <a:gd name="T27" fmla="*/ 2492 h 2920"/>
                <a:gd name="T28" fmla="*/ 704 w 2920"/>
                <a:gd name="T29" fmla="*/ 2709 h 2920"/>
                <a:gd name="T30" fmla="*/ 1028 w 2920"/>
                <a:gd name="T31" fmla="*/ 2854 h 2920"/>
                <a:gd name="T32" fmla="*/ 1423 w 2920"/>
                <a:gd name="T33" fmla="*/ 2919 h 2920"/>
                <a:gd name="T34" fmla="*/ 1786 w 2920"/>
                <a:gd name="T35" fmla="*/ 2883 h 2920"/>
                <a:gd name="T36" fmla="*/ 2124 w 2920"/>
                <a:gd name="T37" fmla="*/ 2760 h 2920"/>
                <a:gd name="T38" fmla="*/ 2441 w 2920"/>
                <a:gd name="T39" fmla="*/ 2541 h 2920"/>
                <a:gd name="T40" fmla="*/ 2671 w 2920"/>
                <a:gd name="T41" fmla="*/ 2274 h 2920"/>
                <a:gd name="T42" fmla="*/ 2831 w 2920"/>
                <a:gd name="T43" fmla="*/ 1960 h 2920"/>
                <a:gd name="T44" fmla="*/ 2915 w 2920"/>
                <a:gd name="T45" fmla="*/ 1570 h 2920"/>
                <a:gd name="T46" fmla="*/ 2897 w 2920"/>
                <a:gd name="T47" fmla="*/ 1205 h 2920"/>
                <a:gd name="T48" fmla="*/ 1679 w 2920"/>
                <a:gd name="T49" fmla="*/ 765 h 2920"/>
                <a:gd name="T50" fmla="*/ 2155 w 2920"/>
                <a:gd name="T51" fmla="*/ 295 h 2920"/>
                <a:gd name="T52" fmla="*/ 2545 w 2920"/>
                <a:gd name="T53" fmla="*/ 646 h 2920"/>
                <a:gd name="T54" fmla="*/ 2774 w 2920"/>
                <a:gd name="T55" fmla="*/ 1125 h 2920"/>
                <a:gd name="T56" fmla="*/ 1974 w 2920"/>
                <a:gd name="T57" fmla="*/ 946 h 2920"/>
                <a:gd name="T58" fmla="*/ 1679 w 2920"/>
                <a:gd name="T59" fmla="*/ 765 h 2920"/>
                <a:gd name="T60" fmla="*/ 1241 w 2920"/>
                <a:gd name="T61" fmla="*/ 765 h 2920"/>
                <a:gd name="T62" fmla="*/ 915 w 2920"/>
                <a:gd name="T63" fmla="*/ 978 h 2920"/>
                <a:gd name="T64" fmla="*/ 158 w 2920"/>
                <a:gd name="T65" fmla="*/ 1077 h 2920"/>
                <a:gd name="T66" fmla="*/ 405 w 2920"/>
                <a:gd name="T67" fmla="*/ 608 h 2920"/>
                <a:gd name="T68" fmla="*/ 808 w 2920"/>
                <a:gd name="T69" fmla="*/ 271 h 2920"/>
                <a:gd name="T70" fmla="*/ 765 w 2920"/>
                <a:gd name="T71" fmla="*/ 1679 h 2920"/>
                <a:gd name="T72" fmla="*/ 946 w 2920"/>
                <a:gd name="T73" fmla="*/ 1974 h 2920"/>
                <a:gd name="T74" fmla="*/ 1174 w 2920"/>
                <a:gd name="T75" fmla="*/ 2786 h 2920"/>
                <a:gd name="T76" fmla="*/ 686 w 2920"/>
                <a:gd name="T77" fmla="*/ 2573 h 2920"/>
                <a:gd name="T78" fmla="*/ 320 w 2920"/>
                <a:gd name="T79" fmla="*/ 2195 h 2920"/>
                <a:gd name="T80" fmla="*/ 134 w 2920"/>
                <a:gd name="T81" fmla="*/ 1746 h 2920"/>
                <a:gd name="T82" fmla="*/ 997 w 2920"/>
                <a:gd name="T83" fmla="*/ 1879 h 2920"/>
                <a:gd name="T84" fmla="*/ 848 w 2920"/>
                <a:gd name="T85" fmla="*/ 1582 h 2920"/>
                <a:gd name="T86" fmla="*/ 862 w 2920"/>
                <a:gd name="T87" fmla="*/ 1278 h 2920"/>
                <a:gd name="T88" fmla="*/ 1018 w 2920"/>
                <a:gd name="T89" fmla="*/ 1018 h 2920"/>
                <a:gd name="T90" fmla="*/ 1308 w 2920"/>
                <a:gd name="T91" fmla="*/ 854 h 2920"/>
                <a:gd name="T92" fmla="*/ 1612 w 2920"/>
                <a:gd name="T93" fmla="*/ 854 h 2920"/>
                <a:gd name="T94" fmla="*/ 1902 w 2920"/>
                <a:gd name="T95" fmla="*/ 1018 h 2920"/>
                <a:gd name="T96" fmla="*/ 2058 w 2920"/>
                <a:gd name="T97" fmla="*/ 1278 h 2920"/>
                <a:gd name="T98" fmla="*/ 2072 w 2920"/>
                <a:gd name="T99" fmla="*/ 1582 h 2920"/>
                <a:gd name="T100" fmla="*/ 1923 w 2920"/>
                <a:gd name="T101" fmla="*/ 1879 h 2920"/>
                <a:gd name="T102" fmla="*/ 1671 w 2920"/>
                <a:gd name="T103" fmla="*/ 2048 h 2920"/>
                <a:gd name="T104" fmla="*/ 1367 w 2920"/>
                <a:gd name="T105" fmla="*/ 2077 h 2920"/>
                <a:gd name="T106" fmla="*/ 1064 w 2920"/>
                <a:gd name="T107" fmla="*/ 1943 h 2920"/>
                <a:gd name="T108" fmla="*/ 1799 w 2920"/>
                <a:gd name="T109" fmla="*/ 2104 h 2920"/>
                <a:gd name="T110" fmla="*/ 2104 w 2920"/>
                <a:gd name="T111" fmla="*/ 1799 h 2920"/>
                <a:gd name="T112" fmla="*/ 2693 w 2920"/>
                <a:gd name="T113" fmla="*/ 2026 h 2920"/>
                <a:gd name="T114" fmla="*/ 2384 w 2920"/>
                <a:gd name="T115" fmla="*/ 2452 h 2920"/>
                <a:gd name="T116" fmla="*/ 1935 w 2920"/>
                <a:gd name="T117" fmla="*/ 273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0" h="2920">
                  <a:moveTo>
                    <a:pt x="2804" y="892"/>
                  </a:moveTo>
                  <a:lnTo>
                    <a:pt x="2804" y="892"/>
                  </a:lnTo>
                  <a:lnTo>
                    <a:pt x="2791" y="860"/>
                  </a:lnTo>
                  <a:lnTo>
                    <a:pt x="2776" y="827"/>
                  </a:lnTo>
                  <a:lnTo>
                    <a:pt x="2760" y="796"/>
                  </a:lnTo>
                  <a:lnTo>
                    <a:pt x="2743" y="765"/>
                  </a:lnTo>
                  <a:lnTo>
                    <a:pt x="2727" y="735"/>
                  </a:lnTo>
                  <a:lnTo>
                    <a:pt x="2709" y="704"/>
                  </a:lnTo>
                  <a:lnTo>
                    <a:pt x="2691" y="674"/>
                  </a:lnTo>
                  <a:lnTo>
                    <a:pt x="2671" y="646"/>
                  </a:lnTo>
                  <a:lnTo>
                    <a:pt x="2651" y="616"/>
                  </a:lnTo>
                  <a:lnTo>
                    <a:pt x="2630" y="588"/>
                  </a:lnTo>
                  <a:lnTo>
                    <a:pt x="2609" y="561"/>
                  </a:lnTo>
                  <a:lnTo>
                    <a:pt x="2588" y="532"/>
                  </a:lnTo>
                  <a:lnTo>
                    <a:pt x="2564" y="505"/>
                  </a:lnTo>
                  <a:lnTo>
                    <a:pt x="2541" y="479"/>
                  </a:lnTo>
                  <a:lnTo>
                    <a:pt x="2517" y="454"/>
                  </a:lnTo>
                  <a:lnTo>
                    <a:pt x="2492" y="428"/>
                  </a:lnTo>
                  <a:lnTo>
                    <a:pt x="2492" y="428"/>
                  </a:lnTo>
                  <a:lnTo>
                    <a:pt x="2466" y="403"/>
                  </a:lnTo>
                  <a:lnTo>
                    <a:pt x="2441" y="379"/>
                  </a:lnTo>
                  <a:lnTo>
                    <a:pt x="2415" y="356"/>
                  </a:lnTo>
                  <a:lnTo>
                    <a:pt x="2388" y="332"/>
                  </a:lnTo>
                  <a:lnTo>
                    <a:pt x="2359" y="311"/>
                  </a:lnTo>
                  <a:lnTo>
                    <a:pt x="2332" y="290"/>
                  </a:lnTo>
                  <a:lnTo>
                    <a:pt x="2304" y="269"/>
                  </a:lnTo>
                  <a:lnTo>
                    <a:pt x="2274" y="249"/>
                  </a:lnTo>
                  <a:lnTo>
                    <a:pt x="2246" y="229"/>
                  </a:lnTo>
                  <a:lnTo>
                    <a:pt x="2216" y="211"/>
                  </a:lnTo>
                  <a:lnTo>
                    <a:pt x="2185" y="193"/>
                  </a:lnTo>
                  <a:lnTo>
                    <a:pt x="2155" y="177"/>
                  </a:lnTo>
                  <a:lnTo>
                    <a:pt x="2124" y="160"/>
                  </a:lnTo>
                  <a:lnTo>
                    <a:pt x="2093" y="144"/>
                  </a:lnTo>
                  <a:lnTo>
                    <a:pt x="2060" y="129"/>
                  </a:lnTo>
                  <a:lnTo>
                    <a:pt x="2028" y="116"/>
                  </a:lnTo>
                  <a:lnTo>
                    <a:pt x="2028" y="116"/>
                  </a:lnTo>
                  <a:lnTo>
                    <a:pt x="1995" y="102"/>
                  </a:lnTo>
                  <a:lnTo>
                    <a:pt x="1960" y="89"/>
                  </a:lnTo>
                  <a:lnTo>
                    <a:pt x="1925" y="76"/>
                  </a:lnTo>
                  <a:lnTo>
                    <a:pt x="1892" y="66"/>
                  </a:lnTo>
                  <a:lnTo>
                    <a:pt x="1857" y="55"/>
                  </a:lnTo>
                  <a:lnTo>
                    <a:pt x="1821" y="45"/>
                  </a:lnTo>
                  <a:lnTo>
                    <a:pt x="1786" y="37"/>
                  </a:lnTo>
                  <a:lnTo>
                    <a:pt x="1750" y="30"/>
                  </a:lnTo>
                  <a:lnTo>
                    <a:pt x="1715" y="23"/>
                  </a:lnTo>
                  <a:lnTo>
                    <a:pt x="1679" y="17"/>
                  </a:lnTo>
                  <a:lnTo>
                    <a:pt x="1643" y="12"/>
                  </a:lnTo>
                  <a:lnTo>
                    <a:pt x="1607" y="8"/>
                  </a:lnTo>
                  <a:lnTo>
                    <a:pt x="1570" y="5"/>
                  </a:lnTo>
                  <a:lnTo>
                    <a:pt x="1533" y="3"/>
                  </a:lnTo>
                  <a:lnTo>
                    <a:pt x="1497" y="1"/>
                  </a:lnTo>
                  <a:lnTo>
                    <a:pt x="1460" y="0"/>
                  </a:lnTo>
                  <a:lnTo>
                    <a:pt x="1460" y="0"/>
                  </a:lnTo>
                  <a:lnTo>
                    <a:pt x="1423" y="1"/>
                  </a:lnTo>
                  <a:lnTo>
                    <a:pt x="1387" y="3"/>
                  </a:lnTo>
                  <a:lnTo>
                    <a:pt x="1350" y="5"/>
                  </a:lnTo>
                  <a:lnTo>
                    <a:pt x="1313" y="8"/>
                  </a:lnTo>
                  <a:lnTo>
                    <a:pt x="1277" y="12"/>
                  </a:lnTo>
                  <a:lnTo>
                    <a:pt x="1241" y="17"/>
                  </a:lnTo>
                  <a:lnTo>
                    <a:pt x="1205" y="23"/>
                  </a:lnTo>
                  <a:lnTo>
                    <a:pt x="1170" y="30"/>
                  </a:lnTo>
                  <a:lnTo>
                    <a:pt x="1134" y="37"/>
                  </a:lnTo>
                  <a:lnTo>
                    <a:pt x="1099" y="45"/>
                  </a:lnTo>
                  <a:lnTo>
                    <a:pt x="1063" y="55"/>
                  </a:lnTo>
                  <a:lnTo>
                    <a:pt x="1028" y="66"/>
                  </a:lnTo>
                  <a:lnTo>
                    <a:pt x="995" y="76"/>
                  </a:lnTo>
                  <a:lnTo>
                    <a:pt x="960" y="89"/>
                  </a:lnTo>
                  <a:lnTo>
                    <a:pt x="925" y="102"/>
                  </a:lnTo>
                  <a:lnTo>
                    <a:pt x="892" y="116"/>
                  </a:lnTo>
                  <a:lnTo>
                    <a:pt x="892" y="116"/>
                  </a:lnTo>
                  <a:lnTo>
                    <a:pt x="860" y="129"/>
                  </a:lnTo>
                  <a:lnTo>
                    <a:pt x="827" y="144"/>
                  </a:lnTo>
                  <a:lnTo>
                    <a:pt x="796" y="160"/>
                  </a:lnTo>
                  <a:lnTo>
                    <a:pt x="765" y="177"/>
                  </a:lnTo>
                  <a:lnTo>
                    <a:pt x="735" y="193"/>
                  </a:lnTo>
                  <a:lnTo>
                    <a:pt x="704" y="211"/>
                  </a:lnTo>
                  <a:lnTo>
                    <a:pt x="674" y="229"/>
                  </a:lnTo>
                  <a:lnTo>
                    <a:pt x="646" y="249"/>
                  </a:lnTo>
                  <a:lnTo>
                    <a:pt x="616" y="269"/>
                  </a:lnTo>
                  <a:lnTo>
                    <a:pt x="588" y="290"/>
                  </a:lnTo>
                  <a:lnTo>
                    <a:pt x="561" y="311"/>
                  </a:lnTo>
                  <a:lnTo>
                    <a:pt x="532" y="332"/>
                  </a:lnTo>
                  <a:lnTo>
                    <a:pt x="505" y="356"/>
                  </a:lnTo>
                  <a:lnTo>
                    <a:pt x="479" y="379"/>
                  </a:lnTo>
                  <a:lnTo>
                    <a:pt x="454" y="403"/>
                  </a:lnTo>
                  <a:lnTo>
                    <a:pt x="428" y="428"/>
                  </a:lnTo>
                  <a:lnTo>
                    <a:pt x="428" y="428"/>
                  </a:lnTo>
                  <a:lnTo>
                    <a:pt x="403" y="454"/>
                  </a:lnTo>
                  <a:lnTo>
                    <a:pt x="379" y="479"/>
                  </a:lnTo>
                  <a:lnTo>
                    <a:pt x="356" y="505"/>
                  </a:lnTo>
                  <a:lnTo>
                    <a:pt x="332" y="532"/>
                  </a:lnTo>
                  <a:lnTo>
                    <a:pt x="311" y="561"/>
                  </a:lnTo>
                  <a:lnTo>
                    <a:pt x="290" y="588"/>
                  </a:lnTo>
                  <a:lnTo>
                    <a:pt x="269" y="616"/>
                  </a:lnTo>
                  <a:lnTo>
                    <a:pt x="249" y="646"/>
                  </a:lnTo>
                  <a:lnTo>
                    <a:pt x="229" y="674"/>
                  </a:lnTo>
                  <a:lnTo>
                    <a:pt x="211" y="704"/>
                  </a:lnTo>
                  <a:lnTo>
                    <a:pt x="193" y="735"/>
                  </a:lnTo>
                  <a:lnTo>
                    <a:pt x="177" y="765"/>
                  </a:lnTo>
                  <a:lnTo>
                    <a:pt x="160" y="796"/>
                  </a:lnTo>
                  <a:lnTo>
                    <a:pt x="144" y="827"/>
                  </a:lnTo>
                  <a:lnTo>
                    <a:pt x="129" y="860"/>
                  </a:lnTo>
                  <a:lnTo>
                    <a:pt x="116" y="892"/>
                  </a:lnTo>
                  <a:lnTo>
                    <a:pt x="116" y="892"/>
                  </a:lnTo>
                  <a:lnTo>
                    <a:pt x="102" y="925"/>
                  </a:lnTo>
                  <a:lnTo>
                    <a:pt x="89" y="960"/>
                  </a:lnTo>
                  <a:lnTo>
                    <a:pt x="76" y="995"/>
                  </a:lnTo>
                  <a:lnTo>
                    <a:pt x="66" y="1028"/>
                  </a:lnTo>
                  <a:lnTo>
                    <a:pt x="55" y="1063"/>
                  </a:lnTo>
                  <a:lnTo>
                    <a:pt x="45" y="1099"/>
                  </a:lnTo>
                  <a:lnTo>
                    <a:pt x="37" y="1134"/>
                  </a:lnTo>
                  <a:lnTo>
                    <a:pt x="30" y="1170"/>
                  </a:lnTo>
                  <a:lnTo>
                    <a:pt x="23" y="1205"/>
                  </a:lnTo>
                  <a:lnTo>
                    <a:pt x="17" y="1241"/>
                  </a:lnTo>
                  <a:lnTo>
                    <a:pt x="12" y="1277"/>
                  </a:lnTo>
                  <a:lnTo>
                    <a:pt x="8" y="1313"/>
                  </a:lnTo>
                  <a:lnTo>
                    <a:pt x="5" y="1350"/>
                  </a:lnTo>
                  <a:lnTo>
                    <a:pt x="3" y="1387"/>
                  </a:lnTo>
                  <a:lnTo>
                    <a:pt x="1" y="1423"/>
                  </a:lnTo>
                  <a:lnTo>
                    <a:pt x="0" y="1460"/>
                  </a:lnTo>
                  <a:lnTo>
                    <a:pt x="0" y="1460"/>
                  </a:lnTo>
                  <a:lnTo>
                    <a:pt x="1" y="1497"/>
                  </a:lnTo>
                  <a:lnTo>
                    <a:pt x="3" y="1533"/>
                  </a:lnTo>
                  <a:lnTo>
                    <a:pt x="5" y="1570"/>
                  </a:lnTo>
                  <a:lnTo>
                    <a:pt x="8" y="1607"/>
                  </a:lnTo>
                  <a:lnTo>
                    <a:pt x="12" y="1643"/>
                  </a:lnTo>
                  <a:lnTo>
                    <a:pt x="17" y="1679"/>
                  </a:lnTo>
                  <a:lnTo>
                    <a:pt x="23" y="1715"/>
                  </a:lnTo>
                  <a:lnTo>
                    <a:pt x="30" y="1750"/>
                  </a:lnTo>
                  <a:lnTo>
                    <a:pt x="37" y="1786"/>
                  </a:lnTo>
                  <a:lnTo>
                    <a:pt x="45" y="1821"/>
                  </a:lnTo>
                  <a:lnTo>
                    <a:pt x="55" y="1857"/>
                  </a:lnTo>
                  <a:lnTo>
                    <a:pt x="66" y="1892"/>
                  </a:lnTo>
                  <a:lnTo>
                    <a:pt x="76" y="1925"/>
                  </a:lnTo>
                  <a:lnTo>
                    <a:pt x="89" y="1960"/>
                  </a:lnTo>
                  <a:lnTo>
                    <a:pt x="102" y="1995"/>
                  </a:lnTo>
                  <a:lnTo>
                    <a:pt x="116" y="2028"/>
                  </a:lnTo>
                  <a:lnTo>
                    <a:pt x="116" y="2028"/>
                  </a:lnTo>
                  <a:lnTo>
                    <a:pt x="129" y="2060"/>
                  </a:lnTo>
                  <a:lnTo>
                    <a:pt x="144" y="2093"/>
                  </a:lnTo>
                  <a:lnTo>
                    <a:pt x="160" y="2124"/>
                  </a:lnTo>
                  <a:lnTo>
                    <a:pt x="177" y="2155"/>
                  </a:lnTo>
                  <a:lnTo>
                    <a:pt x="193" y="2185"/>
                  </a:lnTo>
                  <a:lnTo>
                    <a:pt x="211" y="2216"/>
                  </a:lnTo>
                  <a:lnTo>
                    <a:pt x="229" y="2246"/>
                  </a:lnTo>
                  <a:lnTo>
                    <a:pt x="249" y="2274"/>
                  </a:lnTo>
                  <a:lnTo>
                    <a:pt x="269" y="2304"/>
                  </a:lnTo>
                  <a:lnTo>
                    <a:pt x="290" y="2332"/>
                  </a:lnTo>
                  <a:lnTo>
                    <a:pt x="311" y="2359"/>
                  </a:lnTo>
                  <a:lnTo>
                    <a:pt x="332" y="2388"/>
                  </a:lnTo>
                  <a:lnTo>
                    <a:pt x="356" y="2415"/>
                  </a:lnTo>
                  <a:lnTo>
                    <a:pt x="379" y="2441"/>
                  </a:lnTo>
                  <a:lnTo>
                    <a:pt x="403" y="2466"/>
                  </a:lnTo>
                  <a:lnTo>
                    <a:pt x="428" y="2492"/>
                  </a:lnTo>
                  <a:lnTo>
                    <a:pt x="428" y="2492"/>
                  </a:lnTo>
                  <a:lnTo>
                    <a:pt x="454" y="2517"/>
                  </a:lnTo>
                  <a:lnTo>
                    <a:pt x="479" y="2541"/>
                  </a:lnTo>
                  <a:lnTo>
                    <a:pt x="505" y="2564"/>
                  </a:lnTo>
                  <a:lnTo>
                    <a:pt x="532" y="2588"/>
                  </a:lnTo>
                  <a:lnTo>
                    <a:pt x="561" y="2609"/>
                  </a:lnTo>
                  <a:lnTo>
                    <a:pt x="588" y="2630"/>
                  </a:lnTo>
                  <a:lnTo>
                    <a:pt x="616" y="2651"/>
                  </a:lnTo>
                  <a:lnTo>
                    <a:pt x="646" y="2671"/>
                  </a:lnTo>
                  <a:lnTo>
                    <a:pt x="674" y="2691"/>
                  </a:lnTo>
                  <a:lnTo>
                    <a:pt x="704" y="2709"/>
                  </a:lnTo>
                  <a:lnTo>
                    <a:pt x="735" y="2727"/>
                  </a:lnTo>
                  <a:lnTo>
                    <a:pt x="765" y="2743"/>
                  </a:lnTo>
                  <a:lnTo>
                    <a:pt x="796" y="2760"/>
                  </a:lnTo>
                  <a:lnTo>
                    <a:pt x="827" y="2776"/>
                  </a:lnTo>
                  <a:lnTo>
                    <a:pt x="860" y="2791"/>
                  </a:lnTo>
                  <a:lnTo>
                    <a:pt x="892" y="2804"/>
                  </a:lnTo>
                  <a:lnTo>
                    <a:pt x="892" y="2804"/>
                  </a:lnTo>
                  <a:lnTo>
                    <a:pt x="925" y="2818"/>
                  </a:lnTo>
                  <a:lnTo>
                    <a:pt x="960" y="2831"/>
                  </a:lnTo>
                  <a:lnTo>
                    <a:pt x="995" y="2844"/>
                  </a:lnTo>
                  <a:lnTo>
                    <a:pt x="1028" y="2854"/>
                  </a:lnTo>
                  <a:lnTo>
                    <a:pt x="1063" y="2865"/>
                  </a:lnTo>
                  <a:lnTo>
                    <a:pt x="1099" y="2875"/>
                  </a:lnTo>
                  <a:lnTo>
                    <a:pt x="1134" y="2883"/>
                  </a:lnTo>
                  <a:lnTo>
                    <a:pt x="1170" y="2890"/>
                  </a:lnTo>
                  <a:lnTo>
                    <a:pt x="1205" y="2897"/>
                  </a:lnTo>
                  <a:lnTo>
                    <a:pt x="1241" y="2903"/>
                  </a:lnTo>
                  <a:lnTo>
                    <a:pt x="1277" y="2908"/>
                  </a:lnTo>
                  <a:lnTo>
                    <a:pt x="1313" y="2912"/>
                  </a:lnTo>
                  <a:lnTo>
                    <a:pt x="1350" y="2915"/>
                  </a:lnTo>
                  <a:lnTo>
                    <a:pt x="1387" y="2917"/>
                  </a:lnTo>
                  <a:lnTo>
                    <a:pt x="1423" y="2919"/>
                  </a:lnTo>
                  <a:lnTo>
                    <a:pt x="1460" y="2920"/>
                  </a:lnTo>
                  <a:lnTo>
                    <a:pt x="1460" y="2920"/>
                  </a:lnTo>
                  <a:lnTo>
                    <a:pt x="1497" y="2919"/>
                  </a:lnTo>
                  <a:lnTo>
                    <a:pt x="1533" y="2917"/>
                  </a:lnTo>
                  <a:lnTo>
                    <a:pt x="1570" y="2915"/>
                  </a:lnTo>
                  <a:lnTo>
                    <a:pt x="1607" y="2912"/>
                  </a:lnTo>
                  <a:lnTo>
                    <a:pt x="1643" y="2908"/>
                  </a:lnTo>
                  <a:lnTo>
                    <a:pt x="1679" y="2903"/>
                  </a:lnTo>
                  <a:lnTo>
                    <a:pt x="1715" y="2897"/>
                  </a:lnTo>
                  <a:lnTo>
                    <a:pt x="1750" y="2890"/>
                  </a:lnTo>
                  <a:lnTo>
                    <a:pt x="1786" y="2883"/>
                  </a:lnTo>
                  <a:lnTo>
                    <a:pt x="1821" y="2875"/>
                  </a:lnTo>
                  <a:lnTo>
                    <a:pt x="1857" y="2865"/>
                  </a:lnTo>
                  <a:lnTo>
                    <a:pt x="1892" y="2854"/>
                  </a:lnTo>
                  <a:lnTo>
                    <a:pt x="1925" y="2844"/>
                  </a:lnTo>
                  <a:lnTo>
                    <a:pt x="1960" y="2831"/>
                  </a:lnTo>
                  <a:lnTo>
                    <a:pt x="1995" y="2818"/>
                  </a:lnTo>
                  <a:lnTo>
                    <a:pt x="2028" y="2804"/>
                  </a:lnTo>
                  <a:lnTo>
                    <a:pt x="2028" y="2804"/>
                  </a:lnTo>
                  <a:lnTo>
                    <a:pt x="2060" y="2791"/>
                  </a:lnTo>
                  <a:lnTo>
                    <a:pt x="2093" y="2776"/>
                  </a:lnTo>
                  <a:lnTo>
                    <a:pt x="2124" y="2760"/>
                  </a:lnTo>
                  <a:lnTo>
                    <a:pt x="2155" y="2743"/>
                  </a:lnTo>
                  <a:lnTo>
                    <a:pt x="2185" y="2727"/>
                  </a:lnTo>
                  <a:lnTo>
                    <a:pt x="2216" y="2709"/>
                  </a:lnTo>
                  <a:lnTo>
                    <a:pt x="2246" y="2691"/>
                  </a:lnTo>
                  <a:lnTo>
                    <a:pt x="2274" y="2671"/>
                  </a:lnTo>
                  <a:lnTo>
                    <a:pt x="2304" y="2651"/>
                  </a:lnTo>
                  <a:lnTo>
                    <a:pt x="2332" y="2630"/>
                  </a:lnTo>
                  <a:lnTo>
                    <a:pt x="2359" y="2609"/>
                  </a:lnTo>
                  <a:lnTo>
                    <a:pt x="2388" y="2588"/>
                  </a:lnTo>
                  <a:lnTo>
                    <a:pt x="2415" y="2564"/>
                  </a:lnTo>
                  <a:lnTo>
                    <a:pt x="2441" y="2541"/>
                  </a:lnTo>
                  <a:lnTo>
                    <a:pt x="2466" y="2517"/>
                  </a:lnTo>
                  <a:lnTo>
                    <a:pt x="2492" y="2492"/>
                  </a:lnTo>
                  <a:lnTo>
                    <a:pt x="2492" y="2492"/>
                  </a:lnTo>
                  <a:lnTo>
                    <a:pt x="2517" y="2466"/>
                  </a:lnTo>
                  <a:lnTo>
                    <a:pt x="2541" y="2441"/>
                  </a:lnTo>
                  <a:lnTo>
                    <a:pt x="2564" y="2415"/>
                  </a:lnTo>
                  <a:lnTo>
                    <a:pt x="2588" y="2388"/>
                  </a:lnTo>
                  <a:lnTo>
                    <a:pt x="2609" y="2359"/>
                  </a:lnTo>
                  <a:lnTo>
                    <a:pt x="2630" y="2332"/>
                  </a:lnTo>
                  <a:lnTo>
                    <a:pt x="2651" y="2304"/>
                  </a:lnTo>
                  <a:lnTo>
                    <a:pt x="2671" y="2274"/>
                  </a:lnTo>
                  <a:lnTo>
                    <a:pt x="2691" y="2246"/>
                  </a:lnTo>
                  <a:lnTo>
                    <a:pt x="2709" y="2216"/>
                  </a:lnTo>
                  <a:lnTo>
                    <a:pt x="2727" y="2185"/>
                  </a:lnTo>
                  <a:lnTo>
                    <a:pt x="2743" y="2155"/>
                  </a:lnTo>
                  <a:lnTo>
                    <a:pt x="2760" y="2124"/>
                  </a:lnTo>
                  <a:lnTo>
                    <a:pt x="2776" y="2093"/>
                  </a:lnTo>
                  <a:lnTo>
                    <a:pt x="2791" y="2060"/>
                  </a:lnTo>
                  <a:lnTo>
                    <a:pt x="2804" y="2028"/>
                  </a:lnTo>
                  <a:lnTo>
                    <a:pt x="2804" y="2028"/>
                  </a:lnTo>
                  <a:lnTo>
                    <a:pt x="2818" y="1995"/>
                  </a:lnTo>
                  <a:lnTo>
                    <a:pt x="2831" y="1960"/>
                  </a:lnTo>
                  <a:lnTo>
                    <a:pt x="2844" y="1925"/>
                  </a:lnTo>
                  <a:lnTo>
                    <a:pt x="2854" y="1892"/>
                  </a:lnTo>
                  <a:lnTo>
                    <a:pt x="2865" y="1857"/>
                  </a:lnTo>
                  <a:lnTo>
                    <a:pt x="2875" y="1821"/>
                  </a:lnTo>
                  <a:lnTo>
                    <a:pt x="2883" y="1786"/>
                  </a:lnTo>
                  <a:lnTo>
                    <a:pt x="2890" y="1750"/>
                  </a:lnTo>
                  <a:lnTo>
                    <a:pt x="2897" y="1715"/>
                  </a:lnTo>
                  <a:lnTo>
                    <a:pt x="2903" y="1679"/>
                  </a:lnTo>
                  <a:lnTo>
                    <a:pt x="2908" y="1643"/>
                  </a:lnTo>
                  <a:lnTo>
                    <a:pt x="2912" y="1607"/>
                  </a:lnTo>
                  <a:lnTo>
                    <a:pt x="2915" y="1570"/>
                  </a:lnTo>
                  <a:lnTo>
                    <a:pt x="2917" y="1533"/>
                  </a:lnTo>
                  <a:lnTo>
                    <a:pt x="2919" y="1497"/>
                  </a:lnTo>
                  <a:lnTo>
                    <a:pt x="2920" y="1460"/>
                  </a:lnTo>
                  <a:lnTo>
                    <a:pt x="2920" y="1460"/>
                  </a:lnTo>
                  <a:lnTo>
                    <a:pt x="2919" y="1423"/>
                  </a:lnTo>
                  <a:lnTo>
                    <a:pt x="2917" y="1387"/>
                  </a:lnTo>
                  <a:lnTo>
                    <a:pt x="2915" y="1350"/>
                  </a:lnTo>
                  <a:lnTo>
                    <a:pt x="2912" y="1313"/>
                  </a:lnTo>
                  <a:lnTo>
                    <a:pt x="2908" y="1277"/>
                  </a:lnTo>
                  <a:lnTo>
                    <a:pt x="2903" y="1241"/>
                  </a:lnTo>
                  <a:lnTo>
                    <a:pt x="2897" y="1205"/>
                  </a:lnTo>
                  <a:lnTo>
                    <a:pt x="2890" y="1170"/>
                  </a:lnTo>
                  <a:lnTo>
                    <a:pt x="2883" y="1134"/>
                  </a:lnTo>
                  <a:lnTo>
                    <a:pt x="2875" y="1099"/>
                  </a:lnTo>
                  <a:lnTo>
                    <a:pt x="2865" y="1063"/>
                  </a:lnTo>
                  <a:lnTo>
                    <a:pt x="2854" y="1028"/>
                  </a:lnTo>
                  <a:lnTo>
                    <a:pt x="2844" y="995"/>
                  </a:lnTo>
                  <a:lnTo>
                    <a:pt x="2831" y="960"/>
                  </a:lnTo>
                  <a:lnTo>
                    <a:pt x="2818" y="925"/>
                  </a:lnTo>
                  <a:lnTo>
                    <a:pt x="2804" y="892"/>
                  </a:lnTo>
                  <a:lnTo>
                    <a:pt x="2804" y="892"/>
                  </a:lnTo>
                  <a:close/>
                  <a:moveTo>
                    <a:pt x="1679" y="765"/>
                  </a:moveTo>
                  <a:lnTo>
                    <a:pt x="1746" y="134"/>
                  </a:lnTo>
                  <a:lnTo>
                    <a:pt x="1746" y="134"/>
                  </a:lnTo>
                  <a:lnTo>
                    <a:pt x="1795" y="146"/>
                  </a:lnTo>
                  <a:lnTo>
                    <a:pt x="1843" y="158"/>
                  </a:lnTo>
                  <a:lnTo>
                    <a:pt x="1889" y="173"/>
                  </a:lnTo>
                  <a:lnTo>
                    <a:pt x="1935" y="189"/>
                  </a:lnTo>
                  <a:lnTo>
                    <a:pt x="1981" y="207"/>
                  </a:lnTo>
                  <a:lnTo>
                    <a:pt x="2026" y="227"/>
                  </a:lnTo>
                  <a:lnTo>
                    <a:pt x="2070" y="247"/>
                  </a:lnTo>
                  <a:lnTo>
                    <a:pt x="2112" y="271"/>
                  </a:lnTo>
                  <a:lnTo>
                    <a:pt x="2155" y="295"/>
                  </a:lnTo>
                  <a:lnTo>
                    <a:pt x="2195" y="320"/>
                  </a:lnTo>
                  <a:lnTo>
                    <a:pt x="2234" y="347"/>
                  </a:lnTo>
                  <a:lnTo>
                    <a:pt x="2274" y="375"/>
                  </a:lnTo>
                  <a:lnTo>
                    <a:pt x="2312" y="405"/>
                  </a:lnTo>
                  <a:lnTo>
                    <a:pt x="2349" y="436"/>
                  </a:lnTo>
                  <a:lnTo>
                    <a:pt x="2384" y="468"/>
                  </a:lnTo>
                  <a:lnTo>
                    <a:pt x="2419" y="501"/>
                  </a:lnTo>
                  <a:lnTo>
                    <a:pt x="2452" y="536"/>
                  </a:lnTo>
                  <a:lnTo>
                    <a:pt x="2484" y="571"/>
                  </a:lnTo>
                  <a:lnTo>
                    <a:pt x="2515" y="608"/>
                  </a:lnTo>
                  <a:lnTo>
                    <a:pt x="2545" y="646"/>
                  </a:lnTo>
                  <a:lnTo>
                    <a:pt x="2573" y="686"/>
                  </a:lnTo>
                  <a:lnTo>
                    <a:pt x="2600" y="725"/>
                  </a:lnTo>
                  <a:lnTo>
                    <a:pt x="2625" y="765"/>
                  </a:lnTo>
                  <a:lnTo>
                    <a:pt x="2649" y="808"/>
                  </a:lnTo>
                  <a:lnTo>
                    <a:pt x="2673" y="850"/>
                  </a:lnTo>
                  <a:lnTo>
                    <a:pt x="2693" y="894"/>
                  </a:lnTo>
                  <a:lnTo>
                    <a:pt x="2713" y="939"/>
                  </a:lnTo>
                  <a:lnTo>
                    <a:pt x="2731" y="985"/>
                  </a:lnTo>
                  <a:lnTo>
                    <a:pt x="2747" y="1031"/>
                  </a:lnTo>
                  <a:lnTo>
                    <a:pt x="2762" y="1077"/>
                  </a:lnTo>
                  <a:lnTo>
                    <a:pt x="2774" y="1125"/>
                  </a:lnTo>
                  <a:lnTo>
                    <a:pt x="2786" y="1174"/>
                  </a:lnTo>
                  <a:lnTo>
                    <a:pt x="2155" y="1241"/>
                  </a:lnTo>
                  <a:lnTo>
                    <a:pt x="2155" y="1241"/>
                  </a:lnTo>
                  <a:lnTo>
                    <a:pt x="2140" y="1200"/>
                  </a:lnTo>
                  <a:lnTo>
                    <a:pt x="2124" y="1160"/>
                  </a:lnTo>
                  <a:lnTo>
                    <a:pt x="2104" y="1121"/>
                  </a:lnTo>
                  <a:lnTo>
                    <a:pt x="2082" y="1084"/>
                  </a:lnTo>
                  <a:lnTo>
                    <a:pt x="2059" y="1046"/>
                  </a:lnTo>
                  <a:lnTo>
                    <a:pt x="2033" y="1012"/>
                  </a:lnTo>
                  <a:lnTo>
                    <a:pt x="2005" y="978"/>
                  </a:lnTo>
                  <a:lnTo>
                    <a:pt x="1974" y="946"/>
                  </a:lnTo>
                  <a:lnTo>
                    <a:pt x="1974" y="946"/>
                  </a:lnTo>
                  <a:lnTo>
                    <a:pt x="1942" y="915"/>
                  </a:lnTo>
                  <a:lnTo>
                    <a:pt x="1908" y="887"/>
                  </a:lnTo>
                  <a:lnTo>
                    <a:pt x="1874" y="861"/>
                  </a:lnTo>
                  <a:lnTo>
                    <a:pt x="1836" y="838"/>
                  </a:lnTo>
                  <a:lnTo>
                    <a:pt x="1799" y="816"/>
                  </a:lnTo>
                  <a:lnTo>
                    <a:pt x="1760" y="796"/>
                  </a:lnTo>
                  <a:lnTo>
                    <a:pt x="1720" y="780"/>
                  </a:lnTo>
                  <a:lnTo>
                    <a:pt x="1679" y="765"/>
                  </a:lnTo>
                  <a:lnTo>
                    <a:pt x="1679" y="765"/>
                  </a:lnTo>
                  <a:lnTo>
                    <a:pt x="1679" y="765"/>
                  </a:lnTo>
                  <a:lnTo>
                    <a:pt x="1679" y="765"/>
                  </a:lnTo>
                  <a:close/>
                  <a:moveTo>
                    <a:pt x="121" y="1244"/>
                  </a:moveTo>
                  <a:lnTo>
                    <a:pt x="121" y="1244"/>
                  </a:lnTo>
                  <a:lnTo>
                    <a:pt x="128" y="1209"/>
                  </a:lnTo>
                  <a:lnTo>
                    <a:pt x="134" y="1174"/>
                  </a:lnTo>
                  <a:lnTo>
                    <a:pt x="134" y="1174"/>
                  </a:lnTo>
                  <a:lnTo>
                    <a:pt x="128" y="1209"/>
                  </a:lnTo>
                  <a:lnTo>
                    <a:pt x="121" y="1244"/>
                  </a:lnTo>
                  <a:lnTo>
                    <a:pt x="121" y="1244"/>
                  </a:lnTo>
                  <a:close/>
                  <a:moveTo>
                    <a:pt x="1174" y="134"/>
                  </a:moveTo>
                  <a:lnTo>
                    <a:pt x="1241" y="765"/>
                  </a:lnTo>
                  <a:lnTo>
                    <a:pt x="1241" y="765"/>
                  </a:lnTo>
                  <a:lnTo>
                    <a:pt x="1200" y="780"/>
                  </a:lnTo>
                  <a:lnTo>
                    <a:pt x="1160" y="796"/>
                  </a:lnTo>
                  <a:lnTo>
                    <a:pt x="1121" y="816"/>
                  </a:lnTo>
                  <a:lnTo>
                    <a:pt x="1084" y="838"/>
                  </a:lnTo>
                  <a:lnTo>
                    <a:pt x="1046" y="861"/>
                  </a:lnTo>
                  <a:lnTo>
                    <a:pt x="1012" y="887"/>
                  </a:lnTo>
                  <a:lnTo>
                    <a:pt x="978" y="915"/>
                  </a:lnTo>
                  <a:lnTo>
                    <a:pt x="946" y="946"/>
                  </a:lnTo>
                  <a:lnTo>
                    <a:pt x="946" y="946"/>
                  </a:lnTo>
                  <a:lnTo>
                    <a:pt x="915" y="978"/>
                  </a:lnTo>
                  <a:lnTo>
                    <a:pt x="887" y="1012"/>
                  </a:lnTo>
                  <a:lnTo>
                    <a:pt x="861" y="1046"/>
                  </a:lnTo>
                  <a:lnTo>
                    <a:pt x="838" y="1084"/>
                  </a:lnTo>
                  <a:lnTo>
                    <a:pt x="816" y="1121"/>
                  </a:lnTo>
                  <a:lnTo>
                    <a:pt x="796" y="1160"/>
                  </a:lnTo>
                  <a:lnTo>
                    <a:pt x="780" y="1200"/>
                  </a:lnTo>
                  <a:lnTo>
                    <a:pt x="765" y="1241"/>
                  </a:lnTo>
                  <a:lnTo>
                    <a:pt x="134" y="1174"/>
                  </a:lnTo>
                  <a:lnTo>
                    <a:pt x="134" y="1174"/>
                  </a:lnTo>
                  <a:lnTo>
                    <a:pt x="146" y="1125"/>
                  </a:lnTo>
                  <a:lnTo>
                    <a:pt x="158" y="1077"/>
                  </a:lnTo>
                  <a:lnTo>
                    <a:pt x="173" y="1031"/>
                  </a:lnTo>
                  <a:lnTo>
                    <a:pt x="189" y="985"/>
                  </a:lnTo>
                  <a:lnTo>
                    <a:pt x="207" y="939"/>
                  </a:lnTo>
                  <a:lnTo>
                    <a:pt x="227" y="894"/>
                  </a:lnTo>
                  <a:lnTo>
                    <a:pt x="247" y="850"/>
                  </a:lnTo>
                  <a:lnTo>
                    <a:pt x="271" y="808"/>
                  </a:lnTo>
                  <a:lnTo>
                    <a:pt x="295" y="765"/>
                  </a:lnTo>
                  <a:lnTo>
                    <a:pt x="320" y="725"/>
                  </a:lnTo>
                  <a:lnTo>
                    <a:pt x="347" y="686"/>
                  </a:lnTo>
                  <a:lnTo>
                    <a:pt x="375" y="646"/>
                  </a:lnTo>
                  <a:lnTo>
                    <a:pt x="405" y="608"/>
                  </a:lnTo>
                  <a:lnTo>
                    <a:pt x="436" y="571"/>
                  </a:lnTo>
                  <a:lnTo>
                    <a:pt x="468" y="536"/>
                  </a:lnTo>
                  <a:lnTo>
                    <a:pt x="501" y="501"/>
                  </a:lnTo>
                  <a:lnTo>
                    <a:pt x="536" y="468"/>
                  </a:lnTo>
                  <a:lnTo>
                    <a:pt x="571" y="436"/>
                  </a:lnTo>
                  <a:lnTo>
                    <a:pt x="608" y="405"/>
                  </a:lnTo>
                  <a:lnTo>
                    <a:pt x="646" y="375"/>
                  </a:lnTo>
                  <a:lnTo>
                    <a:pt x="686" y="347"/>
                  </a:lnTo>
                  <a:lnTo>
                    <a:pt x="725" y="320"/>
                  </a:lnTo>
                  <a:lnTo>
                    <a:pt x="765" y="295"/>
                  </a:lnTo>
                  <a:lnTo>
                    <a:pt x="808" y="271"/>
                  </a:lnTo>
                  <a:lnTo>
                    <a:pt x="850" y="247"/>
                  </a:lnTo>
                  <a:lnTo>
                    <a:pt x="894" y="227"/>
                  </a:lnTo>
                  <a:lnTo>
                    <a:pt x="939" y="207"/>
                  </a:lnTo>
                  <a:lnTo>
                    <a:pt x="985" y="189"/>
                  </a:lnTo>
                  <a:lnTo>
                    <a:pt x="1031" y="173"/>
                  </a:lnTo>
                  <a:lnTo>
                    <a:pt x="1077" y="158"/>
                  </a:lnTo>
                  <a:lnTo>
                    <a:pt x="1125" y="146"/>
                  </a:lnTo>
                  <a:lnTo>
                    <a:pt x="1174" y="134"/>
                  </a:lnTo>
                  <a:lnTo>
                    <a:pt x="1174" y="134"/>
                  </a:lnTo>
                  <a:close/>
                  <a:moveTo>
                    <a:pt x="134" y="1746"/>
                  </a:moveTo>
                  <a:lnTo>
                    <a:pt x="765" y="1679"/>
                  </a:lnTo>
                  <a:lnTo>
                    <a:pt x="765" y="1679"/>
                  </a:lnTo>
                  <a:lnTo>
                    <a:pt x="765" y="1679"/>
                  </a:lnTo>
                  <a:lnTo>
                    <a:pt x="765" y="1679"/>
                  </a:lnTo>
                  <a:lnTo>
                    <a:pt x="780" y="1720"/>
                  </a:lnTo>
                  <a:lnTo>
                    <a:pt x="796" y="1760"/>
                  </a:lnTo>
                  <a:lnTo>
                    <a:pt x="816" y="1799"/>
                  </a:lnTo>
                  <a:lnTo>
                    <a:pt x="838" y="1836"/>
                  </a:lnTo>
                  <a:lnTo>
                    <a:pt x="861" y="1874"/>
                  </a:lnTo>
                  <a:lnTo>
                    <a:pt x="887" y="1908"/>
                  </a:lnTo>
                  <a:lnTo>
                    <a:pt x="915" y="1942"/>
                  </a:lnTo>
                  <a:lnTo>
                    <a:pt x="946" y="1974"/>
                  </a:lnTo>
                  <a:lnTo>
                    <a:pt x="946" y="1974"/>
                  </a:lnTo>
                  <a:lnTo>
                    <a:pt x="978" y="2005"/>
                  </a:lnTo>
                  <a:lnTo>
                    <a:pt x="1012" y="2033"/>
                  </a:lnTo>
                  <a:lnTo>
                    <a:pt x="1046" y="2059"/>
                  </a:lnTo>
                  <a:lnTo>
                    <a:pt x="1084" y="2082"/>
                  </a:lnTo>
                  <a:lnTo>
                    <a:pt x="1121" y="2104"/>
                  </a:lnTo>
                  <a:lnTo>
                    <a:pt x="1160" y="2124"/>
                  </a:lnTo>
                  <a:lnTo>
                    <a:pt x="1200" y="2140"/>
                  </a:lnTo>
                  <a:lnTo>
                    <a:pt x="1241" y="2155"/>
                  </a:lnTo>
                  <a:lnTo>
                    <a:pt x="1174" y="2786"/>
                  </a:lnTo>
                  <a:lnTo>
                    <a:pt x="1174" y="2786"/>
                  </a:lnTo>
                  <a:lnTo>
                    <a:pt x="1125" y="2774"/>
                  </a:lnTo>
                  <a:lnTo>
                    <a:pt x="1077" y="2762"/>
                  </a:lnTo>
                  <a:lnTo>
                    <a:pt x="1031" y="2747"/>
                  </a:lnTo>
                  <a:lnTo>
                    <a:pt x="985" y="2731"/>
                  </a:lnTo>
                  <a:lnTo>
                    <a:pt x="939" y="2713"/>
                  </a:lnTo>
                  <a:lnTo>
                    <a:pt x="894" y="2693"/>
                  </a:lnTo>
                  <a:lnTo>
                    <a:pt x="850" y="2673"/>
                  </a:lnTo>
                  <a:lnTo>
                    <a:pt x="808" y="2649"/>
                  </a:lnTo>
                  <a:lnTo>
                    <a:pt x="765" y="2625"/>
                  </a:lnTo>
                  <a:lnTo>
                    <a:pt x="725" y="2600"/>
                  </a:lnTo>
                  <a:lnTo>
                    <a:pt x="686" y="2573"/>
                  </a:lnTo>
                  <a:lnTo>
                    <a:pt x="646" y="2545"/>
                  </a:lnTo>
                  <a:lnTo>
                    <a:pt x="608" y="2515"/>
                  </a:lnTo>
                  <a:lnTo>
                    <a:pt x="571" y="2484"/>
                  </a:lnTo>
                  <a:lnTo>
                    <a:pt x="536" y="2452"/>
                  </a:lnTo>
                  <a:lnTo>
                    <a:pt x="501" y="2419"/>
                  </a:lnTo>
                  <a:lnTo>
                    <a:pt x="468" y="2384"/>
                  </a:lnTo>
                  <a:lnTo>
                    <a:pt x="436" y="2349"/>
                  </a:lnTo>
                  <a:lnTo>
                    <a:pt x="405" y="2312"/>
                  </a:lnTo>
                  <a:lnTo>
                    <a:pt x="375" y="2274"/>
                  </a:lnTo>
                  <a:lnTo>
                    <a:pt x="347" y="2234"/>
                  </a:lnTo>
                  <a:lnTo>
                    <a:pt x="320" y="2195"/>
                  </a:lnTo>
                  <a:lnTo>
                    <a:pt x="295" y="2155"/>
                  </a:lnTo>
                  <a:lnTo>
                    <a:pt x="271" y="2112"/>
                  </a:lnTo>
                  <a:lnTo>
                    <a:pt x="247" y="2070"/>
                  </a:lnTo>
                  <a:lnTo>
                    <a:pt x="227" y="2026"/>
                  </a:lnTo>
                  <a:lnTo>
                    <a:pt x="207" y="1981"/>
                  </a:lnTo>
                  <a:lnTo>
                    <a:pt x="189" y="1935"/>
                  </a:lnTo>
                  <a:lnTo>
                    <a:pt x="173" y="1889"/>
                  </a:lnTo>
                  <a:lnTo>
                    <a:pt x="158" y="1843"/>
                  </a:lnTo>
                  <a:lnTo>
                    <a:pt x="146" y="1795"/>
                  </a:lnTo>
                  <a:lnTo>
                    <a:pt x="134" y="1746"/>
                  </a:lnTo>
                  <a:lnTo>
                    <a:pt x="134" y="1746"/>
                  </a:lnTo>
                  <a:close/>
                  <a:moveTo>
                    <a:pt x="1174" y="2786"/>
                  </a:moveTo>
                  <a:lnTo>
                    <a:pt x="1174" y="2786"/>
                  </a:lnTo>
                  <a:lnTo>
                    <a:pt x="1209" y="2792"/>
                  </a:lnTo>
                  <a:lnTo>
                    <a:pt x="1244" y="2799"/>
                  </a:lnTo>
                  <a:lnTo>
                    <a:pt x="1244" y="2799"/>
                  </a:lnTo>
                  <a:lnTo>
                    <a:pt x="1209" y="2792"/>
                  </a:lnTo>
                  <a:lnTo>
                    <a:pt x="1174" y="2786"/>
                  </a:lnTo>
                  <a:lnTo>
                    <a:pt x="1174" y="2786"/>
                  </a:lnTo>
                  <a:close/>
                  <a:moveTo>
                    <a:pt x="1018" y="1902"/>
                  </a:moveTo>
                  <a:lnTo>
                    <a:pt x="1018" y="1902"/>
                  </a:lnTo>
                  <a:lnTo>
                    <a:pt x="997" y="1879"/>
                  </a:lnTo>
                  <a:lnTo>
                    <a:pt x="977" y="1856"/>
                  </a:lnTo>
                  <a:lnTo>
                    <a:pt x="957" y="1831"/>
                  </a:lnTo>
                  <a:lnTo>
                    <a:pt x="941" y="1807"/>
                  </a:lnTo>
                  <a:lnTo>
                    <a:pt x="924" y="1781"/>
                  </a:lnTo>
                  <a:lnTo>
                    <a:pt x="908" y="1754"/>
                  </a:lnTo>
                  <a:lnTo>
                    <a:pt x="896" y="1727"/>
                  </a:lnTo>
                  <a:lnTo>
                    <a:pt x="883" y="1700"/>
                  </a:lnTo>
                  <a:lnTo>
                    <a:pt x="872" y="1671"/>
                  </a:lnTo>
                  <a:lnTo>
                    <a:pt x="862" y="1642"/>
                  </a:lnTo>
                  <a:lnTo>
                    <a:pt x="854" y="1612"/>
                  </a:lnTo>
                  <a:lnTo>
                    <a:pt x="848" y="1582"/>
                  </a:lnTo>
                  <a:lnTo>
                    <a:pt x="843" y="1553"/>
                  </a:lnTo>
                  <a:lnTo>
                    <a:pt x="839" y="1522"/>
                  </a:lnTo>
                  <a:lnTo>
                    <a:pt x="836" y="1491"/>
                  </a:lnTo>
                  <a:lnTo>
                    <a:pt x="835" y="1460"/>
                  </a:lnTo>
                  <a:lnTo>
                    <a:pt x="835" y="1460"/>
                  </a:lnTo>
                  <a:lnTo>
                    <a:pt x="836" y="1429"/>
                  </a:lnTo>
                  <a:lnTo>
                    <a:pt x="839" y="1398"/>
                  </a:lnTo>
                  <a:lnTo>
                    <a:pt x="843" y="1367"/>
                  </a:lnTo>
                  <a:lnTo>
                    <a:pt x="848" y="1338"/>
                  </a:lnTo>
                  <a:lnTo>
                    <a:pt x="854" y="1308"/>
                  </a:lnTo>
                  <a:lnTo>
                    <a:pt x="862" y="1278"/>
                  </a:lnTo>
                  <a:lnTo>
                    <a:pt x="872" y="1249"/>
                  </a:lnTo>
                  <a:lnTo>
                    <a:pt x="883" y="1220"/>
                  </a:lnTo>
                  <a:lnTo>
                    <a:pt x="896" y="1193"/>
                  </a:lnTo>
                  <a:lnTo>
                    <a:pt x="908" y="1166"/>
                  </a:lnTo>
                  <a:lnTo>
                    <a:pt x="924" y="1139"/>
                  </a:lnTo>
                  <a:lnTo>
                    <a:pt x="941" y="1113"/>
                  </a:lnTo>
                  <a:lnTo>
                    <a:pt x="957" y="1089"/>
                  </a:lnTo>
                  <a:lnTo>
                    <a:pt x="977" y="1064"/>
                  </a:lnTo>
                  <a:lnTo>
                    <a:pt x="997" y="1041"/>
                  </a:lnTo>
                  <a:lnTo>
                    <a:pt x="1018" y="1018"/>
                  </a:lnTo>
                  <a:lnTo>
                    <a:pt x="1018" y="1018"/>
                  </a:lnTo>
                  <a:lnTo>
                    <a:pt x="1041" y="997"/>
                  </a:lnTo>
                  <a:lnTo>
                    <a:pt x="1064" y="977"/>
                  </a:lnTo>
                  <a:lnTo>
                    <a:pt x="1089" y="957"/>
                  </a:lnTo>
                  <a:lnTo>
                    <a:pt x="1113" y="941"/>
                  </a:lnTo>
                  <a:lnTo>
                    <a:pt x="1139" y="924"/>
                  </a:lnTo>
                  <a:lnTo>
                    <a:pt x="1166" y="908"/>
                  </a:lnTo>
                  <a:lnTo>
                    <a:pt x="1193" y="896"/>
                  </a:lnTo>
                  <a:lnTo>
                    <a:pt x="1220" y="883"/>
                  </a:lnTo>
                  <a:lnTo>
                    <a:pt x="1249" y="872"/>
                  </a:lnTo>
                  <a:lnTo>
                    <a:pt x="1278" y="862"/>
                  </a:lnTo>
                  <a:lnTo>
                    <a:pt x="1308" y="854"/>
                  </a:lnTo>
                  <a:lnTo>
                    <a:pt x="1338" y="848"/>
                  </a:lnTo>
                  <a:lnTo>
                    <a:pt x="1367" y="843"/>
                  </a:lnTo>
                  <a:lnTo>
                    <a:pt x="1398" y="839"/>
                  </a:lnTo>
                  <a:lnTo>
                    <a:pt x="1429" y="836"/>
                  </a:lnTo>
                  <a:lnTo>
                    <a:pt x="1460" y="835"/>
                  </a:lnTo>
                  <a:lnTo>
                    <a:pt x="1460" y="835"/>
                  </a:lnTo>
                  <a:lnTo>
                    <a:pt x="1491" y="836"/>
                  </a:lnTo>
                  <a:lnTo>
                    <a:pt x="1522" y="839"/>
                  </a:lnTo>
                  <a:lnTo>
                    <a:pt x="1553" y="843"/>
                  </a:lnTo>
                  <a:lnTo>
                    <a:pt x="1582" y="848"/>
                  </a:lnTo>
                  <a:lnTo>
                    <a:pt x="1612" y="854"/>
                  </a:lnTo>
                  <a:lnTo>
                    <a:pt x="1642" y="862"/>
                  </a:lnTo>
                  <a:lnTo>
                    <a:pt x="1671" y="872"/>
                  </a:lnTo>
                  <a:lnTo>
                    <a:pt x="1700" y="883"/>
                  </a:lnTo>
                  <a:lnTo>
                    <a:pt x="1727" y="896"/>
                  </a:lnTo>
                  <a:lnTo>
                    <a:pt x="1754" y="908"/>
                  </a:lnTo>
                  <a:lnTo>
                    <a:pt x="1781" y="924"/>
                  </a:lnTo>
                  <a:lnTo>
                    <a:pt x="1807" y="941"/>
                  </a:lnTo>
                  <a:lnTo>
                    <a:pt x="1831" y="957"/>
                  </a:lnTo>
                  <a:lnTo>
                    <a:pt x="1856" y="977"/>
                  </a:lnTo>
                  <a:lnTo>
                    <a:pt x="1879" y="997"/>
                  </a:lnTo>
                  <a:lnTo>
                    <a:pt x="1902" y="1018"/>
                  </a:lnTo>
                  <a:lnTo>
                    <a:pt x="1902" y="1018"/>
                  </a:lnTo>
                  <a:lnTo>
                    <a:pt x="1923" y="1041"/>
                  </a:lnTo>
                  <a:lnTo>
                    <a:pt x="1943" y="1064"/>
                  </a:lnTo>
                  <a:lnTo>
                    <a:pt x="1963" y="1089"/>
                  </a:lnTo>
                  <a:lnTo>
                    <a:pt x="1979" y="1113"/>
                  </a:lnTo>
                  <a:lnTo>
                    <a:pt x="1996" y="1139"/>
                  </a:lnTo>
                  <a:lnTo>
                    <a:pt x="2012" y="1166"/>
                  </a:lnTo>
                  <a:lnTo>
                    <a:pt x="2024" y="1193"/>
                  </a:lnTo>
                  <a:lnTo>
                    <a:pt x="2037" y="1220"/>
                  </a:lnTo>
                  <a:lnTo>
                    <a:pt x="2048" y="1249"/>
                  </a:lnTo>
                  <a:lnTo>
                    <a:pt x="2058" y="1278"/>
                  </a:lnTo>
                  <a:lnTo>
                    <a:pt x="2066" y="1308"/>
                  </a:lnTo>
                  <a:lnTo>
                    <a:pt x="2072" y="1338"/>
                  </a:lnTo>
                  <a:lnTo>
                    <a:pt x="2077" y="1367"/>
                  </a:lnTo>
                  <a:lnTo>
                    <a:pt x="2081" y="1398"/>
                  </a:lnTo>
                  <a:lnTo>
                    <a:pt x="2084" y="1429"/>
                  </a:lnTo>
                  <a:lnTo>
                    <a:pt x="2085" y="1460"/>
                  </a:lnTo>
                  <a:lnTo>
                    <a:pt x="2085" y="1460"/>
                  </a:lnTo>
                  <a:lnTo>
                    <a:pt x="2084" y="1491"/>
                  </a:lnTo>
                  <a:lnTo>
                    <a:pt x="2081" y="1522"/>
                  </a:lnTo>
                  <a:lnTo>
                    <a:pt x="2077" y="1553"/>
                  </a:lnTo>
                  <a:lnTo>
                    <a:pt x="2072" y="1582"/>
                  </a:lnTo>
                  <a:lnTo>
                    <a:pt x="2066" y="1612"/>
                  </a:lnTo>
                  <a:lnTo>
                    <a:pt x="2058" y="1642"/>
                  </a:lnTo>
                  <a:lnTo>
                    <a:pt x="2048" y="1671"/>
                  </a:lnTo>
                  <a:lnTo>
                    <a:pt x="2037" y="1700"/>
                  </a:lnTo>
                  <a:lnTo>
                    <a:pt x="2024" y="1727"/>
                  </a:lnTo>
                  <a:lnTo>
                    <a:pt x="2012" y="1754"/>
                  </a:lnTo>
                  <a:lnTo>
                    <a:pt x="1996" y="1781"/>
                  </a:lnTo>
                  <a:lnTo>
                    <a:pt x="1979" y="1807"/>
                  </a:lnTo>
                  <a:lnTo>
                    <a:pt x="1963" y="1831"/>
                  </a:lnTo>
                  <a:lnTo>
                    <a:pt x="1943" y="1856"/>
                  </a:lnTo>
                  <a:lnTo>
                    <a:pt x="1923" y="1879"/>
                  </a:lnTo>
                  <a:lnTo>
                    <a:pt x="1902" y="1902"/>
                  </a:lnTo>
                  <a:lnTo>
                    <a:pt x="1902" y="1902"/>
                  </a:lnTo>
                  <a:lnTo>
                    <a:pt x="1879" y="1923"/>
                  </a:lnTo>
                  <a:lnTo>
                    <a:pt x="1856" y="1943"/>
                  </a:lnTo>
                  <a:lnTo>
                    <a:pt x="1831" y="1963"/>
                  </a:lnTo>
                  <a:lnTo>
                    <a:pt x="1807" y="1979"/>
                  </a:lnTo>
                  <a:lnTo>
                    <a:pt x="1781" y="1996"/>
                  </a:lnTo>
                  <a:lnTo>
                    <a:pt x="1754" y="2012"/>
                  </a:lnTo>
                  <a:lnTo>
                    <a:pt x="1727" y="2024"/>
                  </a:lnTo>
                  <a:lnTo>
                    <a:pt x="1700" y="2037"/>
                  </a:lnTo>
                  <a:lnTo>
                    <a:pt x="1671" y="2048"/>
                  </a:lnTo>
                  <a:lnTo>
                    <a:pt x="1642" y="2058"/>
                  </a:lnTo>
                  <a:lnTo>
                    <a:pt x="1612" y="2066"/>
                  </a:lnTo>
                  <a:lnTo>
                    <a:pt x="1582" y="2072"/>
                  </a:lnTo>
                  <a:lnTo>
                    <a:pt x="1553" y="2077"/>
                  </a:lnTo>
                  <a:lnTo>
                    <a:pt x="1522" y="2081"/>
                  </a:lnTo>
                  <a:lnTo>
                    <a:pt x="1491" y="2084"/>
                  </a:lnTo>
                  <a:lnTo>
                    <a:pt x="1460" y="2085"/>
                  </a:lnTo>
                  <a:lnTo>
                    <a:pt x="1460" y="2085"/>
                  </a:lnTo>
                  <a:lnTo>
                    <a:pt x="1429" y="2084"/>
                  </a:lnTo>
                  <a:lnTo>
                    <a:pt x="1398" y="2081"/>
                  </a:lnTo>
                  <a:lnTo>
                    <a:pt x="1367" y="2077"/>
                  </a:lnTo>
                  <a:lnTo>
                    <a:pt x="1338" y="2072"/>
                  </a:lnTo>
                  <a:lnTo>
                    <a:pt x="1308" y="2066"/>
                  </a:lnTo>
                  <a:lnTo>
                    <a:pt x="1278" y="2058"/>
                  </a:lnTo>
                  <a:lnTo>
                    <a:pt x="1249" y="2048"/>
                  </a:lnTo>
                  <a:lnTo>
                    <a:pt x="1220" y="2037"/>
                  </a:lnTo>
                  <a:lnTo>
                    <a:pt x="1193" y="2024"/>
                  </a:lnTo>
                  <a:lnTo>
                    <a:pt x="1166" y="2012"/>
                  </a:lnTo>
                  <a:lnTo>
                    <a:pt x="1139" y="1996"/>
                  </a:lnTo>
                  <a:lnTo>
                    <a:pt x="1113" y="1979"/>
                  </a:lnTo>
                  <a:lnTo>
                    <a:pt x="1089" y="1963"/>
                  </a:lnTo>
                  <a:lnTo>
                    <a:pt x="1064" y="1943"/>
                  </a:lnTo>
                  <a:lnTo>
                    <a:pt x="1041" y="1923"/>
                  </a:lnTo>
                  <a:lnTo>
                    <a:pt x="1018" y="1902"/>
                  </a:lnTo>
                  <a:lnTo>
                    <a:pt x="1018" y="1902"/>
                  </a:lnTo>
                  <a:close/>
                  <a:moveTo>
                    <a:pt x="1746" y="2786"/>
                  </a:moveTo>
                  <a:lnTo>
                    <a:pt x="1679" y="2155"/>
                  </a:lnTo>
                  <a:lnTo>
                    <a:pt x="1679" y="2155"/>
                  </a:lnTo>
                  <a:lnTo>
                    <a:pt x="1679" y="2155"/>
                  </a:lnTo>
                  <a:lnTo>
                    <a:pt x="1679" y="2155"/>
                  </a:lnTo>
                  <a:lnTo>
                    <a:pt x="1720" y="2140"/>
                  </a:lnTo>
                  <a:lnTo>
                    <a:pt x="1760" y="2124"/>
                  </a:lnTo>
                  <a:lnTo>
                    <a:pt x="1799" y="2104"/>
                  </a:lnTo>
                  <a:lnTo>
                    <a:pt x="1836" y="2082"/>
                  </a:lnTo>
                  <a:lnTo>
                    <a:pt x="1874" y="2059"/>
                  </a:lnTo>
                  <a:lnTo>
                    <a:pt x="1908" y="2033"/>
                  </a:lnTo>
                  <a:lnTo>
                    <a:pt x="1942" y="2005"/>
                  </a:lnTo>
                  <a:lnTo>
                    <a:pt x="1974" y="1974"/>
                  </a:lnTo>
                  <a:lnTo>
                    <a:pt x="1974" y="1974"/>
                  </a:lnTo>
                  <a:lnTo>
                    <a:pt x="2005" y="1942"/>
                  </a:lnTo>
                  <a:lnTo>
                    <a:pt x="2033" y="1908"/>
                  </a:lnTo>
                  <a:lnTo>
                    <a:pt x="2059" y="1874"/>
                  </a:lnTo>
                  <a:lnTo>
                    <a:pt x="2082" y="1836"/>
                  </a:lnTo>
                  <a:lnTo>
                    <a:pt x="2104" y="1799"/>
                  </a:lnTo>
                  <a:lnTo>
                    <a:pt x="2124" y="1760"/>
                  </a:lnTo>
                  <a:lnTo>
                    <a:pt x="2140" y="1720"/>
                  </a:lnTo>
                  <a:lnTo>
                    <a:pt x="2155" y="1679"/>
                  </a:lnTo>
                  <a:lnTo>
                    <a:pt x="2786" y="1746"/>
                  </a:lnTo>
                  <a:lnTo>
                    <a:pt x="2786" y="1746"/>
                  </a:lnTo>
                  <a:lnTo>
                    <a:pt x="2774" y="1795"/>
                  </a:lnTo>
                  <a:lnTo>
                    <a:pt x="2762" y="1843"/>
                  </a:lnTo>
                  <a:lnTo>
                    <a:pt x="2747" y="1889"/>
                  </a:lnTo>
                  <a:lnTo>
                    <a:pt x="2731" y="1935"/>
                  </a:lnTo>
                  <a:lnTo>
                    <a:pt x="2713" y="1981"/>
                  </a:lnTo>
                  <a:lnTo>
                    <a:pt x="2693" y="2026"/>
                  </a:lnTo>
                  <a:lnTo>
                    <a:pt x="2673" y="2070"/>
                  </a:lnTo>
                  <a:lnTo>
                    <a:pt x="2649" y="2112"/>
                  </a:lnTo>
                  <a:lnTo>
                    <a:pt x="2625" y="2155"/>
                  </a:lnTo>
                  <a:lnTo>
                    <a:pt x="2600" y="2195"/>
                  </a:lnTo>
                  <a:lnTo>
                    <a:pt x="2573" y="2234"/>
                  </a:lnTo>
                  <a:lnTo>
                    <a:pt x="2545" y="2274"/>
                  </a:lnTo>
                  <a:lnTo>
                    <a:pt x="2515" y="2312"/>
                  </a:lnTo>
                  <a:lnTo>
                    <a:pt x="2484" y="2349"/>
                  </a:lnTo>
                  <a:lnTo>
                    <a:pt x="2452" y="2384"/>
                  </a:lnTo>
                  <a:lnTo>
                    <a:pt x="2419" y="2419"/>
                  </a:lnTo>
                  <a:lnTo>
                    <a:pt x="2384" y="2452"/>
                  </a:lnTo>
                  <a:lnTo>
                    <a:pt x="2349" y="2484"/>
                  </a:lnTo>
                  <a:lnTo>
                    <a:pt x="2312" y="2515"/>
                  </a:lnTo>
                  <a:lnTo>
                    <a:pt x="2274" y="2545"/>
                  </a:lnTo>
                  <a:lnTo>
                    <a:pt x="2234" y="2573"/>
                  </a:lnTo>
                  <a:lnTo>
                    <a:pt x="2195" y="2600"/>
                  </a:lnTo>
                  <a:lnTo>
                    <a:pt x="2155" y="2625"/>
                  </a:lnTo>
                  <a:lnTo>
                    <a:pt x="2112" y="2649"/>
                  </a:lnTo>
                  <a:lnTo>
                    <a:pt x="2070" y="2673"/>
                  </a:lnTo>
                  <a:lnTo>
                    <a:pt x="2026" y="2693"/>
                  </a:lnTo>
                  <a:lnTo>
                    <a:pt x="1981" y="2713"/>
                  </a:lnTo>
                  <a:lnTo>
                    <a:pt x="1935" y="2731"/>
                  </a:lnTo>
                  <a:lnTo>
                    <a:pt x="1889" y="2747"/>
                  </a:lnTo>
                  <a:lnTo>
                    <a:pt x="1843" y="2762"/>
                  </a:lnTo>
                  <a:lnTo>
                    <a:pt x="1795" y="2774"/>
                  </a:lnTo>
                  <a:lnTo>
                    <a:pt x="1746" y="2786"/>
                  </a:lnTo>
                  <a:lnTo>
                    <a:pt x="1746" y="27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smtClean="0">
                <a:ln>
                  <a:noFill/>
                </a:ln>
                <a:solidFill>
                  <a:srgbClr val="008EC0"/>
                </a:solidFill>
                <a:effectLst/>
                <a:uLnTx/>
                <a:uFillTx/>
              </a:endParaRPr>
            </a:p>
          </p:txBody>
        </p:sp>
      </p:grpSp>
      <p:sp>
        <p:nvSpPr>
          <p:cNvPr id="229" name="Rectangle 5"/>
          <p:cNvSpPr>
            <a:spLocks/>
          </p:cNvSpPr>
          <p:nvPr/>
        </p:nvSpPr>
        <p:spPr bwMode="auto">
          <a:xfrm>
            <a:off x="2998762" y="1630686"/>
            <a:ext cx="813847" cy="439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28" b="1" dirty="0">
                <a:solidFill>
                  <a:srgbClr val="F2F2F2">
                    <a:lumMod val="25000"/>
                  </a:srgbClr>
                </a:solidFill>
                <a:latin typeface="Arial" panose="020B0604020202020204" pitchFamily="34" charset="0"/>
                <a:ea typeface="Gill Sans" charset="0"/>
                <a:cs typeface="Arial" panose="020B0604020202020204" pitchFamily="34" charset="0"/>
              </a:rPr>
              <a:t>Static Website</a:t>
            </a:r>
          </a:p>
        </p:txBody>
      </p:sp>
      <p:sp>
        <p:nvSpPr>
          <p:cNvPr id="230" name="Rectangle 5"/>
          <p:cNvSpPr>
            <a:spLocks/>
          </p:cNvSpPr>
          <p:nvPr/>
        </p:nvSpPr>
        <p:spPr bwMode="auto">
          <a:xfrm>
            <a:off x="4536384" y="2667688"/>
            <a:ext cx="1503803" cy="219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28" b="1" dirty="0">
                <a:solidFill>
                  <a:srgbClr val="F2F2F2">
                    <a:lumMod val="25000"/>
                  </a:srgbClr>
                </a:solidFill>
                <a:latin typeface="Arial" panose="020B0604020202020204" pitchFamily="34" charset="0"/>
                <a:ea typeface="Gill Sans" charset="0"/>
                <a:cs typeface="Arial" panose="020B0604020202020204" pitchFamily="34" charset="0"/>
              </a:rPr>
              <a:t>Web Front End</a:t>
            </a:r>
          </a:p>
        </p:txBody>
      </p:sp>
      <p:sp>
        <p:nvSpPr>
          <p:cNvPr id="231" name="Freeform 230"/>
          <p:cNvSpPr/>
          <p:nvPr/>
        </p:nvSpPr>
        <p:spPr>
          <a:xfrm>
            <a:off x="2638987" y="1808586"/>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cap="flat" cmpd="sng" algn="ctr">
            <a:solidFill>
              <a:srgbClr val="008EC0">
                <a:lumMod val="75000"/>
              </a:srgbClr>
            </a:solidFill>
            <a:prstDash val="solid"/>
          </a:ln>
          <a:effectLst/>
        </p:spPr>
        <p:txBody>
          <a:bodyPr spcFirstLastPara="0" vert="horz" wrap="square" lIns="381989" tIns="422032" rIns="381989" bIns="422032" numCol="1" spcCol="1271"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360" b="1"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2" name="Freeform 231"/>
          <p:cNvSpPr/>
          <p:nvPr/>
        </p:nvSpPr>
        <p:spPr>
          <a:xfrm>
            <a:off x="1804592" y="3385926"/>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cap="flat" cmpd="sng" algn="ctr">
            <a:solidFill>
              <a:srgbClr val="07C1AB"/>
            </a:solidFill>
            <a:prstDash val="solid"/>
          </a:ln>
          <a:effectLst/>
        </p:spPr>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3" name="Rectangle 5"/>
          <p:cNvSpPr>
            <a:spLocks/>
          </p:cNvSpPr>
          <p:nvPr/>
        </p:nvSpPr>
        <p:spPr bwMode="auto">
          <a:xfrm>
            <a:off x="2078382" y="2713741"/>
            <a:ext cx="1346206" cy="439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28" b="1" dirty="0">
                <a:solidFill>
                  <a:srgbClr val="F2F2F2">
                    <a:lumMod val="25000"/>
                  </a:srgbClr>
                </a:solidFill>
                <a:latin typeface="Arial" panose="020B0604020202020204" pitchFamily="34" charset="0"/>
                <a:ea typeface="Gill Sans" charset="0"/>
                <a:cs typeface="Arial" panose="020B0604020202020204" pitchFamily="34" charset="0"/>
              </a:rPr>
              <a:t>Background Workers</a:t>
            </a:r>
          </a:p>
        </p:txBody>
      </p:sp>
      <p:sp>
        <p:nvSpPr>
          <p:cNvPr id="234" name="Rectangle 5"/>
          <p:cNvSpPr>
            <a:spLocks/>
          </p:cNvSpPr>
          <p:nvPr/>
        </p:nvSpPr>
        <p:spPr bwMode="auto">
          <a:xfrm>
            <a:off x="6132725" y="1823603"/>
            <a:ext cx="726161" cy="219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428" b="1" dirty="0">
                <a:solidFill>
                  <a:srgbClr val="F2F2F2">
                    <a:lumMod val="25000"/>
                  </a:srgbClr>
                </a:solidFill>
                <a:latin typeface="Arial" panose="020B0604020202020204" pitchFamily="34" charset="0"/>
                <a:ea typeface="Gill Sans" charset="0"/>
                <a:cs typeface="Arial" panose="020B0604020202020204" pitchFamily="34" charset="0"/>
              </a:rPr>
              <a:t>User DB</a:t>
            </a:r>
          </a:p>
        </p:txBody>
      </p:sp>
      <p:sp>
        <p:nvSpPr>
          <p:cNvPr id="235" name="Rectangle 5"/>
          <p:cNvSpPr>
            <a:spLocks/>
          </p:cNvSpPr>
          <p:nvPr/>
        </p:nvSpPr>
        <p:spPr bwMode="auto">
          <a:xfrm>
            <a:off x="8912425" y="1713734"/>
            <a:ext cx="1076651" cy="439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28" b="1" dirty="0">
                <a:solidFill>
                  <a:srgbClr val="F2F2F2">
                    <a:lumMod val="25000"/>
                  </a:srgbClr>
                </a:solidFill>
                <a:latin typeface="Arial" panose="020B0604020202020204" pitchFamily="34" charset="0"/>
                <a:ea typeface="Gill Sans" charset="0"/>
                <a:cs typeface="Arial" panose="020B0604020202020204" pitchFamily="34" charset="0"/>
              </a:rPr>
              <a:t>Analytics DB</a:t>
            </a:r>
          </a:p>
        </p:txBody>
      </p:sp>
      <p:sp>
        <p:nvSpPr>
          <p:cNvPr id="236" name="Rectangle 5"/>
          <p:cNvSpPr>
            <a:spLocks/>
          </p:cNvSpPr>
          <p:nvPr/>
        </p:nvSpPr>
        <p:spPr bwMode="auto">
          <a:xfrm>
            <a:off x="7436734" y="2789632"/>
            <a:ext cx="572273" cy="219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sz="1428" b="1" dirty="0">
                <a:solidFill>
                  <a:srgbClr val="F2F2F2">
                    <a:lumMod val="25000"/>
                  </a:srgbClr>
                </a:solidFill>
                <a:latin typeface="Arial" panose="020B0604020202020204" pitchFamily="34" charset="0"/>
                <a:ea typeface="Gill Sans" charset="0"/>
                <a:cs typeface="Arial" panose="020B0604020202020204" pitchFamily="34" charset="0"/>
              </a:rPr>
              <a:t>Queue</a:t>
            </a:r>
          </a:p>
        </p:txBody>
      </p:sp>
      <p:sp>
        <p:nvSpPr>
          <p:cNvPr id="237" name="Freeform 236"/>
          <p:cNvSpPr/>
          <p:nvPr/>
        </p:nvSpPr>
        <p:spPr>
          <a:xfrm>
            <a:off x="8705179" y="1839301"/>
            <a:ext cx="182123" cy="207228"/>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cap="flat" cmpd="sng" algn="ctr">
            <a:solidFill>
              <a:srgbClr val="008EC0">
                <a:lumMod val="75000"/>
              </a:srgbClr>
            </a:solidFill>
            <a:prstDash val="solid"/>
          </a:ln>
          <a:effectLst/>
        </p:spPr>
        <p:txBody>
          <a:bodyPr spcFirstLastPara="0" vert="horz" wrap="square" lIns="381989" tIns="422032" rIns="381989" bIns="422032" numCol="1" spcCol="1271"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360" b="1"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8" name="Freeform 237"/>
          <p:cNvSpPr/>
          <p:nvPr/>
        </p:nvSpPr>
        <p:spPr>
          <a:xfrm>
            <a:off x="10431179" y="1843738"/>
            <a:ext cx="153060" cy="175929"/>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cap="flat" cmpd="sng" algn="ctr">
            <a:solidFill>
              <a:srgbClr val="2F474F"/>
            </a:solidFill>
            <a:prstDash val="solid"/>
          </a:ln>
          <a:effectLst/>
        </p:spPr>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9" name="Freeform 238"/>
          <p:cNvSpPr/>
          <p:nvPr/>
        </p:nvSpPr>
        <p:spPr>
          <a:xfrm>
            <a:off x="8994925" y="2807320"/>
            <a:ext cx="181488" cy="20226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cap="flat" cmpd="sng" algn="ctr">
            <a:solidFill>
              <a:srgbClr val="07C1AB"/>
            </a:solidFill>
            <a:prstDash val="solid"/>
          </a:ln>
          <a:effectLst/>
        </p:spPr>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0" name="Rectangle 5"/>
          <p:cNvSpPr>
            <a:spLocks/>
          </p:cNvSpPr>
          <p:nvPr/>
        </p:nvSpPr>
        <p:spPr bwMode="auto">
          <a:xfrm>
            <a:off x="9235617" y="2703156"/>
            <a:ext cx="816954" cy="4394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428" b="1" dirty="0">
                <a:solidFill>
                  <a:srgbClr val="F2F2F2">
                    <a:lumMod val="25000"/>
                  </a:srgbClr>
                </a:solidFill>
                <a:latin typeface="Arial" panose="020B0604020202020204" pitchFamily="34" charset="0"/>
                <a:ea typeface="Gill Sans" charset="0"/>
                <a:cs typeface="Arial" panose="020B0604020202020204" pitchFamily="34" charset="0"/>
              </a:rPr>
              <a:t>API Endpoint</a:t>
            </a:r>
          </a:p>
        </p:txBody>
      </p:sp>
      <p:sp>
        <p:nvSpPr>
          <p:cNvPr id="241" name="Freeform 240"/>
          <p:cNvSpPr/>
          <p:nvPr/>
        </p:nvSpPr>
        <p:spPr>
          <a:xfrm>
            <a:off x="5823097" y="1854234"/>
            <a:ext cx="172653" cy="205505"/>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cap="flat" cmpd="sng" algn="ctr">
            <a:solidFill>
              <a:srgbClr val="2F474F"/>
            </a:solidFill>
            <a:prstDash val="solid"/>
          </a:ln>
          <a:effectLst/>
        </p:spPr>
        <p:txBody>
          <a:bodyPr spcFirstLastPara="0" vert="horz" wrap="square" lIns="268004" tIns="308050" rIns="268004" bIns="308050" numCol="1" spcCol="1271"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1"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2" name="Freeform 241"/>
          <p:cNvSpPr/>
          <p:nvPr/>
        </p:nvSpPr>
        <p:spPr>
          <a:xfrm>
            <a:off x="2746996" y="1562870"/>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cap="flat" cmpd="sng" algn="ctr">
            <a:solidFill>
              <a:srgbClr val="07C1AB"/>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3" name="Freeform 242"/>
          <p:cNvSpPr/>
          <p:nvPr/>
        </p:nvSpPr>
        <p:spPr>
          <a:xfrm>
            <a:off x="1610286" y="1969311"/>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cap="flat" cmpd="sng" algn="ctr">
            <a:solidFill>
              <a:srgbClr val="2F474F"/>
            </a:solidFill>
            <a:prstDash val="solid"/>
          </a:ln>
          <a:effectLst/>
        </p:spPr>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4" name="Freeform 243"/>
          <p:cNvSpPr/>
          <p:nvPr/>
        </p:nvSpPr>
        <p:spPr>
          <a:xfrm>
            <a:off x="1614896" y="2826781"/>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cap="flat" cmpd="sng" algn="ctr">
            <a:solidFill>
              <a:srgbClr val="008EC0"/>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5" name="Freeform 244"/>
          <p:cNvSpPr/>
          <p:nvPr/>
        </p:nvSpPr>
        <p:spPr>
          <a:xfrm rot="5400000">
            <a:off x="7460802" y="1669210"/>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cap="flat" cmpd="sng" algn="ctr">
            <a:solidFill>
              <a:srgbClr val="07C1AB"/>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6" name="Freeform 245"/>
          <p:cNvSpPr/>
          <p:nvPr/>
        </p:nvSpPr>
        <p:spPr>
          <a:xfrm rot="5400000">
            <a:off x="7156378" y="2648980"/>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584AB"/>
          </a:solidFill>
          <a:ln w="12700" cap="flat" cmpd="sng" algn="ctr">
            <a:solidFill>
              <a:srgbClr val="008EC0">
                <a:lumMod val="75000"/>
              </a:srgbClr>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7" name="Freeform 246"/>
          <p:cNvSpPr/>
          <p:nvPr/>
        </p:nvSpPr>
        <p:spPr>
          <a:xfrm rot="5400000">
            <a:off x="4318422" y="272775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cap="flat" cmpd="sng" algn="ctr">
            <a:solidFill>
              <a:srgbClr val="008EC0"/>
            </a:solidFill>
            <a:prstDash val="solid"/>
          </a:ln>
          <a:effectLst/>
        </p:spPr>
        <p:txBody>
          <a:bodyPr spcFirstLastPara="0" vert="horz" wrap="square" lIns="143247" tIns="158262" rIns="143247" bIns="158264"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8" name="Freeform 247"/>
          <p:cNvSpPr/>
          <p:nvPr/>
        </p:nvSpPr>
        <p:spPr>
          <a:xfrm rot="5400000">
            <a:off x="5399041" y="142749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cap="flat" cmpd="sng" algn="ctr">
            <a:solidFill>
              <a:srgbClr val="2F474F"/>
            </a:solidFill>
            <a:prstDash val="solid"/>
          </a:ln>
          <a:effectLst/>
        </p:spPr>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9" name="Freeform 248"/>
          <p:cNvSpPr/>
          <p:nvPr/>
        </p:nvSpPr>
        <p:spPr>
          <a:xfrm>
            <a:off x="8849438" y="3014126"/>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5560"/>
          </a:solidFill>
          <a:ln w="12700" cap="flat" cmpd="sng" algn="ctr">
            <a:solidFill>
              <a:srgbClr val="2F474F"/>
            </a:solidFill>
            <a:prstDash val="solid"/>
          </a:ln>
          <a:effectLst/>
        </p:spPr>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0" name="Freeform 249"/>
          <p:cNvSpPr/>
          <p:nvPr/>
        </p:nvSpPr>
        <p:spPr>
          <a:xfrm>
            <a:off x="10311673" y="2035022"/>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cap="flat" cmpd="sng" algn="ctr">
            <a:solidFill>
              <a:srgbClr val="14A46D"/>
            </a:solidFill>
            <a:prstDash val="solid"/>
          </a:ln>
          <a:effectLst/>
        </p:spPr>
        <p:txBody>
          <a:bodyPr spcFirstLastPara="0" vert="horz" wrap="square" lIns="143247" tIns="158262" rIns="143247" bIns="158264"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1" name="Freeform 250"/>
          <p:cNvSpPr/>
          <p:nvPr/>
        </p:nvSpPr>
        <p:spPr>
          <a:xfrm>
            <a:off x="5710412" y="2084099"/>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cap="flat" cmpd="sng" algn="ctr">
            <a:solidFill>
              <a:srgbClr val="07C1AB"/>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2" name="Freeform 251"/>
          <p:cNvSpPr/>
          <p:nvPr/>
        </p:nvSpPr>
        <p:spPr>
          <a:xfrm rot="5400000">
            <a:off x="4114140" y="2626330"/>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cap="flat" cmpd="sng" algn="ctr">
            <a:solidFill>
              <a:srgbClr val="07C1AB"/>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3" name="Freeform 252"/>
          <p:cNvSpPr/>
          <p:nvPr/>
        </p:nvSpPr>
        <p:spPr>
          <a:xfrm rot="5400000">
            <a:off x="7171508" y="2881870"/>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17BF7F"/>
          </a:solidFill>
          <a:ln w="12700" cap="flat" cmpd="sng" algn="ctr">
            <a:solidFill>
              <a:srgbClr val="14A46D"/>
            </a:solidFill>
            <a:prstDash val="solid"/>
          </a:ln>
          <a:effectLst/>
        </p:spPr>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4" name="Freeform 253"/>
          <p:cNvSpPr/>
          <p:nvPr/>
        </p:nvSpPr>
        <p:spPr>
          <a:xfrm rot="5400000">
            <a:off x="7720048" y="1527660"/>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cap="flat" cmpd="sng" algn="ctr">
            <a:solidFill>
              <a:srgbClr val="2F474F"/>
            </a:solidFill>
            <a:prstDash val="solid"/>
          </a:ln>
          <a:effectLst/>
        </p:spPr>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5" name="Freeform 254"/>
          <p:cNvSpPr/>
          <p:nvPr/>
        </p:nvSpPr>
        <p:spPr>
          <a:xfrm rot="5400000">
            <a:off x="7700058" y="1798130"/>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cap="flat" cmpd="sng" algn="ctr">
            <a:solidFill>
              <a:srgbClr val="2F474F"/>
            </a:solidFill>
            <a:prstDash val="solid"/>
          </a:ln>
          <a:effectLst/>
        </p:spPr>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6" name="Freeform 255"/>
          <p:cNvSpPr/>
          <p:nvPr/>
        </p:nvSpPr>
        <p:spPr>
          <a:xfrm>
            <a:off x="8583157" y="2053825"/>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cap="flat" cmpd="sng" algn="ctr">
            <a:solidFill>
              <a:srgbClr val="2F474F"/>
            </a:solidFill>
            <a:prstDash val="solid"/>
          </a:ln>
          <a:effectLst/>
        </p:spPr>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7" name="Freeform 256"/>
          <p:cNvSpPr/>
          <p:nvPr/>
        </p:nvSpPr>
        <p:spPr>
          <a:xfrm>
            <a:off x="4378511" y="2075431"/>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2FB5E5"/>
          </a:solidFill>
          <a:ln w="12700" cap="flat" cmpd="sng" algn="ctr">
            <a:solidFill>
              <a:srgbClr val="008EC0"/>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8" name="Freeform 257"/>
          <p:cNvSpPr/>
          <p:nvPr/>
        </p:nvSpPr>
        <p:spPr>
          <a:xfrm>
            <a:off x="1854859" y="1948988"/>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cap="flat" cmpd="sng" algn="ctr">
            <a:solidFill>
              <a:srgbClr val="07C1AB"/>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9" name="Freeform 258"/>
          <p:cNvSpPr/>
          <p:nvPr/>
        </p:nvSpPr>
        <p:spPr>
          <a:xfrm rot="5400000">
            <a:off x="6945831" y="2777191"/>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26876"/>
          </a:solidFill>
          <a:ln w="12700" cap="flat" cmpd="sng" algn="ctr">
            <a:solidFill>
              <a:srgbClr val="2F474F"/>
            </a:solidFill>
            <a:prstDash val="solid"/>
          </a:ln>
          <a:effectLst/>
        </p:spPr>
        <p:txBody>
          <a:bodyPr spcFirstLastPara="0" vert="horz" wrap="square" lIns="100502" tIns="115519" rIns="100502" bIns="115519" numCol="1" spcCol="477" anchor="ctr" anchorCtr="0">
            <a:noAutofit/>
          </a:bodyPr>
          <a:lstStyle/>
          <a:p>
            <a:pPr marL="0" marR="0" lvl="0" indent="0" defTabSz="1586710" eaLnBrk="1" fontAlgn="auto" latinLnBrk="0" hangingPunct="1">
              <a:lnSpc>
                <a:spcPct val="100000"/>
              </a:lnSpc>
              <a:spcBef>
                <a:spcPct val="0"/>
              </a:spcBef>
              <a:spcAft>
                <a:spcPct val="35000"/>
              </a:spcAft>
              <a:buClrTx/>
              <a:buSzTx/>
              <a:buFontTx/>
              <a:buNone/>
              <a:tabLst/>
              <a:defRPr/>
            </a:pPr>
            <a:endParaRPr kumimoji="0" lang="en-US" sz="4352"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0" name="Freeform 259"/>
          <p:cNvSpPr/>
          <p:nvPr/>
        </p:nvSpPr>
        <p:spPr>
          <a:xfrm>
            <a:off x="4494918" y="1850086"/>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cap="flat" cmpd="sng" algn="ctr">
            <a:solidFill>
              <a:srgbClr val="07C1AB"/>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1" name="Freeform 260"/>
          <p:cNvSpPr/>
          <p:nvPr/>
        </p:nvSpPr>
        <p:spPr>
          <a:xfrm rot="5400000">
            <a:off x="5606214" y="1298254"/>
            <a:ext cx="182421" cy="209677"/>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36D6C3"/>
          </a:solidFill>
          <a:ln w="12700" cap="flat" cmpd="sng" algn="ctr">
            <a:solidFill>
              <a:srgbClr val="07C1AB"/>
            </a:solidFill>
            <a:prstDash val="solid"/>
          </a:ln>
          <a:effectLst/>
        </p:spPr>
        <p:txBody>
          <a:bodyPr spcFirstLastPara="0" vert="horz" wrap="square" lIns="143247" tIns="158262" rIns="143247" bIns="158262" numCol="1" spcCol="477" anchor="ctr" anchorCtr="0">
            <a:noAutofit/>
          </a:bodyPr>
          <a:lstStyle/>
          <a:p>
            <a:pPr marL="0" marR="0" lvl="0" indent="0" defTabSz="498681" eaLnBrk="1" fontAlgn="auto" latinLnBrk="0" hangingPunct="1">
              <a:lnSpc>
                <a:spcPct val="100000"/>
              </a:lnSpc>
              <a:spcBef>
                <a:spcPct val="0"/>
              </a:spcBef>
              <a:spcAft>
                <a:spcPct val="35000"/>
              </a:spcAft>
              <a:buClrTx/>
              <a:buSzTx/>
              <a:buFontTx/>
              <a:buNone/>
              <a:tabLst/>
              <a:defRPr/>
            </a:pPr>
            <a:endParaRPr kumimoji="0" lang="en-US" sz="122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262" name="Group 261"/>
          <p:cNvGrpSpPr/>
          <p:nvPr/>
        </p:nvGrpSpPr>
        <p:grpSpPr>
          <a:xfrm>
            <a:off x="1863994" y="3129612"/>
            <a:ext cx="8708478" cy="1471531"/>
            <a:chOff x="3699615" y="3113226"/>
            <a:chExt cx="5543032" cy="1173508"/>
          </a:xfrm>
          <a:effectLst/>
        </p:grpSpPr>
        <p:cxnSp>
          <p:nvCxnSpPr>
            <p:cNvPr id="263" name="Straight Arrow Connector 262"/>
            <p:cNvCxnSpPr/>
            <p:nvPr/>
          </p:nvCxnSpPr>
          <p:spPr>
            <a:xfrm flipH="1">
              <a:off x="8748218" y="3113226"/>
              <a:ext cx="494429" cy="1122676"/>
            </a:xfrm>
            <a:prstGeom prst="straightConnector1">
              <a:avLst/>
            </a:prstGeom>
            <a:noFill/>
            <a:ln w="69850" cap="flat" cmpd="sng" algn="ctr">
              <a:solidFill>
                <a:srgbClr val="005D7E">
                  <a:lumMod val="75000"/>
                </a:srgbClr>
              </a:solidFill>
              <a:prstDash val="solid"/>
              <a:headEnd type="triangle"/>
              <a:tailEnd type="triangle"/>
            </a:ln>
            <a:effectLst/>
          </p:spPr>
        </p:cxnSp>
        <p:cxnSp>
          <p:nvCxnSpPr>
            <p:cNvPr id="264" name="Straight Arrow Connector 263"/>
            <p:cNvCxnSpPr/>
            <p:nvPr/>
          </p:nvCxnSpPr>
          <p:spPr>
            <a:xfrm flipH="1" flipV="1">
              <a:off x="3699615" y="3138266"/>
              <a:ext cx="320599" cy="1148468"/>
            </a:xfrm>
            <a:prstGeom prst="straightConnector1">
              <a:avLst/>
            </a:prstGeom>
            <a:noFill/>
            <a:ln w="69850" cap="flat" cmpd="sng" algn="ctr">
              <a:solidFill>
                <a:srgbClr val="005D7E">
                  <a:lumMod val="75000"/>
                </a:srgbClr>
              </a:solidFill>
              <a:prstDash val="solid"/>
              <a:headEnd type="triangle"/>
              <a:tailEnd type="triangle"/>
            </a:ln>
            <a:effectLst/>
          </p:spPr>
        </p:cxnSp>
      </p:grpSp>
      <p:cxnSp>
        <p:nvCxnSpPr>
          <p:cNvPr id="265" name="Straight Arrow Connector 264"/>
          <p:cNvCxnSpPr/>
          <p:nvPr/>
        </p:nvCxnSpPr>
        <p:spPr>
          <a:xfrm flipV="1">
            <a:off x="5432395" y="3202880"/>
            <a:ext cx="555571" cy="1375235"/>
          </a:xfrm>
          <a:prstGeom prst="straightConnector1">
            <a:avLst/>
          </a:prstGeom>
          <a:noFill/>
          <a:ln w="69850" cap="flat" cmpd="sng" algn="ctr">
            <a:solidFill>
              <a:srgbClr val="005D7E">
                <a:lumMod val="75000"/>
              </a:srgbClr>
            </a:solidFill>
            <a:prstDash val="solid"/>
            <a:headEnd type="triangle"/>
            <a:tailEnd type="triangle"/>
          </a:ln>
          <a:effectLst/>
        </p:spPr>
      </p:cxnSp>
      <p:cxnSp>
        <p:nvCxnSpPr>
          <p:cNvPr id="266" name="Straight Arrow Connector 265"/>
          <p:cNvCxnSpPr/>
          <p:nvPr/>
        </p:nvCxnSpPr>
        <p:spPr>
          <a:xfrm flipH="1" flipV="1">
            <a:off x="8068789" y="3117051"/>
            <a:ext cx="503683" cy="1440131"/>
          </a:xfrm>
          <a:prstGeom prst="straightConnector1">
            <a:avLst/>
          </a:prstGeom>
          <a:noFill/>
          <a:ln w="69850" cap="flat" cmpd="sng" algn="ctr">
            <a:solidFill>
              <a:srgbClr val="005D7E">
                <a:lumMod val="75000"/>
              </a:srgbClr>
            </a:solidFill>
            <a:prstDash val="solid"/>
            <a:headEnd type="triangle"/>
            <a:tailEnd type="triangle"/>
          </a:ln>
          <a:effectLst/>
        </p:spPr>
      </p:cxnSp>
      <p:sp>
        <p:nvSpPr>
          <p:cNvPr id="267" name="Left-Right Arrow 266"/>
          <p:cNvSpPr/>
          <p:nvPr/>
        </p:nvSpPr>
        <p:spPr>
          <a:xfrm>
            <a:off x="397681" y="3613520"/>
            <a:ext cx="11406068" cy="621736"/>
          </a:xfrm>
          <a:prstGeom prst="leftRightArrow">
            <a:avLst/>
          </a:prstGeom>
          <a:solidFill>
            <a:srgbClr val="005D7E"/>
          </a:solidFill>
          <a:ln w="9525" cap="flat" cmpd="sng" algn="ctr">
            <a:solidFill>
              <a:srgbClr val="005D7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Development 	      Test &amp; QA    	         Production		Scale Out</a:t>
            </a:r>
          </a:p>
        </p:txBody>
      </p:sp>
    </p:spTree>
    <p:extLst>
      <p:ext uri="{BB962C8B-B14F-4D97-AF65-F5344CB8AC3E}">
        <p14:creationId xmlns:p14="http://schemas.microsoft.com/office/powerpoint/2010/main" val="308700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6370638" y="1212850"/>
            <a:ext cx="5791200" cy="4862870"/>
          </a:xfrm>
          <a:prstGeom prst="rect">
            <a:avLst/>
          </a:prstGeom>
        </p:spPr>
        <p:txBody>
          <a:bodyPr vert="horz" lIns="91440" tIns="45720" rIns="91440" bIns="45720" rtlCol="0" anchor="ctr"/>
          <a:lstStyle>
            <a:defPPr>
              <a:defRPr lang="en-US"/>
            </a:defPPr>
            <a:lvl1pPr marL="0" algn="l" defTabSz="932742" rtl="0" eaLnBrk="1" fontAlgn="auto" latinLnBrk="0" hangingPunct="1">
              <a:spcBef>
                <a:spcPts val="0"/>
              </a:spcBef>
              <a:spcAft>
                <a:spcPts val="0"/>
              </a:spcAft>
              <a:defRPr sz="1632"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8037" y="1287462"/>
            <a:ext cx="8761662" cy="5381480"/>
          </a:xfrm>
          <a:prstGeom prst="rect">
            <a:avLst/>
          </a:prstGeom>
        </p:spPr>
      </p:pic>
      <p:sp>
        <p:nvSpPr>
          <p:cNvPr id="8" name="Title 7"/>
          <p:cNvSpPr>
            <a:spLocks noGrp="1"/>
          </p:cNvSpPr>
          <p:nvPr>
            <p:ph type="title"/>
          </p:nvPr>
        </p:nvSpPr>
        <p:spPr/>
        <p:txBody>
          <a:bodyPr/>
          <a:lstStyle/>
          <a:p>
            <a:r>
              <a:rPr lang="en-US" dirty="0"/>
              <a:t>The </a:t>
            </a:r>
            <a:r>
              <a:rPr lang="en-US" dirty="0" smtClean="0"/>
              <a:t>Container Metaphor</a:t>
            </a:r>
            <a:endParaRPr lang="en-US" dirty="0"/>
          </a:p>
        </p:txBody>
      </p:sp>
    </p:spTree>
    <p:extLst>
      <p:ext uri="{BB962C8B-B14F-4D97-AF65-F5344CB8AC3E}">
        <p14:creationId xmlns:p14="http://schemas.microsoft.com/office/powerpoint/2010/main" val="25679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rot="21328985">
            <a:off x="4084415" y="1445860"/>
            <a:ext cx="3657715" cy="241270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2742" y="1762022"/>
            <a:ext cx="3177343" cy="332366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Before Container Standards</a:t>
            </a:r>
            <a:endParaRPr lang="en-US" dirty="0"/>
          </a:p>
        </p:txBody>
      </p:sp>
      <p:pic>
        <p:nvPicPr>
          <p:cNvPr id="2056" name="Picture 8" descr="https://upload.wikimedia.org/wikipedia/commons/0/0e/Loading_%22Clan_McDougall%22_with_frozen_meat_for_England.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65950">
            <a:off x="2865437" y="3993405"/>
            <a:ext cx="4114800" cy="29700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0" name="Picture 2" descr="http://www.ibiblio.org/hyperwar/OnlineLibrary/photos/images/g440000/g44138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76093">
            <a:off x="7629244" y="2382018"/>
            <a:ext cx="4645077" cy="382905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96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800"/>
                                        <p:tgtEl>
                                          <p:spTgt spid="2058"/>
                                        </p:tgtEl>
                                      </p:cBhvr>
                                    </p:animEffect>
                                  </p:childTnLst>
                                </p:cTn>
                              </p:par>
                              <p:par>
                                <p:cTn id="8" presetID="10" presetClass="entr" presetSubtype="0" fill="hold" nodeType="withEffect">
                                  <p:stCondLst>
                                    <p:cond delay="60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1200"/>
                                        <p:tgtEl>
                                          <p:spTgt spid="2052"/>
                                        </p:tgtEl>
                                      </p:cBhvr>
                                    </p:animEffect>
                                  </p:childTnLst>
                                </p:cTn>
                              </p:par>
                              <p:par>
                                <p:cTn id="11" presetID="10" presetClass="entr" presetSubtype="0" fill="hold" nodeType="withEffect">
                                  <p:stCondLst>
                                    <p:cond delay="150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800"/>
                                        <p:tgtEl>
                                          <p:spTgt spid="2056"/>
                                        </p:tgtEl>
                                      </p:cBhvr>
                                    </p:animEffect>
                                  </p:childTnLst>
                                </p:cTn>
                              </p:par>
                              <p:par>
                                <p:cTn id="14" presetID="10" presetClass="entr" presetSubtype="0" fill="hold" nodeType="withEffect">
                                  <p:stCondLst>
                                    <p:cond delay="21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sual Studio Live! Redmond 2015">
  <a:themeElements>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2015-05-05T00:00:00-07:00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Dave Carroll</External_x0020_Speaker>
    <Session_x0020_Code xmlns="12a172fe-0250-434a-85cf-03b10810c5e5">brk-3706</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openxmlformats.org/package/2006/metadata/core-properties"/>
    <ds:schemaRef ds:uri="http://schemas.microsoft.com/office/2006/documentManagement/types"/>
    <ds:schemaRef ds:uri="12a172fe-0250-434a-85cf-03b10810c5e5"/>
    <ds:schemaRef ds:uri="http://schemas.microsoft.com/office/infopath/2007/PartnerControls"/>
    <ds:schemaRef ds:uri="http://purl.org/dc/elements/1.1/"/>
    <ds:schemaRef ds:uri="http://schemas.microsoft.com/office/2006/metadata/properties"/>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2120</TotalTime>
  <Words>1702</Words>
  <Application>Microsoft Office PowerPoint</Application>
  <PresentationFormat>Custom</PresentationFormat>
  <Paragraphs>386</Paragraphs>
  <Slides>42</Slides>
  <Notes>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Arial Bold</vt:lpstr>
      <vt:lpstr>Calibri</vt:lpstr>
      <vt:lpstr>Franklin Gothic Demi Cond</vt:lpstr>
      <vt:lpstr>Gill Sans</vt:lpstr>
      <vt:lpstr>Helvetica Light</vt:lpstr>
      <vt:lpstr>ＭＳ Ｐゴシック</vt:lpstr>
      <vt:lpstr>Segoe UI</vt:lpstr>
      <vt:lpstr>Segoe UI Light</vt:lpstr>
      <vt:lpstr>Times New Roman</vt:lpstr>
      <vt:lpstr>Visual Studio Live! Redmond 2015</vt:lpstr>
      <vt:lpstr>PowerPoint Presentation</vt:lpstr>
      <vt:lpstr>Shipping Manifest</vt:lpstr>
      <vt:lpstr>PowerPoint Presentation</vt:lpstr>
      <vt:lpstr>Challenges With Environment Based Development</vt:lpstr>
      <vt:lpstr>PowerPoint Presentation</vt:lpstr>
      <vt:lpstr>Transforming the Application Landscape</vt:lpstr>
      <vt:lpstr>The New Challenge of Distributed Apps</vt:lpstr>
      <vt:lpstr>The Container Metaphor</vt:lpstr>
      <vt:lpstr>Before Container Standards</vt:lpstr>
      <vt:lpstr>Shipping Containers Invented</vt:lpstr>
      <vt:lpstr>PowerPoint Presentation</vt:lpstr>
      <vt:lpstr>Hosting Containers</vt:lpstr>
      <vt:lpstr>Hosting Containers</vt:lpstr>
      <vt:lpstr>Container Comparison</vt:lpstr>
      <vt:lpstr>PowerPoint Presentation</vt:lpstr>
      <vt:lpstr>Recoverability </vt:lpstr>
      <vt:lpstr>Containers != Hyper V Ms</vt:lpstr>
      <vt:lpstr>Docker is growing (18,000% growth)</vt:lpstr>
      <vt:lpstr>Enterprises Rapidly Adopting Docker</vt:lpstr>
      <vt:lpstr>Show me already…</vt:lpstr>
      <vt:lpstr>Why Containers? </vt:lpstr>
      <vt:lpstr>Ok, it’s real,   but what about    Windows &amp; .NET</vt:lpstr>
      <vt:lpstr>Windows Server Containers</vt:lpstr>
      <vt:lpstr>PowerPoint Presentation</vt:lpstr>
      <vt:lpstr>7 common Docker questions</vt:lpstr>
      <vt:lpstr>7 common Docker questions</vt:lpstr>
      <vt:lpstr>7 common Docker questions</vt:lpstr>
      <vt:lpstr>7 common Docker questions</vt:lpstr>
      <vt:lpstr>What should I do  as a  Windows &amp; .NET Developer</vt:lpstr>
      <vt:lpstr>Moving to Modular Design</vt:lpstr>
      <vt:lpstr>Is your app ready to be moved?</vt:lpstr>
      <vt:lpstr>Think Containers</vt:lpstr>
      <vt:lpstr>Identify the scaling boundaries</vt:lpstr>
      <vt:lpstr>Identify the scaling boundaries</vt:lpstr>
      <vt:lpstr>Identify the scaling boundaries</vt:lpstr>
      <vt:lpstr>Prepare, Prepare, Prepare</vt:lpstr>
      <vt:lpstr>Think Containers</vt:lpstr>
      <vt:lpstr>Some Other Docker Concepts</vt:lpstr>
      <vt:lpstr>Docker Compose Example</vt:lpstr>
      <vt:lpstr>Docker Swarm</vt:lpstr>
      <vt:lpstr>Wrapping Up</vt:lpstr>
      <vt:lpstr>References:</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Shoulders of Giants: Building Apps that Consume Modern SaaS Endpoints with Visual Studio 2015</dc:title>
  <dc:subject>Microsoft Ignite 2015</dc:subject>
  <dc:creator>Steve Lasker</dc:creator>
  <cp:keywords>Microsoft Ignite 2015</cp:keywords>
  <dc:description>Template: Mitchell Derrey, Silver Fox Productions
Formatting: 
Audience Type: Internal/External</dc:description>
  <cp:lastModifiedBy>Steve Lasker</cp:lastModifiedBy>
  <cp:revision>87</cp:revision>
  <dcterms:created xsi:type="dcterms:W3CDTF">2015-05-04T15:36:16Z</dcterms:created>
  <dcterms:modified xsi:type="dcterms:W3CDTF">2015-08-18T04:44:37Z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